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127"/>
  </p:notesMasterIdLst>
  <p:sldIdLst>
    <p:sldId id="518" r:id="rId5"/>
    <p:sldId id="513" r:id="rId6"/>
    <p:sldId id="512" r:id="rId7"/>
    <p:sldId id="514" r:id="rId8"/>
    <p:sldId id="515" r:id="rId9"/>
    <p:sldId id="516" r:id="rId10"/>
    <p:sldId id="517" r:id="rId11"/>
    <p:sldId id="521" r:id="rId12"/>
    <p:sldId id="256" r:id="rId13"/>
    <p:sldId id="519" r:id="rId14"/>
    <p:sldId id="419" r:id="rId15"/>
    <p:sldId id="381" r:id="rId16"/>
    <p:sldId id="380" r:id="rId17"/>
    <p:sldId id="378" r:id="rId18"/>
    <p:sldId id="509" r:id="rId19"/>
    <p:sldId id="333" r:id="rId20"/>
    <p:sldId id="376" r:id="rId21"/>
    <p:sldId id="354" r:id="rId22"/>
    <p:sldId id="520" r:id="rId23"/>
    <p:sldId id="522" r:id="rId24"/>
    <p:sldId id="415" r:id="rId25"/>
    <p:sldId id="434" r:id="rId26"/>
    <p:sldId id="435" r:id="rId27"/>
    <p:sldId id="413" r:id="rId28"/>
    <p:sldId id="414" r:id="rId29"/>
    <p:sldId id="342" r:id="rId30"/>
    <p:sldId id="523" r:id="rId31"/>
    <p:sldId id="500" r:id="rId32"/>
    <p:sldId id="501" r:id="rId33"/>
    <p:sldId id="503" r:id="rId34"/>
    <p:sldId id="502" r:id="rId35"/>
    <p:sldId id="504" r:id="rId36"/>
    <p:sldId id="422" r:id="rId37"/>
    <p:sldId id="506" r:id="rId38"/>
    <p:sldId id="505" r:id="rId39"/>
    <p:sldId id="507" r:id="rId40"/>
    <p:sldId id="437" r:id="rId41"/>
    <p:sldId id="508" r:id="rId42"/>
    <p:sldId id="449" r:id="rId43"/>
    <p:sldId id="450" r:id="rId44"/>
    <p:sldId id="524" r:id="rId45"/>
    <p:sldId id="525" r:id="rId46"/>
    <p:sldId id="537" r:id="rId47"/>
    <p:sldId id="454" r:id="rId48"/>
    <p:sldId id="528" r:id="rId49"/>
    <p:sldId id="335" r:id="rId50"/>
    <p:sldId id="469" r:id="rId51"/>
    <p:sldId id="538" r:id="rId52"/>
    <p:sldId id="264" r:id="rId53"/>
    <p:sldId id="385" r:id="rId54"/>
    <p:sldId id="464" r:id="rId55"/>
    <p:sldId id="468" r:id="rId56"/>
    <p:sldId id="465" r:id="rId57"/>
    <p:sldId id="466" r:id="rId58"/>
    <p:sldId id="526" r:id="rId59"/>
    <p:sldId id="539" r:id="rId60"/>
    <p:sldId id="530" r:id="rId61"/>
    <p:sldId id="541" r:id="rId62"/>
    <p:sldId id="540" r:id="rId63"/>
    <p:sldId id="379" r:id="rId64"/>
    <p:sldId id="532" r:id="rId65"/>
    <p:sldId id="531" r:id="rId66"/>
    <p:sldId id="542" r:id="rId67"/>
    <p:sldId id="545" r:id="rId68"/>
    <p:sldId id="534" r:id="rId69"/>
    <p:sldId id="535" r:id="rId70"/>
    <p:sldId id="536" r:id="rId71"/>
    <p:sldId id="339" r:id="rId72"/>
    <p:sldId id="544" r:id="rId73"/>
    <p:sldId id="543" r:id="rId74"/>
    <p:sldId id="550" r:id="rId75"/>
    <p:sldId id="546" r:id="rId76"/>
    <p:sldId id="511" r:id="rId77"/>
    <p:sldId id="265" r:id="rId78"/>
    <p:sldId id="547" r:id="rId79"/>
    <p:sldId id="407" r:id="rId80"/>
    <p:sldId id="451" r:id="rId81"/>
    <p:sldId id="452" r:id="rId82"/>
    <p:sldId id="467" r:id="rId83"/>
    <p:sldId id="387" r:id="rId84"/>
    <p:sldId id="382" r:id="rId85"/>
    <p:sldId id="448" r:id="rId86"/>
    <p:sldId id="447" r:id="rId87"/>
    <p:sldId id="455" r:id="rId88"/>
    <p:sldId id="461" r:id="rId89"/>
    <p:sldId id="462" r:id="rId90"/>
    <p:sldId id="463" r:id="rId91"/>
    <p:sldId id="457" r:id="rId92"/>
    <p:sldId id="549" r:id="rId93"/>
    <p:sldId id="548" r:id="rId94"/>
    <p:sldId id="436" r:id="rId95"/>
    <p:sldId id="368" r:id="rId96"/>
    <p:sldId id="400" r:id="rId97"/>
    <p:sldId id="485" r:id="rId98"/>
    <p:sldId id="486" r:id="rId99"/>
    <p:sldId id="484" r:id="rId100"/>
    <p:sldId id="459" r:id="rId101"/>
    <p:sldId id="392" r:id="rId102"/>
    <p:sldId id="553" r:id="rId103"/>
    <p:sldId id="554" r:id="rId104"/>
    <p:sldId id="551" r:id="rId105"/>
    <p:sldId id="563" r:id="rId106"/>
    <p:sldId id="402" r:id="rId107"/>
    <p:sldId id="491" r:id="rId108"/>
    <p:sldId id="492" r:id="rId109"/>
    <p:sldId id="493" r:id="rId110"/>
    <p:sldId id="489" r:id="rId111"/>
    <p:sldId id="403" r:id="rId112"/>
    <p:sldId id="559" r:id="rId113"/>
    <p:sldId id="558" r:id="rId114"/>
    <p:sldId id="560" r:id="rId115"/>
    <p:sldId id="404" r:id="rId116"/>
    <p:sldId id="405" r:id="rId117"/>
    <p:sldId id="555" r:id="rId118"/>
    <p:sldId id="564" r:id="rId119"/>
    <p:sldId id="561" r:id="rId120"/>
    <p:sldId id="557" r:id="rId121"/>
    <p:sldId id="562" r:id="rId122"/>
    <p:sldId id="495" r:id="rId123"/>
    <p:sldId id="496" r:id="rId124"/>
    <p:sldId id="497" r:id="rId125"/>
    <p:sldId id="556" r:id="rId1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3E3E3"/>
    <a:srgbClr val="C9F5DE"/>
    <a:srgbClr val="686868"/>
    <a:srgbClr val="000000"/>
    <a:srgbClr val="040404"/>
    <a:srgbClr val="464646"/>
    <a:srgbClr val="6D6D6D"/>
    <a:srgbClr val="FF0066"/>
    <a:srgbClr val="B8B8B8"/>
    <a:srgbClr val="4A452A"/>
  </p:clrMru>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1C085B5-6CC2-40C6-AC03-91EE1DB15684}" v="7" dt="2022-12-20T17:01:46.646"/>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14" autoAdjust="0"/>
    <p:restoredTop sz="73223" autoAdjust="0"/>
  </p:normalViewPr>
  <p:slideViewPr>
    <p:cSldViewPr>
      <p:cViewPr>
        <p:scale>
          <a:sx n="75" d="100"/>
          <a:sy n="75" d="100"/>
        </p:scale>
        <p:origin x="3276" y="1338"/>
      </p:cViewPr>
      <p:guideLst>
        <p:guide orient="horz" pos="2160"/>
        <p:guide pos="2880"/>
      </p:guideLst>
    </p:cSldViewPr>
  </p:slideViewPr>
  <p:notesTextViewPr>
    <p:cViewPr>
      <p:scale>
        <a:sx n="3" d="2"/>
        <a:sy n="3" d="2"/>
      </p:scale>
      <p:origin x="0" y="0"/>
    </p:cViewPr>
  </p:notesTextViewPr>
  <p:sorterViewPr>
    <p:cViewPr varScale="1">
      <p:scale>
        <a:sx n="100" d="100"/>
        <a:sy n="100" d="100"/>
      </p:scale>
      <p:origin x="0" y="-7146"/>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slide" Target="slides/slide109.xml"/><Relationship Id="rId118" Type="http://schemas.openxmlformats.org/officeDocument/2006/relationships/slide" Target="slides/slide114.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124" Type="http://schemas.openxmlformats.org/officeDocument/2006/relationships/slide" Target="slides/slide120.xml"/><Relationship Id="rId129" Type="http://schemas.openxmlformats.org/officeDocument/2006/relationships/viewProps" Target="viewProps.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theme" Target="theme/theme1.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tableStyles" Target="tableStyle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microsoft.com/office/2015/10/relationships/revisionInfo" Target="revisionInfo.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2T17:34:10.25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52,'47'-3,"0"-1,58-14,-53 8,82-5,637 13,-380 5,-84 22,-30 0,596-24,-417-3,197 2,-626 0,-1 2,1 1,0 2,50 14,-74-18,0 0,-1 0,1 0,-1 1,1-1,-1 1,0 0,0-1,1 1,-1 0,-1 0,1 1,0-1,0 0,-1 1,1-1,-1 1,0-1,2 5,1 11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2T17:34:15.61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0,'5'6,"0"0,0 0,-1 1,1 0,3 7,17 25,-18-30,0 0,1-1,0 0,1-1,0 0,0 0,0 0,1-2,0 1,11 4,76 34,-75-32,1-1,0 0,1-2,0-1,0-1,1-1,35 4,-41-9,126 13,-69-6,1-3,105-7,-53 0,689 2,-757-3,102-18,-103 11,108-4,-121 12,86-16,-11 1,54 7,86-9,-228 12,44-13,-53 12,1 2,0 0,42-3,-35 8,0-3,0 0,57-16,-35 9,-28 8</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2T17:36:53.888"/>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0 1,'0'9,"32"3,41-1,39-2,46-2,36-3,32-2,-8-1,-33-1,-40-1,-29 1,-27-1,-20 1,-7 0,-7-1,4 9,0 3,4-1,0-2,12-2,1-3,3-1,11-1,7-1,25 17,22 6,11 0,9 3,9-1,-3-6,-14-6,-10 12,-8 2,5 4,9 7,16-4,-3-7,-23 9,-20-1,-23-7,-20-8,-24 2,-14 4,-6 17,15 17,6 0,17-3,12-3,-1-9,16 4,7-5,-8-11,-13-2,-12-6,-12 1,7 5,-1 5,-4-2,-4-9,-13-7</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3-02T17:37:06.833"/>
    </inkml:context>
    <inkml:brush xml:id="br0">
      <inkml:brushProperty name="width" value="0.35" units="cm"/>
      <inkml:brushProperty name="height" value="2.1" units="cm"/>
      <inkml:brushProperty name="color" value="#849398"/>
      <inkml:brushProperty name="ignorePressure" value="1"/>
      <inkml:brushProperty name="inkEffects" value="pencil"/>
    </inkml:brush>
  </inkml:definitions>
  <inkml:trace contextRef="#ctx0" brushRef="#br0">1 0,'0'0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8DB49CC-E52E-4446-B446-D2655FF2A075}" type="datetimeFigureOut">
              <a:rPr lang="en-US" smtClean="0"/>
              <a:t>2/2/2026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57FB37B-4974-4D2E-ABD1-920891847A1F}" type="slidenum">
              <a:rPr lang="en-US" smtClean="0"/>
              <a:t>‹#›</a:t>
            </a:fld>
            <a:endParaRPr lang="en-US"/>
          </a:p>
        </p:txBody>
      </p:sp>
    </p:spTree>
    <p:extLst>
      <p:ext uri="{BB962C8B-B14F-4D97-AF65-F5344CB8AC3E}">
        <p14:creationId xmlns:p14="http://schemas.microsoft.com/office/powerpoint/2010/main" val="26864785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need to map the predicted progress of a non-profit program that is bringing computers into schools in low-income census tracts in Guilford County Georgia. </a:t>
            </a:r>
          </a:p>
        </p:txBody>
      </p:sp>
      <p:sp>
        <p:nvSpPr>
          <p:cNvPr id="4" name="Slide Number Placeholder 3"/>
          <p:cNvSpPr>
            <a:spLocks noGrp="1"/>
          </p:cNvSpPr>
          <p:nvPr>
            <p:ph type="sldNum" sz="quarter" idx="5"/>
          </p:nvPr>
        </p:nvSpPr>
        <p:spPr/>
        <p:txBody>
          <a:bodyPr/>
          <a:lstStyle/>
          <a:p>
            <a:fld id="{757FB37B-4974-4D2E-ABD1-920891847A1F}" type="slidenum">
              <a:rPr lang="en-US" smtClean="0"/>
              <a:t>2</a:t>
            </a:fld>
            <a:endParaRPr lang="en-US"/>
          </a:p>
        </p:txBody>
      </p:sp>
    </p:spTree>
    <p:extLst>
      <p:ext uri="{BB962C8B-B14F-4D97-AF65-F5344CB8AC3E}">
        <p14:creationId xmlns:p14="http://schemas.microsoft.com/office/powerpoint/2010/main" val="38377414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t>An application programming interface (API) allows you to hook into the functionality of a program. ArcGIS various API's in various programming languages that are hooked into different parts of their software.   For example, there is a ArcGIS API for JavaScript for creating interactive three-dimensional web applications.   And there is the ArcGIS API for Python for managing ArcGIS Online data.   This is not the same as arcpy, which is the focus in this course. </a:t>
            </a:r>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12</a:t>
            </a:fld>
            <a:endParaRPr lang="en-US"/>
          </a:p>
        </p:txBody>
      </p:sp>
    </p:spTree>
    <p:extLst>
      <p:ext uri="{BB962C8B-B14F-4D97-AF65-F5344CB8AC3E}">
        <p14:creationId xmlns:p14="http://schemas.microsoft.com/office/powerpoint/2010/main" val="18514891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200" dirty="0" err="1"/>
              <a:t>arcpy</a:t>
            </a:r>
            <a:r>
              <a:rPr lang="en-US" altLang="en-US" sz="1200" dirty="0"/>
              <a:t> is the ArcGIS Python application programming interface (API) for the desktop applications (ArcGIS Desktop and ArcGIS Pro)</a:t>
            </a:r>
          </a:p>
          <a:p>
            <a:r>
              <a:rPr lang="en-US" altLang="en-US" sz="1200" dirty="0"/>
              <a:t>To use it, import </a:t>
            </a:r>
            <a:r>
              <a:rPr lang="en-US" altLang="en-US" sz="1200" dirty="0" err="1"/>
              <a:t>arcpy</a:t>
            </a:r>
            <a:r>
              <a:rPr lang="en-US" altLang="en-US" sz="1200" dirty="0"/>
              <a:t>.</a:t>
            </a:r>
          </a:p>
          <a:p>
            <a:pPr eaLnBrk="1" hangingPunct="1">
              <a:spcBef>
                <a:spcPct val="0"/>
              </a:spcBef>
            </a:pPr>
            <a:r>
              <a:rPr lang="en-US" altLang="en-US" sz="1200" dirty="0"/>
              <a:t>Not a standard Python module (no ArcGIS == no </a:t>
            </a:r>
            <a:r>
              <a:rPr lang="en-US" altLang="en-US" sz="1200" dirty="0" err="1"/>
              <a:t>arcpy</a:t>
            </a:r>
            <a:r>
              <a:rPr lang="en-US" altLang="en-US" sz="1200" dirty="0"/>
              <a:t>).  Examples of standard Python modules:  </a:t>
            </a:r>
            <a:r>
              <a:rPr lang="en-US" altLang="en-US" sz="1200" dirty="0" err="1"/>
              <a:t>os</a:t>
            </a:r>
            <a:r>
              <a:rPr lang="en-US" altLang="en-US" sz="1200" dirty="0"/>
              <a:t>, math, sys, traceback, etc.  These are always installed whenever Python is installed.</a:t>
            </a:r>
          </a:p>
          <a:p>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13</a:t>
            </a:fld>
            <a:endParaRPr lang="en-US"/>
          </a:p>
        </p:txBody>
      </p:sp>
    </p:spTree>
    <p:extLst>
      <p:ext uri="{BB962C8B-B14F-4D97-AF65-F5344CB8AC3E}">
        <p14:creationId xmlns:p14="http://schemas.microsoft.com/office/powerpoint/2010/main" val="34769271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Slide Image Placeholder 1">
            <a:extLst>
              <a:ext uri="{FF2B5EF4-FFF2-40B4-BE49-F238E27FC236}">
                <a16:creationId xmlns:a16="http://schemas.microsoft.com/office/drawing/2014/main" id="{4B4733C1-8E7E-406B-8584-9E556F928D4C}"/>
              </a:ext>
            </a:extLst>
          </p:cNvPr>
          <p:cNvSpPr>
            <a:spLocks noGrp="1" noRot="1" noChangeAspect="1" noChangeArrowheads="1" noTextEdit="1"/>
          </p:cNvSpPr>
          <p:nvPr>
            <p:ph type="sldImg"/>
          </p:nvPr>
        </p:nvSpPr>
        <p:spPr>
          <a:ln/>
        </p:spPr>
      </p:sp>
      <p:sp>
        <p:nvSpPr>
          <p:cNvPr id="6147" name="Notes Placeholder 2">
            <a:extLst>
              <a:ext uri="{FF2B5EF4-FFF2-40B4-BE49-F238E27FC236}">
                <a16:creationId xmlns:a16="http://schemas.microsoft.com/office/drawing/2014/main" id="{C48E2EFE-0A00-4DB1-BFB1-B69D0D873A3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Consider the things you can do by clicking around within the ArcGIS program.   </a:t>
            </a:r>
            <a:r>
              <a:rPr lang="en-US" altLang="en-US" dirty="0" err="1">
                <a:latin typeface="Arial" panose="020B0604020202020204" pitchFamily="34" charset="0"/>
              </a:rPr>
              <a:t>arcpy's</a:t>
            </a:r>
            <a:r>
              <a:rPr lang="en-US" altLang="en-US" dirty="0">
                <a:latin typeface="Arial" panose="020B0604020202020204" pitchFamily="34" charset="0"/>
              </a:rPr>
              <a:t> functionality spans most of these capabilities.   This table shows some examples that range from setting environment variables, to describing data, to mapping.   By the end of these course, you will be proficient in all of these capabilities.</a:t>
            </a:r>
          </a:p>
        </p:txBody>
      </p:sp>
      <p:sp>
        <p:nvSpPr>
          <p:cNvPr id="6148" name="Slide Number Placeholder 3">
            <a:extLst>
              <a:ext uri="{FF2B5EF4-FFF2-40B4-BE49-F238E27FC236}">
                <a16:creationId xmlns:a16="http://schemas.microsoft.com/office/drawing/2014/main" id="{6FCE2024-1FC3-4C29-8565-2F2447E5A22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955DE720-835C-45C8-B84C-47A4C096CE02}" type="slidenum">
              <a:rPr lang="en-US" altLang="en-US" smtClean="0"/>
              <a:pPr/>
              <a:t>14</a:t>
            </a:fld>
            <a:endParaRPr lang="en-US"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is a lot to learn.  This "</a:t>
            </a:r>
            <a:r>
              <a:rPr lang="en-US" dirty="0" err="1"/>
              <a:t>cheatsheet</a:t>
            </a:r>
            <a:r>
              <a:rPr lang="en-US" dirty="0"/>
              <a:t>" is designed to help you build a mental map of the arcpy functionality.  It has a few notes about each of the parts that we will cover in this course.  There's no way everything would fit on one sheet, so this only attempts to provide a few cues about each topic.     Make a printout from the version linked to the course and then keep it handy as we work through the various boxes on this sheet.  We'll step through how this page is organized, but since arcpy is object oriented, we first need to refresh some OOP concepts.</a:t>
            </a:r>
          </a:p>
        </p:txBody>
      </p:sp>
      <p:sp>
        <p:nvSpPr>
          <p:cNvPr id="4" name="Slide Number Placeholder 3"/>
          <p:cNvSpPr>
            <a:spLocks noGrp="1"/>
          </p:cNvSpPr>
          <p:nvPr>
            <p:ph type="sldNum" sz="quarter" idx="10"/>
          </p:nvPr>
        </p:nvSpPr>
        <p:spPr/>
        <p:txBody>
          <a:bodyPr/>
          <a:lstStyle/>
          <a:p>
            <a:fld id="{757FB37B-4974-4D2E-ABD1-920891847A1F}" type="slidenum">
              <a:rPr lang="en-US" smtClean="0"/>
              <a:t>15</a:t>
            </a:fld>
            <a:endParaRPr lang="en-US"/>
          </a:p>
        </p:txBody>
      </p:sp>
    </p:spTree>
    <p:extLst>
      <p:ext uri="{BB962C8B-B14F-4D97-AF65-F5344CB8AC3E}">
        <p14:creationId xmlns:p14="http://schemas.microsoft.com/office/powerpoint/2010/main" val="8248586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Image Placeholder 1">
            <a:extLst>
              <a:ext uri="{FF2B5EF4-FFF2-40B4-BE49-F238E27FC236}">
                <a16:creationId xmlns:a16="http://schemas.microsoft.com/office/drawing/2014/main" id="{A203EE6F-3B15-572F-1367-839795162FED}"/>
              </a:ext>
            </a:extLst>
          </p:cNvPr>
          <p:cNvSpPr>
            <a:spLocks noGrp="1" noRot="1" noChangeAspect="1" noTextEdit="1"/>
          </p:cNvSpPr>
          <p:nvPr>
            <p:ph type="sldImg"/>
          </p:nvPr>
        </p:nvSpPr>
        <p:spPr>
          <a:ln/>
        </p:spPr>
      </p:sp>
      <p:sp>
        <p:nvSpPr>
          <p:cNvPr id="14339" name="Notes Placeholder 2">
            <a:extLst>
              <a:ext uri="{FF2B5EF4-FFF2-40B4-BE49-F238E27FC236}">
                <a16:creationId xmlns:a16="http://schemas.microsoft.com/office/drawing/2014/main" id="{CF6EEA80-2557-70E5-0E44-ABF0A369BBED}"/>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14340" name="Slide Number Placeholder 3">
            <a:extLst>
              <a:ext uri="{FF2B5EF4-FFF2-40B4-BE49-F238E27FC236}">
                <a16:creationId xmlns:a16="http://schemas.microsoft.com/office/drawing/2014/main" id="{894801D9-869F-7F90-8AB5-183236A279CC}"/>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0BF42CB5-17F8-4A7A-9365-C2343E1C59AD}" type="slidenum">
              <a:rPr lang="en-US" altLang="en-US"/>
              <a:pPr/>
              <a:t>16</a:t>
            </a:fld>
            <a:endParaRPr lang="en-US"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Slide Image Placeholder 1">
            <a:extLst>
              <a:ext uri="{FF2B5EF4-FFF2-40B4-BE49-F238E27FC236}">
                <a16:creationId xmlns:a16="http://schemas.microsoft.com/office/drawing/2014/main" id="{0B6D9221-6B70-1FC4-4C30-58D4645F2F37}"/>
              </a:ext>
            </a:extLst>
          </p:cNvPr>
          <p:cNvSpPr>
            <a:spLocks noGrp="1" noRot="1" noChangeAspect="1" noTextEdit="1"/>
          </p:cNvSpPr>
          <p:nvPr>
            <p:ph type="sldImg"/>
          </p:nvPr>
        </p:nvSpPr>
        <p:spPr>
          <a:ln/>
        </p:spPr>
      </p:sp>
      <p:sp>
        <p:nvSpPr>
          <p:cNvPr id="16387" name="Notes Placeholder 2">
            <a:extLst>
              <a:ext uri="{FF2B5EF4-FFF2-40B4-BE49-F238E27FC236}">
                <a16:creationId xmlns:a16="http://schemas.microsoft.com/office/drawing/2014/main" id="{A5336F80-F78C-DA4A-EE2D-40EC43B33965}"/>
              </a:ext>
            </a:extLst>
          </p:cNvPr>
          <p:cNvSpPr>
            <a:spLocks noGrp="1"/>
          </p:cNvSpPr>
          <p:nvPr>
            <p:ph type="body" idx="1"/>
          </p:nvPr>
        </p:nvSpPr>
        <p:spPr>
          <a:noFill/>
        </p:spPr>
        <p:txBody>
          <a:bodyPr/>
          <a:lstStyle/>
          <a:p>
            <a:r>
              <a:rPr lang="en-US" altLang="en-US" dirty="0">
                <a:latin typeface="Arial" panose="020B0604020202020204" pitchFamily="34" charset="0"/>
              </a:rPr>
              <a:t>Select the *best* code statement for creating</a:t>
            </a:r>
          </a:p>
        </p:txBody>
      </p:sp>
      <p:sp>
        <p:nvSpPr>
          <p:cNvPr id="16388" name="Slide Number Placeholder 3">
            <a:extLst>
              <a:ext uri="{FF2B5EF4-FFF2-40B4-BE49-F238E27FC236}">
                <a16:creationId xmlns:a16="http://schemas.microsoft.com/office/drawing/2014/main" id="{5D2D723E-872F-993E-61EB-EC9BE699CB49}"/>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5119C92-CC99-414D-A2BD-D708F4D7E137}" type="slidenum">
              <a:rPr lang="en-US" altLang="en-US"/>
              <a:pPr/>
              <a:t>17</a:t>
            </a:fld>
            <a:endParaRPr lang="en-US"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1031">
            <a:extLst>
              <a:ext uri="{FF2B5EF4-FFF2-40B4-BE49-F238E27FC236}">
                <a16:creationId xmlns:a16="http://schemas.microsoft.com/office/drawing/2014/main" id="{A4AE53FC-2526-4A22-9BE3-4788A6F685D4}"/>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8E00180D-6A66-44D1-B8C7-B9160ED516EC}" type="slidenum">
              <a:rPr lang="en-US" altLang="en-US" smtClean="0"/>
              <a:pPr/>
              <a:t>18</a:t>
            </a:fld>
            <a:endParaRPr lang="en-US" altLang="en-US"/>
          </a:p>
        </p:txBody>
      </p:sp>
      <p:sp>
        <p:nvSpPr>
          <p:cNvPr id="10243" name="Rectangle 2">
            <a:extLst>
              <a:ext uri="{FF2B5EF4-FFF2-40B4-BE49-F238E27FC236}">
                <a16:creationId xmlns:a16="http://schemas.microsoft.com/office/drawing/2014/main" id="{4AE451CD-776D-4207-886C-70935271009C}"/>
              </a:ext>
            </a:extLst>
          </p:cNvPr>
          <p:cNvSpPr>
            <a:spLocks noGrp="1" noRot="1" noChangeAspect="1" noChangeArrowheads="1" noTextEdit="1"/>
          </p:cNvSpPr>
          <p:nvPr>
            <p:ph type="sldImg"/>
          </p:nvPr>
        </p:nvSpPr>
        <p:spPr>
          <a:ln/>
        </p:spPr>
      </p:sp>
      <p:sp>
        <p:nvSpPr>
          <p:cNvPr id="10244" name="Rectangle 3">
            <a:extLst>
              <a:ext uri="{FF2B5EF4-FFF2-40B4-BE49-F238E27FC236}">
                <a16:creationId xmlns:a16="http://schemas.microsoft.com/office/drawing/2014/main" id="{A48A417A-B4B8-4DC1-8A51-AA7BA28D033D}"/>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The items listed in the sheet are primarily properties and methods.  These are variables and functions associated with arcpy and the objects defined within arcpy.   The plus symbols indicate properties and the arrow symbols indicate methods.  The functionality is grouped in boxes on this sheet.  Let's step through just to provide a feel for you can do.</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Environment settings allow you to set the project environment properties.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arcpy methods allow you to get messages about processes,  create objects, and run toolbox tools, and amongst other things.  </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Describe objects allow you to get information about the datasets </a:t>
            </a:r>
            <a:r>
              <a:rPr lang="en-US" altLang="en-US" dirty="0" err="1">
                <a:latin typeface="Arial" panose="020B0604020202020204" pitchFamily="34" charset="0"/>
              </a:rPr>
              <a:t>yo'</a:t>
            </a:r>
            <a:r>
              <a:rPr lang="en-US" altLang="ja-JP" dirty="0" err="1">
                <a:latin typeface="Arial" panose="020B0604020202020204" pitchFamily="34" charset="0"/>
              </a:rPr>
              <a:t>re</a:t>
            </a:r>
            <a:r>
              <a:rPr lang="en-US" altLang="ja-JP" dirty="0">
                <a:latin typeface="Arial" panose="020B0604020202020204" pitchFamily="34" charset="0"/>
              </a:rPr>
              <a:t> dealing with, such as what </a:t>
            </a:r>
            <a:r>
              <a:rPr lang="en-US" altLang="ja-JP" dirty="0" err="1">
                <a:latin typeface="Arial" panose="020B0604020202020204" pitchFamily="34" charset="0"/>
              </a:rPr>
              <a:t>shapetype</a:t>
            </a:r>
            <a:r>
              <a:rPr lang="en-US" altLang="ja-JP" dirty="0">
                <a:latin typeface="Arial" panose="020B0604020202020204" pitchFamily="34" charset="0"/>
              </a:rPr>
              <a:t> your feature class has or what the name of the OID field is.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Enumerations objects allow you to perform batch processing.  They return objects which contain lists of </a:t>
            </a:r>
            <a:r>
              <a:rPr lang="en-US" altLang="en-US" dirty="0" err="1">
                <a:latin typeface="Arial" panose="020B0604020202020204" pitchFamily="34" charset="0"/>
              </a:rPr>
              <a:t>FeatureClasses</a:t>
            </a:r>
            <a:r>
              <a:rPr lang="en-US" altLang="en-US" dirty="0">
                <a:latin typeface="Arial" panose="020B0604020202020204" pitchFamily="34" charset="0"/>
              </a:rPr>
              <a:t>, or Fields, or Datasets, and so forth.</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Cursor objects allow you to process individual records in the data.</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Other objects can be created.  They will have the properties and/or methods specified in the pink box depending on which type of object they are.</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And finally, the </a:t>
            </a:r>
            <a:r>
              <a:rPr lang="en-US" altLang="en-US" dirty="0" err="1">
                <a:latin typeface="Arial" panose="020B0604020202020204" pitchFamily="34" charset="0"/>
              </a:rPr>
              <a:t>mp</a:t>
            </a:r>
            <a:r>
              <a:rPr lang="en-US" altLang="en-US" dirty="0">
                <a:latin typeface="Arial" panose="020B0604020202020204" pitchFamily="34" charset="0"/>
              </a:rPr>
              <a:t> module enables you to work with projects and maps.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is a lot to learn.  But remember, we'll be looking through this functionality over many weeks and then after all that work, </a:t>
            </a:r>
            <a:r>
              <a:rPr lang="en-US" dirty="0" err="1"/>
              <a:t>yo'll</a:t>
            </a:r>
            <a:r>
              <a:rPr lang="en-US" dirty="0"/>
              <a:t> be able to harness the functionality of ArcGIS in a very powerful way. </a:t>
            </a:r>
          </a:p>
        </p:txBody>
      </p:sp>
      <p:sp>
        <p:nvSpPr>
          <p:cNvPr id="4" name="Slide Number Placeholder 3"/>
          <p:cNvSpPr>
            <a:spLocks noGrp="1"/>
          </p:cNvSpPr>
          <p:nvPr>
            <p:ph type="sldNum" sz="quarter" idx="10"/>
          </p:nvPr>
        </p:nvSpPr>
        <p:spPr/>
        <p:txBody>
          <a:bodyPr/>
          <a:lstStyle/>
          <a:p>
            <a:fld id="{757FB37B-4974-4D2E-ABD1-920891847A1F}" type="slidenum">
              <a:rPr lang="en-US" smtClean="0"/>
              <a:t>19</a:t>
            </a:fld>
            <a:endParaRPr lang="en-US"/>
          </a:p>
        </p:txBody>
      </p:sp>
    </p:spTree>
    <p:extLst>
      <p:ext uri="{BB962C8B-B14F-4D97-AF65-F5344CB8AC3E}">
        <p14:creationId xmlns:p14="http://schemas.microsoft.com/office/powerpoint/2010/main" val="26271479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20</a:t>
            </a:fld>
            <a:endParaRPr lang="en-US"/>
          </a:p>
        </p:txBody>
      </p:sp>
    </p:spTree>
    <p:extLst>
      <p:ext uri="{BB962C8B-B14F-4D97-AF65-F5344CB8AC3E}">
        <p14:creationId xmlns:p14="http://schemas.microsoft.com/office/powerpoint/2010/main" val="31445448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You may be wondering what types of geoprocessing is possible in Python?  ArcGIS has over 1500 tools.</a:t>
            </a:r>
          </a:p>
          <a:p>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21</a:t>
            </a:fld>
            <a:endParaRPr lang="en-US"/>
          </a:p>
        </p:txBody>
      </p:sp>
    </p:spTree>
    <p:extLst>
      <p:ext uri="{BB962C8B-B14F-4D97-AF65-F5344CB8AC3E}">
        <p14:creationId xmlns:p14="http://schemas.microsoft.com/office/powerpoint/2010/main" val="2173072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program will be introduced one tract at a time and grow to neighboring tracts from a starting tract.   You need to build an animation like this.</a:t>
            </a:r>
          </a:p>
        </p:txBody>
      </p:sp>
      <p:sp>
        <p:nvSpPr>
          <p:cNvPr id="4" name="Slide Number Placeholder 3"/>
          <p:cNvSpPr>
            <a:spLocks noGrp="1"/>
          </p:cNvSpPr>
          <p:nvPr>
            <p:ph type="sldNum" sz="quarter" idx="5"/>
          </p:nvPr>
        </p:nvSpPr>
        <p:spPr/>
        <p:txBody>
          <a:bodyPr/>
          <a:lstStyle/>
          <a:p>
            <a:fld id="{757FB37B-4974-4D2E-ABD1-920891847A1F}" type="slidenum">
              <a:rPr lang="en-US" smtClean="0"/>
              <a:t>3</a:t>
            </a:fld>
            <a:endParaRPr lang="en-US"/>
          </a:p>
        </p:txBody>
      </p:sp>
    </p:spTree>
    <p:extLst>
      <p:ext uri="{BB962C8B-B14F-4D97-AF65-F5344CB8AC3E}">
        <p14:creationId xmlns:p14="http://schemas.microsoft.com/office/powerpoint/2010/main" val="17628388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go to the analysis tab and click on Tools, </a:t>
            </a:r>
          </a:p>
        </p:txBody>
      </p:sp>
      <p:sp>
        <p:nvSpPr>
          <p:cNvPr id="4" name="Slide Number Placeholder 3"/>
          <p:cNvSpPr>
            <a:spLocks noGrp="1"/>
          </p:cNvSpPr>
          <p:nvPr>
            <p:ph type="sldNum" sz="quarter" idx="5"/>
          </p:nvPr>
        </p:nvSpPr>
        <p:spPr/>
        <p:txBody>
          <a:bodyPr/>
          <a:lstStyle/>
          <a:p>
            <a:fld id="{757FB37B-4974-4D2E-ABD1-920891847A1F}" type="slidenum">
              <a:rPr lang="en-US" smtClean="0"/>
              <a:t>22</a:t>
            </a:fld>
            <a:endParaRPr lang="en-US"/>
          </a:p>
        </p:txBody>
      </p:sp>
    </p:spTree>
    <p:extLst>
      <p:ext uri="{BB962C8B-B14F-4D97-AF65-F5344CB8AC3E}">
        <p14:creationId xmlns:p14="http://schemas.microsoft.com/office/powerpoint/2010/main" val="32905252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yo'll</a:t>
            </a:r>
            <a:r>
              <a:rPr lang="en-US" dirty="0"/>
              <a:t> see a list of toolboxes.  You click on any toolbox to expand the toolsets inside.  You may not have the license for some of these.  But if you can run it by hand, you can run it from Python.</a:t>
            </a:r>
          </a:p>
        </p:txBody>
      </p:sp>
      <p:sp>
        <p:nvSpPr>
          <p:cNvPr id="4" name="Slide Number Placeholder 3"/>
          <p:cNvSpPr>
            <a:spLocks noGrp="1"/>
          </p:cNvSpPr>
          <p:nvPr>
            <p:ph type="sldNum" sz="quarter" idx="5"/>
          </p:nvPr>
        </p:nvSpPr>
        <p:spPr/>
        <p:txBody>
          <a:bodyPr/>
          <a:lstStyle/>
          <a:p>
            <a:fld id="{757FB37B-4974-4D2E-ABD1-920891847A1F}" type="slidenum">
              <a:rPr lang="en-US" smtClean="0"/>
              <a:t>23</a:t>
            </a:fld>
            <a:endParaRPr lang="en-US"/>
          </a:p>
        </p:txBody>
      </p:sp>
    </p:spTree>
    <p:extLst>
      <p:ext uri="{BB962C8B-B14F-4D97-AF65-F5344CB8AC3E}">
        <p14:creationId xmlns:p14="http://schemas.microsoft.com/office/powerpoint/2010/main" val="856213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Some of the most commonly used tools pertain to proximity and overlay.  These tools answer questions such as what is nearby or close to each other, what things are contained within other things, and where do things overlap.  On the left, the summarize within tool was used to map the park counts within Wake County zip codes.  On the right the count overlapping features was used to map show where 2-mile buffers around schools overlap. </a:t>
            </a:r>
          </a:p>
        </p:txBody>
      </p:sp>
      <p:sp>
        <p:nvSpPr>
          <p:cNvPr id="4" name="Slide Number Placeholder 3"/>
          <p:cNvSpPr>
            <a:spLocks noGrp="1"/>
          </p:cNvSpPr>
          <p:nvPr>
            <p:ph type="sldNum" sz="quarter" idx="5"/>
          </p:nvPr>
        </p:nvSpPr>
        <p:spPr/>
        <p:txBody>
          <a:bodyPr/>
          <a:lstStyle/>
          <a:p>
            <a:fld id="{757FB37B-4974-4D2E-ABD1-920891847A1F}" type="slidenum">
              <a:rPr lang="en-US" smtClean="0"/>
              <a:t>24</a:t>
            </a:fld>
            <a:endParaRPr lang="en-US"/>
          </a:p>
        </p:txBody>
      </p:sp>
    </p:spTree>
    <p:extLst>
      <p:ext uri="{BB962C8B-B14F-4D97-AF65-F5344CB8AC3E}">
        <p14:creationId xmlns:p14="http://schemas.microsoft.com/office/powerpoint/2010/main" val="16669349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Raster analysis is also used for many natural resources applications.  For example, it could be used on </a:t>
            </a:r>
            <a:r>
              <a:rPr lang="en-US" dirty="0" err="1"/>
              <a:t>rasters</a:t>
            </a:r>
            <a:r>
              <a:rPr lang="en-US" dirty="0"/>
              <a:t> of mountainous regions along with earthquake data to identify lakes that are susceptible to landslides.</a:t>
            </a:r>
          </a:p>
        </p:txBody>
      </p:sp>
      <p:sp>
        <p:nvSpPr>
          <p:cNvPr id="4" name="Slide Number Placeholder 3"/>
          <p:cNvSpPr>
            <a:spLocks noGrp="1"/>
          </p:cNvSpPr>
          <p:nvPr>
            <p:ph type="sldNum" sz="quarter" idx="5"/>
          </p:nvPr>
        </p:nvSpPr>
        <p:spPr/>
        <p:txBody>
          <a:bodyPr/>
          <a:lstStyle/>
          <a:p>
            <a:fld id="{757FB37B-4974-4D2E-ABD1-920891847A1F}" type="slidenum">
              <a:rPr lang="en-US" smtClean="0"/>
              <a:t>25</a:t>
            </a:fld>
            <a:endParaRPr lang="en-US"/>
          </a:p>
        </p:txBody>
      </p:sp>
    </p:spTree>
    <p:extLst>
      <p:ext uri="{BB962C8B-B14F-4D97-AF65-F5344CB8AC3E}">
        <p14:creationId xmlns:p14="http://schemas.microsoft.com/office/powerpoint/2010/main" val="2284657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Slide Image Placeholder 1">
            <a:extLst>
              <a:ext uri="{FF2B5EF4-FFF2-40B4-BE49-F238E27FC236}">
                <a16:creationId xmlns:a16="http://schemas.microsoft.com/office/drawing/2014/main" id="{3008E6BB-02DD-4B33-AAEB-476CBDC3B5DB}"/>
              </a:ext>
            </a:extLst>
          </p:cNvPr>
          <p:cNvSpPr>
            <a:spLocks noGrp="1" noRot="1" noChangeAspect="1" noTextEdit="1"/>
          </p:cNvSpPr>
          <p:nvPr>
            <p:ph type="sldImg"/>
          </p:nvPr>
        </p:nvSpPr>
        <p:spPr>
          <a:ln/>
        </p:spPr>
      </p:sp>
      <p:sp>
        <p:nvSpPr>
          <p:cNvPr id="8195" name="Notes Placeholder 2">
            <a:extLst>
              <a:ext uri="{FF2B5EF4-FFF2-40B4-BE49-F238E27FC236}">
                <a16:creationId xmlns:a16="http://schemas.microsoft.com/office/drawing/2014/main" id="{858DA801-E298-46CA-9174-D2647306FAA3}"/>
              </a:ext>
            </a:extLst>
          </p:cNvPr>
          <p:cNvSpPr>
            <a:spLocks noGrp="1"/>
          </p:cNvSpPr>
          <p:nvPr>
            <p:ph type="body" idx="1"/>
          </p:nvPr>
        </p:nvSpPr>
        <p:spPr>
          <a:noFill/>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85000"/>
                  </a:schemeClr>
                </a:solidFill>
              </a:rPr>
              <a:t>There are multiple ways to conduct geospatial analysis with Python and ArcGIS.   </a:t>
            </a:r>
          </a:p>
        </p:txBody>
      </p:sp>
      <p:sp>
        <p:nvSpPr>
          <p:cNvPr id="8196" name="Slide Number Placeholder 3">
            <a:extLst>
              <a:ext uri="{FF2B5EF4-FFF2-40B4-BE49-F238E27FC236}">
                <a16:creationId xmlns:a16="http://schemas.microsoft.com/office/drawing/2014/main" id="{C2F32758-0831-45BF-A761-72EFF340912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CBF70E11-D1E8-46D6-A8B0-BE60FD8BBCF6}" type="slidenum">
              <a:rPr lang="en-US" altLang="en-US"/>
              <a:pPr/>
              <a:t>26</a:t>
            </a:fld>
            <a:endParaRPr lang="en-US"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651A8B1B-08B6-7C0F-0504-3974C83FD5F7}"/>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6BE7440C-697F-B515-C30C-C7578A275B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38916" name="Slide Number Placeholder 3">
            <a:extLst>
              <a:ext uri="{FF2B5EF4-FFF2-40B4-BE49-F238E27FC236}">
                <a16:creationId xmlns:a16="http://schemas.microsoft.com/office/drawing/2014/main" id="{D118AE54-708A-0448-6432-C55F9B9AC2D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1B9D382-F1EB-4E9F-988C-B25754798A35}" type="slidenum">
              <a:rPr lang="en-US" altLang="en-US"/>
              <a:pPr/>
              <a:t>39</a:t>
            </a:fld>
            <a:endParaRPr lang="en-US" altLang="en-US"/>
          </a:p>
        </p:txBody>
      </p:sp>
    </p:spTree>
    <p:extLst>
      <p:ext uri="{BB962C8B-B14F-4D97-AF65-F5344CB8AC3E}">
        <p14:creationId xmlns:p14="http://schemas.microsoft.com/office/powerpoint/2010/main" val="5608361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a:extLst>
              <a:ext uri="{FF2B5EF4-FFF2-40B4-BE49-F238E27FC236}">
                <a16:creationId xmlns:a16="http://schemas.microsoft.com/office/drawing/2014/main" id="{651A8B1B-08B6-7C0F-0504-3974C83FD5F7}"/>
              </a:ext>
            </a:extLst>
          </p:cNvPr>
          <p:cNvSpPr>
            <a:spLocks noGrp="1" noRot="1" noChangeAspect="1" noChangeArrowheads="1" noTextEdit="1"/>
          </p:cNvSpPr>
          <p:nvPr>
            <p:ph type="sldImg"/>
          </p:nvPr>
        </p:nvSpPr>
        <p:spPr>
          <a:ln/>
        </p:spPr>
      </p:sp>
      <p:sp>
        <p:nvSpPr>
          <p:cNvPr id="38915" name="Notes Placeholder 2">
            <a:extLst>
              <a:ext uri="{FF2B5EF4-FFF2-40B4-BE49-F238E27FC236}">
                <a16:creationId xmlns:a16="http://schemas.microsoft.com/office/drawing/2014/main" id="{6BE7440C-697F-B515-C30C-C7578A275B7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38916" name="Slide Number Placeholder 3">
            <a:extLst>
              <a:ext uri="{FF2B5EF4-FFF2-40B4-BE49-F238E27FC236}">
                <a16:creationId xmlns:a16="http://schemas.microsoft.com/office/drawing/2014/main" id="{D118AE54-708A-0448-6432-C55F9B9AC2D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1B9D382-F1EB-4E9F-988C-B25754798A35}" type="slidenum">
              <a:rPr lang="en-US" altLang="en-US"/>
              <a:pPr/>
              <a:t>40</a:t>
            </a:fld>
            <a:endParaRPr lang="en-US" altLang="en-US"/>
          </a:p>
        </p:txBody>
      </p:sp>
    </p:spTree>
    <p:extLst>
      <p:ext uri="{BB962C8B-B14F-4D97-AF65-F5344CB8AC3E}">
        <p14:creationId xmlns:p14="http://schemas.microsoft.com/office/powerpoint/2010/main" val="7809881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43</a:t>
            </a:fld>
            <a:endParaRPr lang="en-US" altLang="en-US"/>
          </a:p>
        </p:txBody>
      </p:sp>
    </p:spTree>
    <p:extLst>
      <p:ext uri="{BB962C8B-B14F-4D97-AF65-F5344CB8AC3E}">
        <p14:creationId xmlns:p14="http://schemas.microsoft.com/office/powerpoint/2010/main" val="36284622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Suppose you want to aggregate the polygons that delineate marshes in the Everglades or you want to form one polygon from a group of buildings within a tiger preserve to plan for a barrier to be constructed around them.    The aggregate polygons tool might be a good choice for this.  Let's use that an example to study the syntax for calling tools in Python.</a:t>
            </a:r>
          </a:p>
        </p:txBody>
      </p:sp>
      <p:sp>
        <p:nvSpPr>
          <p:cNvPr id="4" name="Slide Number Placeholder 3"/>
          <p:cNvSpPr>
            <a:spLocks noGrp="1"/>
          </p:cNvSpPr>
          <p:nvPr>
            <p:ph type="sldNum" sz="quarter" idx="5"/>
          </p:nvPr>
        </p:nvSpPr>
        <p:spPr/>
        <p:txBody>
          <a:bodyPr/>
          <a:lstStyle/>
          <a:p>
            <a:fld id="{757FB37B-4974-4D2E-ABD1-920891847A1F}" type="slidenum">
              <a:rPr lang="en-US" smtClean="0"/>
              <a:t>44</a:t>
            </a:fld>
            <a:endParaRPr lang="en-US"/>
          </a:p>
        </p:txBody>
      </p:sp>
    </p:spTree>
    <p:extLst>
      <p:ext uri="{BB962C8B-B14F-4D97-AF65-F5344CB8AC3E}">
        <p14:creationId xmlns:p14="http://schemas.microsoft.com/office/powerpoint/2010/main" val="1373579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Toolbox for which you have the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45</a:t>
            </a:fld>
            <a:endParaRPr lang="en-US" altLang="en-US"/>
          </a:p>
        </p:txBody>
      </p:sp>
    </p:spTree>
    <p:extLst>
      <p:ext uri="{BB962C8B-B14F-4D97-AF65-F5344CB8AC3E}">
        <p14:creationId xmlns:p14="http://schemas.microsoft.com/office/powerpoint/2010/main" val="25501660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have the census tract boundaries, a table of income level, and you know the location where the education program will start.  </a:t>
            </a:r>
          </a:p>
        </p:txBody>
      </p:sp>
      <p:sp>
        <p:nvSpPr>
          <p:cNvPr id="4" name="Slide Number Placeholder 3"/>
          <p:cNvSpPr>
            <a:spLocks noGrp="1"/>
          </p:cNvSpPr>
          <p:nvPr>
            <p:ph type="sldNum" sz="quarter" idx="5"/>
          </p:nvPr>
        </p:nvSpPr>
        <p:spPr/>
        <p:txBody>
          <a:bodyPr/>
          <a:lstStyle/>
          <a:p>
            <a:fld id="{757FB37B-4974-4D2E-ABD1-920891847A1F}" type="slidenum">
              <a:rPr lang="en-US" smtClean="0"/>
              <a:t>4</a:t>
            </a:fld>
            <a:endParaRPr lang="en-US"/>
          </a:p>
        </p:txBody>
      </p:sp>
    </p:spTree>
    <p:extLst>
      <p:ext uri="{BB962C8B-B14F-4D97-AF65-F5344CB8AC3E}">
        <p14:creationId xmlns:p14="http://schemas.microsoft.com/office/powerpoint/2010/main" val="40380593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Toolbox for which you have the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46</a:t>
            </a:fld>
            <a:endParaRPr lang="en-US"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any Toolbox for which you have the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pPr algn="l"/>
            <a:r>
              <a:rPr lang="en-US" sz="1800" b="0" i="1" u="none" strike="noStrike" baseline="0" dirty="0">
                <a:latin typeface="HtbgnkMlttsrTimes-Roman"/>
              </a:rPr>
              <a:t>Positional</a:t>
            </a:r>
            <a:r>
              <a:rPr lang="en-US" sz="1800" b="0" i="0" u="none" strike="noStrike" baseline="0" dirty="0">
                <a:latin typeface="HtbgnkMlttsrTimes-Roman"/>
              </a:rPr>
              <a:t> arguments are ordered based on the function signature. </a:t>
            </a:r>
          </a:p>
          <a:p>
            <a:pPr algn="l"/>
            <a:r>
              <a:rPr lang="en-US" sz="1800" b="0" i="1" u="none" strike="noStrike" baseline="0" dirty="0">
                <a:latin typeface="HtbgnkMlttsrTimes-Roman"/>
              </a:rPr>
              <a:t>Keyword</a:t>
            </a:r>
            <a:r>
              <a:rPr lang="en-US" sz="1800" b="0" i="0" u="none" strike="noStrike" baseline="0" dirty="0">
                <a:latin typeface="HtbgnkMlttsrTimes-Roman"/>
              </a:rPr>
              <a:t> arguments use a keyword to indicate the parameter with which it belongs.</a:t>
            </a:r>
          </a:p>
          <a:p>
            <a:pPr algn="l"/>
            <a:r>
              <a:rPr lang="en-US" sz="1800" b="0" i="0" u="none" strike="noStrike" baseline="0" dirty="0">
                <a:latin typeface="HtbgnkMlttsrTimes-Roman"/>
              </a:rPr>
              <a:t>Unlike positional arguments, the ordering of keyword arguments does not matter. Instead of order, assignment statements are used to specify which options are being set; The option name goes on the left of the equals sign and the value on the right.</a:t>
            </a: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47</a:t>
            </a:fld>
            <a:endParaRPr lang="en-US" altLang="en-US"/>
          </a:p>
        </p:txBody>
      </p:sp>
    </p:spTree>
    <p:extLst>
      <p:ext uri="{BB962C8B-B14F-4D97-AF65-F5344CB8AC3E}">
        <p14:creationId xmlns:p14="http://schemas.microsoft.com/office/powerpoint/2010/main" val="257656140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Toolbox for which you have the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48</a:t>
            </a:fld>
            <a:endParaRPr lang="en-US" altLang="en-US"/>
          </a:p>
        </p:txBody>
      </p:sp>
    </p:spTree>
    <p:extLst>
      <p:ext uri="{BB962C8B-B14F-4D97-AF65-F5344CB8AC3E}">
        <p14:creationId xmlns:p14="http://schemas.microsoft.com/office/powerpoint/2010/main" val="33169121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1031">
            <a:extLst>
              <a:ext uri="{FF2B5EF4-FFF2-40B4-BE49-F238E27FC236}">
                <a16:creationId xmlns:a16="http://schemas.microsoft.com/office/drawing/2014/main" id="{2582288F-1980-4AD3-B825-06EF4F6CE8D1}"/>
              </a:ext>
            </a:extLst>
          </p:cNvPr>
          <p:cNvSpPr>
            <a:spLocks noGrp="1" noChangeArrowheads="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2C483E5A-922A-4E9D-BC42-D77406DB9913}" type="slidenum">
              <a:rPr lang="en-US" altLang="en-US" smtClean="0"/>
              <a:pPr/>
              <a:t>49</a:t>
            </a:fld>
            <a:endParaRPr lang="en-US" altLang="en-US"/>
          </a:p>
        </p:txBody>
      </p:sp>
      <p:sp>
        <p:nvSpPr>
          <p:cNvPr id="24579" name="Rectangle 2">
            <a:extLst>
              <a:ext uri="{FF2B5EF4-FFF2-40B4-BE49-F238E27FC236}">
                <a16:creationId xmlns:a16="http://schemas.microsoft.com/office/drawing/2014/main" id="{06C7B198-7F45-4239-A055-57FE73F379F1}"/>
              </a:ext>
            </a:extLst>
          </p:cNvPr>
          <p:cNvSpPr>
            <a:spLocks noGrp="1" noRot="1" noChangeAspect="1" noChangeArrowheads="1" noTextEdit="1"/>
          </p:cNvSpPr>
          <p:nvPr>
            <p:ph type="sldImg"/>
          </p:nvPr>
        </p:nvSpPr>
        <p:spPr>
          <a:ln/>
        </p:spPr>
      </p:sp>
      <p:sp>
        <p:nvSpPr>
          <p:cNvPr id="24580" name="Rectangle 3">
            <a:extLst>
              <a:ext uri="{FF2B5EF4-FFF2-40B4-BE49-F238E27FC236}">
                <a16:creationId xmlns:a16="http://schemas.microsoft.com/office/drawing/2014/main" id="{06CD588B-B74D-46A7-8631-5FD0BC223EAF}"/>
              </a:ext>
            </a:extLst>
          </p:cNvPr>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en-US" dirty="0">
                <a:latin typeface="Arial" panose="020B0604020202020204" pitchFamily="34" charset="0"/>
              </a:rPr>
              <a:t>Tool names must be unique within Toolboxes and must not have spaces or use other restricted characters such as percent symbols or slashes.</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Tool names are </a:t>
            </a:r>
            <a:r>
              <a:rPr lang="en-US" altLang="en-US" dirty="0" err="1">
                <a:latin typeface="Arial" panose="020B0604020202020204" pitchFamily="34" charset="0"/>
              </a:rPr>
              <a:t>UpperCamelCase</a:t>
            </a:r>
            <a:r>
              <a:rPr lang="en-US" altLang="en-US" dirty="0">
                <a:latin typeface="Arial" panose="020B0604020202020204" pitchFamily="34" charset="0"/>
              </a:rPr>
              <a:t>.</a:t>
            </a:r>
          </a:p>
          <a:p>
            <a:pPr eaLnBrk="1" hangingPunct="1"/>
            <a:endParaRPr lang="en-US" altLang="en-US" dirty="0">
              <a:latin typeface="Arial" panose="020B0604020202020204" pitchFamily="34" charset="0"/>
            </a:endParaRPr>
          </a:p>
          <a:p>
            <a:pPr eaLnBrk="1" hangingPunct="1"/>
            <a:r>
              <a:rPr lang="en-US" altLang="en-US" dirty="0">
                <a:latin typeface="Arial" panose="020B0604020202020204" pitchFamily="34" charset="0"/>
              </a:rPr>
              <a:t>Aliases are all lowercase.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any of ArcGIS's Toolboxes (with one exception—Raster Calculator).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50</a:t>
            </a:fld>
            <a:endParaRPr lang="en-US" altLang="en-US"/>
          </a:p>
        </p:txBody>
      </p:sp>
    </p:spTree>
    <p:extLst>
      <p:ext uri="{BB962C8B-B14F-4D97-AF65-F5344CB8AC3E}">
        <p14:creationId xmlns:p14="http://schemas.microsoft.com/office/powerpoint/2010/main" val="40620669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en-US" sz="1200" b="0" i="1" u="none" strike="noStrike" baseline="0" dirty="0">
                <a:latin typeface="HtbgnkMlttsrTimes-Roman"/>
              </a:rPr>
              <a:t>Positional</a:t>
            </a:r>
            <a:r>
              <a:rPr lang="en-US" sz="1200" b="0" i="0" u="none" strike="noStrike" baseline="0" dirty="0">
                <a:latin typeface="HtbgnkMlttsrTimes-Roman"/>
              </a:rPr>
              <a:t> arguments are ordered based on the function signature.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51</a:t>
            </a:fld>
            <a:endParaRPr lang="en-US" altLang="en-US"/>
          </a:p>
        </p:txBody>
      </p:sp>
    </p:spTree>
    <p:extLst>
      <p:ext uri="{BB962C8B-B14F-4D97-AF65-F5344CB8AC3E}">
        <p14:creationId xmlns:p14="http://schemas.microsoft.com/office/powerpoint/2010/main" val="23138786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52</a:t>
            </a:fld>
            <a:endParaRPr lang="en-US" altLang="en-US"/>
          </a:p>
        </p:txBody>
      </p:sp>
    </p:spTree>
    <p:extLst>
      <p:ext uri="{BB962C8B-B14F-4D97-AF65-F5344CB8AC3E}">
        <p14:creationId xmlns:p14="http://schemas.microsoft.com/office/powerpoint/2010/main" val="1559314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l"/>
            <a:r>
              <a:rPr lang="en-US" sz="1200" b="0" i="1" u="none" strike="noStrike" baseline="0" dirty="0">
                <a:latin typeface="HtbgnkMlttsrTimes-Roman"/>
              </a:rPr>
              <a:t>Keyword</a:t>
            </a:r>
            <a:r>
              <a:rPr lang="en-US" sz="1200" b="0" i="0" u="none" strike="noStrike" baseline="0" dirty="0">
                <a:latin typeface="HtbgnkMlttsrTimes-Roman"/>
              </a:rPr>
              <a:t> arguments use </a:t>
            </a:r>
            <a:r>
              <a:rPr lang="en-US" sz="1200" b="0" i="0" u="none" strike="noStrike" baseline="0" dirty="0" err="1">
                <a:latin typeface="HtbgnkMlttsrTimes-Roman"/>
              </a:rPr>
              <a:t>sssignment</a:t>
            </a:r>
            <a:r>
              <a:rPr lang="en-US" sz="1200" b="0" i="0" u="none" strike="noStrike" baseline="0" dirty="0">
                <a:latin typeface="HtbgnkMlttsrTimes-Roman"/>
              </a:rPr>
              <a:t> statements are used to specify which options are being set; </a:t>
            </a:r>
          </a:p>
          <a:p>
            <a:pPr algn="l"/>
            <a:r>
              <a:rPr lang="en-US" sz="1200" b="0" i="0" u="none" strike="noStrike" baseline="0" dirty="0">
                <a:latin typeface="HtbgnkMlttsrTimes-Roman"/>
              </a:rPr>
              <a:t>The ordering of keyword arguments does not matter. </a:t>
            </a:r>
          </a:p>
          <a:p>
            <a:pPr algn="l"/>
            <a:r>
              <a:rPr lang="en-US" sz="1200" b="0" i="0" u="none" strike="noStrike" baseline="0" dirty="0">
                <a:latin typeface="HtbgnkMlttsrTimes-Roman"/>
              </a:rPr>
              <a:t>The option name goes on the left of the equals sign and the value on the right.</a:t>
            </a:r>
            <a:endParaRPr lang="en-US" altLang="en-US" sz="1000" dirty="0">
              <a:solidFill>
                <a:schemeClr val="bg1">
                  <a:lumMod val="9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53</a:t>
            </a:fld>
            <a:endParaRPr lang="en-US" altLang="en-US"/>
          </a:p>
        </p:txBody>
      </p:sp>
    </p:spTree>
    <p:extLst>
      <p:ext uri="{BB962C8B-B14F-4D97-AF65-F5344CB8AC3E}">
        <p14:creationId xmlns:p14="http://schemas.microsoft.com/office/powerpoint/2010/main" val="273588041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54</a:t>
            </a:fld>
            <a:endParaRPr lang="en-US" altLang="en-US"/>
          </a:p>
        </p:txBody>
      </p:sp>
    </p:spTree>
    <p:extLst>
      <p:ext uri="{BB962C8B-B14F-4D97-AF65-F5344CB8AC3E}">
        <p14:creationId xmlns:p14="http://schemas.microsoft.com/office/powerpoint/2010/main" val="24544078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Python can call any tool in Toolbox for which you have the license.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200" dirty="0">
                <a:solidFill>
                  <a:schemeClr val="bg1">
                    <a:lumMod val="95000"/>
                  </a:schemeClr>
                </a:solidFill>
              </a:rPr>
              <a:t>Arguments specified in parentheses give the tool input.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55</a:t>
            </a:fld>
            <a:endParaRPr lang="en-US" altLang="en-US"/>
          </a:p>
        </p:txBody>
      </p:sp>
    </p:spTree>
    <p:extLst>
      <p:ext uri="{BB962C8B-B14F-4D97-AF65-F5344CB8AC3E}">
        <p14:creationId xmlns:p14="http://schemas.microsoft.com/office/powerpoint/2010/main" val="34575982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You know </a:t>
            </a:r>
            <a:r>
              <a:rPr lang="en-US" dirty="0" err="1"/>
              <a:t>yo'll</a:t>
            </a:r>
            <a:r>
              <a:rPr lang="en-US" dirty="0"/>
              <a:t> need to combine the polygons with the tabular data, so you figure </a:t>
            </a:r>
            <a:r>
              <a:rPr lang="en-US" dirty="0" err="1"/>
              <a:t>yo'll</a:t>
            </a:r>
            <a:r>
              <a:rPr lang="en-US" dirty="0"/>
              <a:t> need to add a field and then do a join.   The tools </a:t>
            </a:r>
            <a:r>
              <a:rPr lang="en-US" dirty="0" err="1"/>
              <a:t>yo'll</a:t>
            </a:r>
            <a:r>
              <a:rPr lang="en-US" dirty="0"/>
              <a:t> need to call for this are AddField, </a:t>
            </a:r>
            <a:r>
              <a:rPr lang="en-US" sz="1200" dirty="0" err="1">
                <a:solidFill>
                  <a:schemeClr val="bg1"/>
                </a:solidFill>
                <a:latin typeface="CIDFont+F2"/>
              </a:rPr>
              <a:t>MakeTableView</a:t>
            </a:r>
            <a:r>
              <a:rPr lang="en-US" sz="1200" dirty="0">
                <a:solidFill>
                  <a:schemeClr val="bg1"/>
                </a:solidFill>
                <a:latin typeface="CIDFont+F2"/>
              </a:rPr>
              <a:t>,  </a:t>
            </a:r>
            <a:r>
              <a:rPr lang="en-US" sz="1200" dirty="0" err="1">
                <a:solidFill>
                  <a:schemeClr val="bg1"/>
                </a:solidFill>
                <a:latin typeface="CIDFont+F2"/>
              </a:rPr>
              <a:t>CopyRows</a:t>
            </a:r>
            <a:r>
              <a:rPr lang="en-US" sz="1200" dirty="0">
                <a:solidFill>
                  <a:schemeClr val="bg1"/>
                </a:solidFill>
                <a:latin typeface="CIDFont+F2"/>
              </a:rPr>
              <a:t>, and </a:t>
            </a:r>
            <a:r>
              <a:rPr lang="en-US" sz="1200" dirty="0" err="1">
                <a:solidFill>
                  <a:schemeClr val="bg1"/>
                </a:solidFill>
                <a:latin typeface="CIDFont+F2"/>
              </a:rPr>
              <a:t>JoinField</a:t>
            </a:r>
            <a:r>
              <a:rPr lang="en-US" sz="1200" dirty="0">
                <a:solidFill>
                  <a:schemeClr val="bg1"/>
                </a:solidFill>
                <a:latin typeface="CIDFont+F2"/>
              </a:rPr>
              <a:t>.  Then you need to find the nearest tract that's not yet in the program and keep doing this until all eligible tracts are in the program.  For this </a:t>
            </a:r>
            <a:r>
              <a:rPr lang="en-US" sz="1200" dirty="0" err="1">
                <a:solidFill>
                  <a:schemeClr val="bg1"/>
                </a:solidFill>
                <a:latin typeface="CIDFont+F2"/>
              </a:rPr>
              <a:t>yo'll</a:t>
            </a:r>
            <a:r>
              <a:rPr lang="en-US" sz="1200" dirty="0">
                <a:solidFill>
                  <a:schemeClr val="bg1"/>
                </a:solidFill>
                <a:latin typeface="CIDFont+F2"/>
              </a:rPr>
              <a:t> need to call the </a:t>
            </a:r>
            <a:r>
              <a:rPr lang="en-US" sz="1200" dirty="0" err="1">
                <a:solidFill>
                  <a:schemeClr val="bg1"/>
                </a:solidFill>
                <a:latin typeface="CIDFont+F2"/>
              </a:rPr>
              <a:t>SelectLayerByAttribute</a:t>
            </a:r>
            <a:r>
              <a:rPr lang="en-US" sz="1200" dirty="0">
                <a:solidFill>
                  <a:schemeClr val="bg1"/>
                </a:solidFill>
                <a:latin typeface="CIDFont+F2"/>
              </a:rPr>
              <a:t> and Near tools.</a:t>
            </a:r>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5</a:t>
            </a:fld>
            <a:endParaRPr lang="en-US"/>
          </a:p>
        </p:txBody>
      </p:sp>
    </p:spTree>
    <p:extLst>
      <p:ext uri="{BB962C8B-B14F-4D97-AF65-F5344CB8AC3E}">
        <p14:creationId xmlns:p14="http://schemas.microsoft.com/office/powerpoint/2010/main" val="23613056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Slide Image Placeholder 1">
            <a:extLst>
              <a:ext uri="{FF2B5EF4-FFF2-40B4-BE49-F238E27FC236}">
                <a16:creationId xmlns:a16="http://schemas.microsoft.com/office/drawing/2014/main" id="{AB4A768A-5A71-464E-A69A-679C1ED5C5DC}"/>
              </a:ext>
            </a:extLst>
          </p:cNvPr>
          <p:cNvSpPr>
            <a:spLocks noGrp="1" noRot="1" noChangeAspect="1" noChangeArrowheads="1" noTextEdit="1"/>
          </p:cNvSpPr>
          <p:nvPr>
            <p:ph type="sldImg"/>
          </p:nvPr>
        </p:nvSpPr>
        <p:spPr>
          <a:ln/>
        </p:spPr>
      </p:sp>
      <p:sp>
        <p:nvSpPr>
          <p:cNvPr id="22531" name="Notes Placeholder 2">
            <a:extLst>
              <a:ext uri="{FF2B5EF4-FFF2-40B4-BE49-F238E27FC236}">
                <a16:creationId xmlns:a16="http://schemas.microsoft.com/office/drawing/2014/main" id="{BDD790CD-942D-4B52-8C9D-B5BAF2BED27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en-US" sz="1200" dirty="0">
              <a:solidFill>
                <a:schemeClr val="bg1">
                  <a:lumMod val="95000"/>
                </a:schemeClr>
              </a:solidFill>
            </a:endParaRPr>
          </a:p>
          <a:p>
            <a:endParaRPr lang="en-US" altLang="en-US" dirty="0">
              <a:latin typeface="Arial" panose="020B0604020202020204" pitchFamily="34" charset="0"/>
            </a:endParaRPr>
          </a:p>
        </p:txBody>
      </p:sp>
      <p:sp>
        <p:nvSpPr>
          <p:cNvPr id="22532" name="Slide Number Placeholder 3">
            <a:extLst>
              <a:ext uri="{FF2B5EF4-FFF2-40B4-BE49-F238E27FC236}">
                <a16:creationId xmlns:a16="http://schemas.microsoft.com/office/drawing/2014/main" id="{80F29A86-7528-4CB0-B5E6-6049E4769AB7}"/>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31DE29D-4342-4C44-B081-C0C129B3279A}" type="slidenum">
              <a:rPr lang="en-US" altLang="en-US" smtClean="0"/>
              <a:pPr/>
              <a:t>56</a:t>
            </a:fld>
            <a:endParaRPr lang="en-US" altLang="en-US"/>
          </a:p>
        </p:txBody>
      </p:sp>
    </p:spTree>
    <p:extLst>
      <p:ext uri="{BB962C8B-B14F-4D97-AF65-F5344CB8AC3E}">
        <p14:creationId xmlns:p14="http://schemas.microsoft.com/office/powerpoint/2010/main" val="11417985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58</a:t>
            </a:fld>
            <a:endParaRPr lang="en-US" altLang="en-US"/>
          </a:p>
        </p:txBody>
      </p:sp>
    </p:spTree>
    <p:extLst>
      <p:ext uri="{BB962C8B-B14F-4D97-AF65-F5344CB8AC3E}">
        <p14:creationId xmlns:p14="http://schemas.microsoft.com/office/powerpoint/2010/main" val="24880919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Again, there is a lot to learn.  But remember, we'll be looking through this functionality over many weeks and then after all that work, </a:t>
            </a:r>
            <a:r>
              <a:rPr lang="en-US" dirty="0" err="1"/>
              <a:t>yo'll</a:t>
            </a:r>
            <a:r>
              <a:rPr lang="en-US" dirty="0"/>
              <a:t> be able to harness the functionality of ArcGIS in a very powerful way. </a:t>
            </a:r>
          </a:p>
        </p:txBody>
      </p:sp>
      <p:sp>
        <p:nvSpPr>
          <p:cNvPr id="4" name="Slide Number Placeholder 3"/>
          <p:cNvSpPr>
            <a:spLocks noGrp="1"/>
          </p:cNvSpPr>
          <p:nvPr>
            <p:ph type="sldNum" sz="quarter" idx="10"/>
          </p:nvPr>
        </p:nvSpPr>
        <p:spPr/>
        <p:txBody>
          <a:bodyPr/>
          <a:lstStyle/>
          <a:p>
            <a:fld id="{757FB37B-4974-4D2E-ABD1-920891847A1F}" type="slidenum">
              <a:rPr lang="en-US" smtClean="0"/>
              <a:t>59</a:t>
            </a:fld>
            <a:endParaRPr lang="en-US"/>
          </a:p>
        </p:txBody>
      </p:sp>
    </p:spTree>
    <p:extLst>
      <p:ext uri="{BB962C8B-B14F-4D97-AF65-F5344CB8AC3E}">
        <p14:creationId xmlns:p14="http://schemas.microsoft.com/office/powerpoint/2010/main" val="87504460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Slide Image Placeholder 1">
            <a:extLst>
              <a:ext uri="{FF2B5EF4-FFF2-40B4-BE49-F238E27FC236}">
                <a16:creationId xmlns:a16="http://schemas.microsoft.com/office/drawing/2014/main" id="{AF2D8560-28F7-4190-AC24-EFFA9B337E77}"/>
              </a:ext>
            </a:extLst>
          </p:cNvPr>
          <p:cNvSpPr>
            <a:spLocks noGrp="1" noRot="1" noChangeAspect="1" noChangeArrowheads="1" noTextEdit="1"/>
          </p:cNvSpPr>
          <p:nvPr>
            <p:ph type="sldImg"/>
          </p:nvPr>
        </p:nvSpPr>
        <p:spPr>
          <a:ln/>
        </p:spPr>
      </p:sp>
      <p:sp>
        <p:nvSpPr>
          <p:cNvPr id="18435" name="Notes Placeholder 2">
            <a:extLst>
              <a:ext uri="{FF2B5EF4-FFF2-40B4-BE49-F238E27FC236}">
                <a16:creationId xmlns:a16="http://schemas.microsoft.com/office/drawing/2014/main" id="{3D4B7401-6A12-485C-B69C-159D5683A5C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env is an arcpy class.</a:t>
            </a:r>
          </a:p>
          <a:p>
            <a:r>
              <a:rPr lang="en-US" altLang="en-US" dirty="0">
                <a:latin typeface="Arial" panose="020B0604020202020204" pitchFamily="34" charset="0"/>
              </a:rPr>
              <a:t>Setting </a:t>
            </a:r>
            <a:r>
              <a:rPr lang="en-US" altLang="en-US" dirty="0" err="1">
                <a:latin typeface="Arial" panose="020B0604020202020204" pitchFamily="34" charset="0"/>
              </a:rPr>
              <a:t>overwriteOutput</a:t>
            </a:r>
            <a:r>
              <a:rPr lang="en-US" altLang="en-US" dirty="0">
                <a:latin typeface="Arial" panose="020B0604020202020204" pitchFamily="34" charset="0"/>
              </a:rPr>
              <a:t> to True enables you to rerun scripts during development.  Otherwise, an error will be thrown.</a:t>
            </a:r>
          </a:p>
          <a:p>
            <a:r>
              <a:rPr lang="en-US" altLang="en-US" dirty="0">
                <a:latin typeface="Arial" panose="020B0604020202020204" pitchFamily="34" charset="0"/>
              </a:rPr>
              <a:t>The workspaces specifies the default directory for the ArcGIS working environment.   If full paths are not specified, Python will look for tool input data here and write output data here.  </a:t>
            </a:r>
          </a:p>
        </p:txBody>
      </p:sp>
      <p:sp>
        <p:nvSpPr>
          <p:cNvPr id="18436" name="Slide Number Placeholder 3">
            <a:extLst>
              <a:ext uri="{FF2B5EF4-FFF2-40B4-BE49-F238E27FC236}">
                <a16:creationId xmlns:a16="http://schemas.microsoft.com/office/drawing/2014/main" id="{8FC1DD74-AD2F-4C34-91EC-F638ACAE68B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8BCB483-56C4-4BCC-978C-A551D1E7BDE6}" type="slidenum">
              <a:rPr lang="en-US" altLang="en-US" smtClean="0"/>
              <a:pPr/>
              <a:t>60</a:t>
            </a:fld>
            <a:endParaRPr lang="en-US"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85F2B8E8-C070-AB2C-ECFF-B33914C903DD}"/>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4054BCD6-752E-F18D-D319-0CFBE436220F}"/>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26628" name="Slide Number Placeholder 3">
            <a:extLst>
              <a:ext uri="{FF2B5EF4-FFF2-40B4-BE49-F238E27FC236}">
                <a16:creationId xmlns:a16="http://schemas.microsoft.com/office/drawing/2014/main" id="{438EFFF7-571A-098F-3B2A-23A69389ABC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379B7FB-CFD4-4E65-A021-CB7199B0F11B}" type="slidenum">
              <a:rPr lang="en-US" altLang="en-US"/>
              <a:pPr/>
              <a:t>61</a:t>
            </a:fld>
            <a:endParaRPr lang="en-US" altLang="en-US"/>
          </a:p>
        </p:txBody>
      </p:sp>
    </p:spTree>
    <p:extLst>
      <p:ext uri="{BB962C8B-B14F-4D97-AF65-F5344CB8AC3E}">
        <p14:creationId xmlns:p14="http://schemas.microsoft.com/office/powerpoint/2010/main" val="11876655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Slide Image Placeholder 1">
            <a:extLst>
              <a:ext uri="{FF2B5EF4-FFF2-40B4-BE49-F238E27FC236}">
                <a16:creationId xmlns:a16="http://schemas.microsoft.com/office/drawing/2014/main" id="{85F2B8E8-C070-AB2C-ECFF-B33914C903DD}"/>
              </a:ext>
            </a:extLst>
          </p:cNvPr>
          <p:cNvSpPr>
            <a:spLocks noGrp="1" noRot="1" noChangeAspect="1" noTextEdit="1"/>
          </p:cNvSpPr>
          <p:nvPr>
            <p:ph type="sldImg"/>
          </p:nvPr>
        </p:nvSpPr>
        <p:spPr>
          <a:ln/>
        </p:spPr>
      </p:sp>
      <p:sp>
        <p:nvSpPr>
          <p:cNvPr id="26627" name="Notes Placeholder 2">
            <a:extLst>
              <a:ext uri="{FF2B5EF4-FFF2-40B4-BE49-F238E27FC236}">
                <a16:creationId xmlns:a16="http://schemas.microsoft.com/office/drawing/2014/main" id="{4054BCD6-752E-F18D-D319-0CFBE436220F}"/>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26628" name="Slide Number Placeholder 3">
            <a:extLst>
              <a:ext uri="{FF2B5EF4-FFF2-40B4-BE49-F238E27FC236}">
                <a16:creationId xmlns:a16="http://schemas.microsoft.com/office/drawing/2014/main" id="{438EFFF7-571A-098F-3B2A-23A69389ABC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379B7FB-CFD4-4E65-A021-CB7199B0F11B}" type="slidenum">
              <a:rPr lang="en-US" altLang="en-US"/>
              <a:pPr/>
              <a:t>62</a:t>
            </a:fld>
            <a:endParaRPr lang="en-US"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r>
              <a:rPr lang="en-US" altLang="en-US" dirty="0">
                <a:latin typeface="Arial" panose="020B0604020202020204" pitchFamily="34" charset="0"/>
              </a:rPr>
              <a:t>When you call a tool, how does Python know where to look for the data?  That's where the workspace comes into play.  There are a few nuances you need to know about file names and workspaces.</a:t>
            </a: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64</a:t>
            </a:fld>
            <a:endParaRPr lang="en-US" altLang="en-US"/>
          </a:p>
        </p:txBody>
      </p:sp>
    </p:spTree>
    <p:extLst>
      <p:ext uri="{BB962C8B-B14F-4D97-AF65-F5344CB8AC3E}">
        <p14:creationId xmlns:p14="http://schemas.microsoft.com/office/powerpoint/2010/main" val="365964608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a:extLst>
              <a:ext uri="{FF2B5EF4-FFF2-40B4-BE49-F238E27FC236}">
                <a16:creationId xmlns:a16="http://schemas.microsoft.com/office/drawing/2014/main" id="{9A2D82EA-F514-A39A-F8B3-2B81B9776BF8}"/>
              </a:ext>
            </a:extLst>
          </p:cNvPr>
          <p:cNvSpPr>
            <a:spLocks noGrp="1" noRot="1" noChangeAspect="1" noTextEdit="1"/>
          </p:cNvSpPr>
          <p:nvPr>
            <p:ph type="sldImg"/>
          </p:nvPr>
        </p:nvSpPr>
        <p:spPr>
          <a:ln/>
        </p:spPr>
      </p:sp>
      <p:sp>
        <p:nvSpPr>
          <p:cNvPr id="28675" name="Notes Placeholder 2">
            <a:extLst>
              <a:ext uri="{FF2B5EF4-FFF2-40B4-BE49-F238E27FC236}">
                <a16:creationId xmlns:a16="http://schemas.microsoft.com/office/drawing/2014/main" id="{681DC5D0-2712-EB03-B52B-BF0D4B159646}"/>
              </a:ext>
            </a:extLst>
          </p:cNvPr>
          <p:cNvSpPr>
            <a:spLocks noGrp="1"/>
          </p:cNvSpPr>
          <p:nvPr>
            <p:ph type="body" idx="1"/>
          </p:nvPr>
        </p:nvSpPr>
        <p:spPr>
          <a:noFill/>
        </p:spPr>
        <p:txBody>
          <a:bodyPr/>
          <a:lstStyle/>
          <a:p>
            <a:r>
              <a:rPr lang="en-US" altLang="en-US" dirty="0">
                <a:latin typeface="Arial" panose="020B0604020202020204" pitchFamily="34" charset="0"/>
              </a:rPr>
              <a:t>We usually want to set the arcpy workspace before calling tools.  This allows us to only specify the base name of the script. </a:t>
            </a:r>
          </a:p>
          <a:p>
            <a:r>
              <a:rPr lang="en-US" altLang="en-US" dirty="0">
                <a:latin typeface="Arial" panose="020B0604020202020204" pitchFamily="34" charset="0"/>
              </a:rPr>
              <a:t>arcpy operations use this as the default location to look for input and create output, unless otherwise specified.</a:t>
            </a:r>
          </a:p>
        </p:txBody>
      </p:sp>
      <p:sp>
        <p:nvSpPr>
          <p:cNvPr id="28676" name="Slide Number Placeholder 3">
            <a:extLst>
              <a:ext uri="{FF2B5EF4-FFF2-40B4-BE49-F238E27FC236}">
                <a16:creationId xmlns:a16="http://schemas.microsoft.com/office/drawing/2014/main" id="{24470D29-416E-A0AF-0DDD-B17EE58CFA17}"/>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3DD2408-7240-402F-B42C-18EEA0C921A4}" type="slidenum">
              <a:rPr lang="en-US" altLang="en-US"/>
              <a:pPr/>
              <a:t>65</a:t>
            </a:fld>
            <a:endParaRPr lang="en-US" altLang="en-US"/>
          </a:p>
        </p:txBody>
      </p:sp>
    </p:spTree>
    <p:extLst>
      <p:ext uri="{BB962C8B-B14F-4D97-AF65-F5344CB8AC3E}">
        <p14:creationId xmlns:p14="http://schemas.microsoft.com/office/powerpoint/2010/main" val="103517909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import arcpy</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("C:/gispy/data/ch06/park.shp")</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True</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endParaRPr lang="en-US" sz="2000" kern="1200" dirty="0">
              <a:solidFill>
                <a:schemeClr val="bg1">
                  <a:lumMod val="85000"/>
                </a:schemeClr>
              </a:solidFill>
              <a:latin typeface="Courier New" panose="02070309020205020404" pitchFamily="49" charset="0"/>
              <a:ea typeface="+mn-ea"/>
              <a:cs typeface="Courier New" panose="02070309020205020404" pitchFamily="49" charset="0"/>
            </a:endParaRP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 </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False </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 = 'C:/</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gispy</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/data/ch06'</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True</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 = 'C:/</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gispy</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False</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("data/ch06/</a:t>
            </a:r>
            <a:r>
              <a:rPr lang="en-US" sz="20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a:t>
            </a:r>
          </a:p>
          <a:p>
            <a:r>
              <a:rPr lang="en-US" sz="2000" kern="1200" dirty="0">
                <a:solidFill>
                  <a:schemeClr val="bg1">
                    <a:lumMod val="85000"/>
                  </a:schemeClr>
                </a:solidFill>
                <a:latin typeface="Courier New" panose="02070309020205020404" pitchFamily="49" charset="0"/>
                <a:ea typeface="+mn-ea"/>
                <a:cs typeface="Courier New" panose="02070309020205020404" pitchFamily="49" charset="0"/>
              </a:rPr>
              <a:t>True</a:t>
            </a:r>
          </a:p>
        </p:txBody>
      </p:sp>
      <p:sp>
        <p:nvSpPr>
          <p:cNvPr id="4" name="Slide Number Placeholder 3"/>
          <p:cNvSpPr>
            <a:spLocks noGrp="1"/>
          </p:cNvSpPr>
          <p:nvPr>
            <p:ph type="sldNum" sz="quarter" idx="5"/>
          </p:nvPr>
        </p:nvSpPr>
        <p:spPr/>
        <p:txBody>
          <a:bodyPr/>
          <a:lstStyle/>
          <a:p>
            <a:fld id="{757FB37B-4974-4D2E-ABD1-920891847A1F}" type="slidenum">
              <a:rPr lang="en-US" smtClean="0"/>
              <a:t>66</a:t>
            </a:fld>
            <a:endParaRPr lang="en-US"/>
          </a:p>
        </p:txBody>
      </p:sp>
    </p:spTree>
    <p:extLst>
      <p:ext uri="{BB962C8B-B14F-4D97-AF65-F5344CB8AC3E}">
        <p14:creationId xmlns:p14="http://schemas.microsoft.com/office/powerpoint/2010/main" val="31951295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234190D2-56D8-4D71-42B7-244C6D426F06}"/>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84FF8BF7-83B9-D45E-103A-DDE875AAC1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ASCII formatted files are a text representation of </a:t>
            </a:r>
            <a:r>
              <a:rPr lang="en-US" altLang="en-US" dirty="0" err="1">
                <a:latin typeface="Arial" panose="020B0604020202020204" pitchFamily="34" charset="0"/>
              </a:rPr>
              <a:t>rasters</a:t>
            </a:r>
            <a:r>
              <a:rPr lang="en-US" altLang="en-US" dirty="0">
                <a:latin typeface="Arial" panose="020B0604020202020204" pitchFamily="34" charset="0"/>
              </a:rPr>
              <a:t>.   You want to convert an ESRI GRID raster to ASCII format so that you can run it through a model that requires ASCII formatted input.  </a:t>
            </a:r>
          </a:p>
          <a:p>
            <a:endParaRPr lang="en-US" altLang="en-US" dirty="0">
              <a:latin typeface="Arial" panose="020B0604020202020204" pitchFamily="34" charset="0"/>
            </a:endParaRPr>
          </a:p>
          <a:p>
            <a:r>
              <a:rPr lang="en-US" altLang="en-US" dirty="0">
                <a:latin typeface="Arial" panose="020B0604020202020204" pitchFamily="34" charset="0"/>
              </a:rPr>
              <a:t>You write the code for this using the typical flow for a geoprocessing script.  </a:t>
            </a:r>
          </a:p>
          <a:p>
            <a:endParaRPr lang="en-US" altLang="en-US" dirty="0">
              <a:latin typeface="Arial" panose="020B0604020202020204" pitchFamily="34" charset="0"/>
            </a:endParaRPr>
          </a:p>
          <a:p>
            <a:r>
              <a:rPr lang="en-US" altLang="en-US" dirty="0">
                <a:latin typeface="Arial" panose="020B0604020202020204" pitchFamily="34" charset="0"/>
              </a:rPr>
              <a:t># 1 importing arcpy, setting environment variable, and setting a output directory.</a:t>
            </a:r>
          </a:p>
          <a:p>
            <a:r>
              <a:rPr lang="en-US" altLang="en-US" dirty="0">
                <a:latin typeface="Arial" panose="020B0604020202020204" pitchFamily="34" charset="0"/>
              </a:rPr>
              <a:t># 2 initialize the parameters</a:t>
            </a:r>
          </a:p>
          <a:p>
            <a:r>
              <a:rPr lang="en-US" altLang="en-US" dirty="0">
                <a:latin typeface="Arial" panose="020B0604020202020204" pitchFamily="34" charset="0"/>
              </a:rPr>
              <a:t># 3 Call the tool using the variables you have set up.</a:t>
            </a:r>
          </a:p>
          <a:p>
            <a:endParaRPr lang="en-US" altLang="en-US" dirty="0">
              <a:latin typeface="Arial" panose="020B0604020202020204" pitchFamily="34" charset="0"/>
            </a:endParaRPr>
          </a:p>
          <a:p>
            <a:r>
              <a:rPr lang="en-US" altLang="en-US" dirty="0" err="1">
                <a:latin typeface="Arial" panose="020B0604020202020204" pitchFamily="34" charset="0"/>
              </a:rPr>
              <a:t>inputRaster</a:t>
            </a:r>
            <a:r>
              <a:rPr lang="en-US" altLang="en-US" dirty="0">
                <a:latin typeface="Arial" panose="020B0604020202020204" pitchFamily="34" charset="0"/>
              </a:rPr>
              <a:t> is set to </a:t>
            </a:r>
            <a:r>
              <a:rPr lang="en-US" altLang="en-US" dirty="0" err="1">
                <a:latin typeface="Arial" panose="020B0604020202020204" pitchFamily="34" charset="0"/>
              </a:rPr>
              <a:t>getty_rast</a:t>
            </a:r>
            <a:r>
              <a:rPr lang="en-US" altLang="en-US" dirty="0">
                <a:latin typeface="Arial" panose="020B0604020202020204" pitchFamily="34" charset="0"/>
              </a:rPr>
              <a:t>.  Since the absolute path of </a:t>
            </a:r>
            <a:r>
              <a:rPr lang="en-US" altLang="en-US" dirty="0" err="1">
                <a:latin typeface="Arial" panose="020B0604020202020204" pitchFamily="34" charset="0"/>
              </a:rPr>
              <a:t>getty_rast</a:t>
            </a:r>
            <a:r>
              <a:rPr lang="en-US" altLang="en-US" dirty="0">
                <a:latin typeface="Arial" panose="020B0604020202020204" pitchFamily="34" charset="0"/>
              </a:rPr>
              <a:t> is not set, arcpy will look for </a:t>
            </a:r>
            <a:r>
              <a:rPr lang="en-US" altLang="en-US" dirty="0" err="1">
                <a:latin typeface="Arial" panose="020B0604020202020204" pitchFamily="34" charset="0"/>
              </a:rPr>
              <a:t>getty_rast</a:t>
            </a:r>
            <a:r>
              <a:rPr lang="en-US" altLang="en-US" dirty="0">
                <a:latin typeface="Arial" panose="020B0604020202020204" pitchFamily="34" charset="0"/>
              </a:rPr>
              <a:t> in the workspace.</a:t>
            </a:r>
          </a:p>
        </p:txBody>
      </p:sp>
      <p:sp>
        <p:nvSpPr>
          <p:cNvPr id="40964" name="Slide Number Placeholder 3">
            <a:extLst>
              <a:ext uri="{FF2B5EF4-FFF2-40B4-BE49-F238E27FC236}">
                <a16:creationId xmlns:a16="http://schemas.microsoft.com/office/drawing/2014/main" id="{5D543B29-9078-F043-2DD4-5013839640F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E6F5D2E-909D-4C61-BC28-5F8B1D236F2B}" type="slidenum">
              <a:rPr lang="en-US" altLang="en-US"/>
              <a:pPr/>
              <a:t>68</a:t>
            </a:fld>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you realize the advocates of the E-education initiative would like to introduce the program in North and South Carolina as well, and </a:t>
            </a:r>
            <a:r>
              <a:rPr lang="en-US" dirty="0" err="1"/>
              <a:t>yo'll</a:t>
            </a:r>
            <a:r>
              <a:rPr lang="en-US" dirty="0"/>
              <a:t> need to reproduce this process for whichever counties they select.   If you weren't already motivated to write a script for this before, now you really are!  So how can you run tools from Python? And how much of this can you do from a Python script?  You can do all of it.   In upcoming videos we'll discuss the capabilities of arcpy and we'll get into the details of writing code to call tools.</a:t>
            </a:r>
          </a:p>
        </p:txBody>
      </p:sp>
      <p:sp>
        <p:nvSpPr>
          <p:cNvPr id="4" name="Slide Number Placeholder 3"/>
          <p:cNvSpPr>
            <a:spLocks noGrp="1"/>
          </p:cNvSpPr>
          <p:nvPr>
            <p:ph type="sldNum" sz="quarter" idx="5"/>
          </p:nvPr>
        </p:nvSpPr>
        <p:spPr/>
        <p:txBody>
          <a:bodyPr/>
          <a:lstStyle/>
          <a:p>
            <a:fld id="{757FB37B-4974-4D2E-ABD1-920891847A1F}" type="slidenum">
              <a:rPr lang="en-US" smtClean="0"/>
              <a:t>6</a:t>
            </a:fld>
            <a:endParaRPr lang="en-US"/>
          </a:p>
        </p:txBody>
      </p:sp>
    </p:spTree>
    <p:extLst>
      <p:ext uri="{BB962C8B-B14F-4D97-AF65-F5344CB8AC3E}">
        <p14:creationId xmlns:p14="http://schemas.microsoft.com/office/powerpoint/2010/main" val="189359654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234190D2-56D8-4D71-42B7-244C6D426F06}"/>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84FF8BF7-83B9-D45E-103A-DDE875AAC1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0964" name="Slide Number Placeholder 3">
            <a:extLst>
              <a:ext uri="{FF2B5EF4-FFF2-40B4-BE49-F238E27FC236}">
                <a16:creationId xmlns:a16="http://schemas.microsoft.com/office/drawing/2014/main" id="{5D543B29-9078-F043-2DD4-5013839640F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E6F5D2E-909D-4C61-BC28-5F8B1D236F2B}" type="slidenum">
              <a:rPr lang="en-US" altLang="en-US"/>
              <a:pPr/>
              <a:t>69</a:t>
            </a:fld>
            <a:endParaRPr lang="en-US" altLang="en-US"/>
          </a:p>
        </p:txBody>
      </p:sp>
    </p:spTree>
    <p:extLst>
      <p:ext uri="{BB962C8B-B14F-4D97-AF65-F5344CB8AC3E}">
        <p14:creationId xmlns:p14="http://schemas.microsoft.com/office/powerpoint/2010/main" val="184335444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a:extLst>
              <a:ext uri="{FF2B5EF4-FFF2-40B4-BE49-F238E27FC236}">
                <a16:creationId xmlns:a16="http://schemas.microsoft.com/office/drawing/2014/main" id="{234190D2-56D8-4D71-42B7-244C6D426F06}"/>
              </a:ext>
            </a:extLst>
          </p:cNvPr>
          <p:cNvSpPr>
            <a:spLocks noGrp="1" noRot="1" noChangeAspect="1" noChangeArrowheads="1" noTextEdit="1"/>
          </p:cNvSpPr>
          <p:nvPr>
            <p:ph type="sldImg"/>
          </p:nvPr>
        </p:nvSpPr>
        <p:spPr>
          <a:ln/>
        </p:spPr>
      </p:sp>
      <p:sp>
        <p:nvSpPr>
          <p:cNvPr id="40963" name="Notes Placeholder 2">
            <a:extLst>
              <a:ext uri="{FF2B5EF4-FFF2-40B4-BE49-F238E27FC236}">
                <a16:creationId xmlns:a16="http://schemas.microsoft.com/office/drawing/2014/main" id="{84FF8BF7-83B9-D45E-103A-DDE875AAC15D}"/>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dirty="0">
              <a:latin typeface="Arial" panose="020B0604020202020204" pitchFamily="34" charset="0"/>
            </a:endParaRPr>
          </a:p>
        </p:txBody>
      </p:sp>
      <p:sp>
        <p:nvSpPr>
          <p:cNvPr id="40964" name="Slide Number Placeholder 3">
            <a:extLst>
              <a:ext uri="{FF2B5EF4-FFF2-40B4-BE49-F238E27FC236}">
                <a16:creationId xmlns:a16="http://schemas.microsoft.com/office/drawing/2014/main" id="{5D543B29-9078-F043-2DD4-5013839640F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7E6F5D2E-909D-4C61-BC28-5F8B1D236F2B}" type="slidenum">
              <a:rPr lang="en-US" altLang="en-US"/>
              <a:pPr/>
              <a:t>70</a:t>
            </a:fld>
            <a:endParaRPr lang="en-US" altLang="en-US"/>
          </a:p>
        </p:txBody>
      </p:sp>
    </p:spTree>
    <p:extLst>
      <p:ext uri="{BB962C8B-B14F-4D97-AF65-F5344CB8AC3E}">
        <p14:creationId xmlns:p14="http://schemas.microsoft.com/office/powerpoint/2010/main" val="32966513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r>
              <a:rPr lang="en-US" altLang="en-US" dirty="0">
                <a:latin typeface="Arial" panose="020B0604020202020204" pitchFamily="34" charset="0"/>
              </a:rPr>
              <a:t>To call tools in Python, you need to understand the parameter help table.  We'll talk about that now and then look at some special types and uses of parameters that you are likely to encounter.</a:t>
            </a: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72</a:t>
            </a:fld>
            <a:endParaRPr lang="en-US" altLang="en-US"/>
          </a:p>
        </p:txBody>
      </p:sp>
    </p:spTree>
    <p:extLst>
      <p:ext uri="{BB962C8B-B14F-4D97-AF65-F5344CB8AC3E}">
        <p14:creationId xmlns:p14="http://schemas.microsoft.com/office/powerpoint/2010/main" val="21274132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lide Image Placeholder 1">
            <a:extLst>
              <a:ext uri="{FF2B5EF4-FFF2-40B4-BE49-F238E27FC236}">
                <a16:creationId xmlns:a16="http://schemas.microsoft.com/office/drawing/2014/main" id="{DDE48E25-2199-1626-DB20-21031703C301}"/>
              </a:ext>
            </a:extLst>
          </p:cNvPr>
          <p:cNvSpPr>
            <a:spLocks noGrp="1" noRot="1" noChangeAspect="1" noChangeArrowheads="1" noTextEdit="1"/>
          </p:cNvSpPr>
          <p:nvPr>
            <p:ph type="sldImg"/>
          </p:nvPr>
        </p:nvSpPr>
        <p:spPr>
          <a:ln/>
        </p:spPr>
      </p:sp>
      <p:sp>
        <p:nvSpPr>
          <p:cNvPr id="34819" name="Notes Placeholder 2">
            <a:extLst>
              <a:ext uri="{FF2B5EF4-FFF2-40B4-BE49-F238E27FC236}">
                <a16:creationId xmlns:a16="http://schemas.microsoft.com/office/drawing/2014/main" id="{72332B8C-DB15-2F2D-B48D-B8353FA52A9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Since you are familiar with running tools through the geoprocessing panel, it's helpful to note the relationship between this dialog with boxes and buttons and the parameter table you see in the tool help.    Each choice you make in the GUI corresponds to a parameter in the table.  And each parameter in the table is a value you can specify in a Python tool call.</a:t>
            </a:r>
          </a:p>
        </p:txBody>
      </p:sp>
      <p:sp>
        <p:nvSpPr>
          <p:cNvPr id="34820" name="Slide Number Placeholder 3">
            <a:extLst>
              <a:ext uri="{FF2B5EF4-FFF2-40B4-BE49-F238E27FC236}">
                <a16:creationId xmlns:a16="http://schemas.microsoft.com/office/drawing/2014/main" id="{78F84ACE-F400-CC12-2D3F-8664887BC75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40A7E73-5A9A-44BB-B25C-76E789AC8FD6}" type="slidenum">
              <a:rPr lang="en-US" altLang="en-US"/>
              <a:pPr/>
              <a:t>73</a:t>
            </a:fld>
            <a:endParaRPr lang="en-US" altLang="en-US"/>
          </a:p>
        </p:txBody>
      </p:sp>
    </p:spTree>
    <p:extLst>
      <p:ext uri="{BB962C8B-B14F-4D97-AF65-F5344CB8AC3E}">
        <p14:creationId xmlns:p14="http://schemas.microsoft.com/office/powerpoint/2010/main" val="23867058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41F9F729-9CC4-E9EB-7B03-4E386CF829E1}"/>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1D91E3D5-6078-8FD2-49EA-45497A3915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36868" name="Slide Number Placeholder 3">
            <a:extLst>
              <a:ext uri="{FF2B5EF4-FFF2-40B4-BE49-F238E27FC236}">
                <a16:creationId xmlns:a16="http://schemas.microsoft.com/office/drawing/2014/main" id="{7A34434A-C551-93E8-84F2-C1846EA5EDD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8D3521F-1A62-4820-BC98-65B18B120F29}" type="slidenum">
              <a:rPr lang="en-US" altLang="en-US"/>
              <a:pPr/>
              <a:t>74</a:t>
            </a:fld>
            <a:endParaRPr lang="en-US"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41F9F729-9CC4-E9EB-7B03-4E386CF829E1}"/>
              </a:ext>
            </a:extLst>
          </p:cNvPr>
          <p:cNvSpPr>
            <a:spLocks noGrp="1" noRot="1" noChangeAspect="1" noChangeArrowheads="1" noTextEdit="1"/>
          </p:cNvSpPr>
          <p:nvPr>
            <p:ph type="sldImg"/>
          </p:nvPr>
        </p:nvSpPr>
        <p:spPr>
          <a:ln/>
        </p:spPr>
      </p:sp>
      <p:sp>
        <p:nvSpPr>
          <p:cNvPr id="36867" name="Notes Placeholder 2">
            <a:extLst>
              <a:ext uri="{FF2B5EF4-FFF2-40B4-BE49-F238E27FC236}">
                <a16:creationId xmlns:a16="http://schemas.microsoft.com/office/drawing/2014/main" id="{1D91E3D5-6078-8FD2-49EA-45497A39159B}"/>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36868" name="Slide Number Placeholder 3">
            <a:extLst>
              <a:ext uri="{FF2B5EF4-FFF2-40B4-BE49-F238E27FC236}">
                <a16:creationId xmlns:a16="http://schemas.microsoft.com/office/drawing/2014/main" id="{7A34434A-C551-93E8-84F2-C1846EA5EDD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8D3521F-1A62-4820-BC98-65B18B120F29}" type="slidenum">
              <a:rPr lang="en-US" altLang="en-US"/>
              <a:pPr/>
              <a:t>75</a:t>
            </a:fld>
            <a:endParaRPr lang="en-US" altLang="en-US"/>
          </a:p>
        </p:txBody>
      </p:sp>
    </p:spTree>
    <p:extLst>
      <p:ext uri="{BB962C8B-B14F-4D97-AF65-F5344CB8AC3E}">
        <p14:creationId xmlns:p14="http://schemas.microsoft.com/office/powerpoint/2010/main" val="33343016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ADECFC0-1801-EEBC-0054-025CAA2267A5}"/>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01EC777B-CA2A-5650-3AB8-B0FC0DBAB2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7CEC2561-CCC4-3DA9-4001-647BAC77C90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BCD93E8-9453-468A-AD24-968449E9B02A}" type="slidenum">
              <a:rPr lang="en-US" altLang="en-US"/>
              <a:pPr/>
              <a:t>76</a:t>
            </a:fld>
            <a:endParaRPr lang="en-US"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ADECFC0-1801-EEBC-0054-025CAA2267A5}"/>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01EC777B-CA2A-5650-3AB8-B0FC0DBAB2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7CEC2561-CCC4-3DA9-4001-647BAC77C90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BCD93E8-9453-468A-AD24-968449E9B02A}" type="slidenum">
              <a:rPr lang="en-US" altLang="en-US"/>
              <a:pPr/>
              <a:t>77</a:t>
            </a:fld>
            <a:endParaRPr lang="en-US" altLang="en-US"/>
          </a:p>
        </p:txBody>
      </p:sp>
    </p:spTree>
    <p:extLst>
      <p:ext uri="{BB962C8B-B14F-4D97-AF65-F5344CB8AC3E}">
        <p14:creationId xmlns:p14="http://schemas.microsoft.com/office/powerpoint/2010/main" val="58139802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lide Image Placeholder 1">
            <a:extLst>
              <a:ext uri="{FF2B5EF4-FFF2-40B4-BE49-F238E27FC236}">
                <a16:creationId xmlns:a16="http://schemas.microsoft.com/office/drawing/2014/main" id="{4ADECFC0-1801-EEBC-0054-025CAA2267A5}"/>
              </a:ext>
            </a:extLst>
          </p:cNvPr>
          <p:cNvSpPr>
            <a:spLocks noGrp="1" noRot="1" noChangeAspect="1" noChangeArrowheads="1" noTextEdit="1"/>
          </p:cNvSpPr>
          <p:nvPr>
            <p:ph type="sldImg"/>
          </p:nvPr>
        </p:nvSpPr>
        <p:spPr>
          <a:ln/>
        </p:spPr>
      </p:sp>
      <p:sp>
        <p:nvSpPr>
          <p:cNvPr id="43011" name="Notes Placeholder 2">
            <a:extLst>
              <a:ext uri="{FF2B5EF4-FFF2-40B4-BE49-F238E27FC236}">
                <a16:creationId xmlns:a16="http://schemas.microsoft.com/office/drawing/2014/main" id="{01EC777B-CA2A-5650-3AB8-B0FC0DBAB2D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3012" name="Slide Number Placeholder 3">
            <a:extLst>
              <a:ext uri="{FF2B5EF4-FFF2-40B4-BE49-F238E27FC236}">
                <a16:creationId xmlns:a16="http://schemas.microsoft.com/office/drawing/2014/main" id="{7CEC2561-CCC4-3DA9-4001-647BAC77C90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3BCD93E8-9453-468A-AD24-968449E9B02A}" type="slidenum">
              <a:rPr lang="en-US" altLang="en-US"/>
              <a:pPr/>
              <a:t>78</a:t>
            </a:fld>
            <a:endParaRPr lang="en-US" altLang="en-US"/>
          </a:p>
        </p:txBody>
      </p:sp>
    </p:spTree>
    <p:extLst>
      <p:ext uri="{BB962C8B-B14F-4D97-AF65-F5344CB8AC3E}">
        <p14:creationId xmlns:p14="http://schemas.microsoft.com/office/powerpoint/2010/main" val="2735651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practice, writing tool calls, we'll look at a wildfire example.</a:t>
            </a:r>
          </a:p>
        </p:txBody>
      </p:sp>
      <p:sp>
        <p:nvSpPr>
          <p:cNvPr id="4" name="Slide Number Placeholder 3"/>
          <p:cNvSpPr>
            <a:spLocks noGrp="1"/>
          </p:cNvSpPr>
          <p:nvPr>
            <p:ph type="sldNum" sz="quarter" idx="5"/>
          </p:nvPr>
        </p:nvSpPr>
        <p:spPr/>
        <p:txBody>
          <a:bodyPr/>
          <a:lstStyle/>
          <a:p>
            <a:fld id="{757FB37B-4974-4D2E-ABD1-920891847A1F}" type="slidenum">
              <a:rPr lang="en-US" smtClean="0"/>
              <a:t>79</a:t>
            </a:fld>
            <a:endParaRPr lang="en-US"/>
          </a:p>
        </p:txBody>
      </p:sp>
    </p:spTree>
    <p:extLst>
      <p:ext uri="{BB962C8B-B14F-4D97-AF65-F5344CB8AC3E}">
        <p14:creationId xmlns:p14="http://schemas.microsoft.com/office/powerpoint/2010/main" val="13237672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57FB37B-4974-4D2E-ABD1-920891847A1F}" type="slidenum">
              <a:rPr lang="en-US" smtClean="0"/>
              <a:t>7</a:t>
            </a:fld>
            <a:endParaRPr lang="en-US"/>
          </a:p>
        </p:txBody>
      </p:sp>
    </p:spTree>
    <p:extLst>
      <p:ext uri="{BB962C8B-B14F-4D97-AF65-F5344CB8AC3E}">
        <p14:creationId xmlns:p14="http://schemas.microsoft.com/office/powerpoint/2010/main" val="397326075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lide Image Placeholder 1">
            <a:extLst>
              <a:ext uri="{FF2B5EF4-FFF2-40B4-BE49-F238E27FC236}">
                <a16:creationId xmlns:a16="http://schemas.microsoft.com/office/drawing/2014/main" id="{474FB8C6-9556-445F-A130-A473F80943FC}"/>
              </a:ext>
            </a:extLst>
          </p:cNvPr>
          <p:cNvSpPr>
            <a:spLocks noGrp="1" noRot="1" noChangeAspect="1" noChangeArrowheads="1" noTextEdit="1"/>
          </p:cNvSpPr>
          <p:nvPr>
            <p:ph type="sldImg"/>
          </p:nvPr>
        </p:nvSpPr>
        <p:spPr>
          <a:ln/>
        </p:spPr>
      </p:sp>
      <p:sp>
        <p:nvSpPr>
          <p:cNvPr id="45059" name="Notes Placeholder 2">
            <a:extLst>
              <a:ext uri="{FF2B5EF4-FFF2-40B4-BE49-F238E27FC236}">
                <a16:creationId xmlns:a16="http://schemas.microsoft.com/office/drawing/2014/main" id="{03CE53F1-605E-4CA4-BCBE-1D2F807D9816}"/>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a:latin typeface="Arial" panose="020B0604020202020204" pitchFamily="34" charset="0"/>
              </a:rPr>
              <a:t>Suppose there was a park wildfire and you want to buffer the fire zone and clip that region of the park.   These 3 images depict the process.  The first shows the special regions dataset.  Those are where the fire occurred.  This is overlayed on the park dataset, the darker polygons in that image.  The 2</a:t>
            </a:r>
            <a:r>
              <a:rPr lang="en-US" altLang="en-US" baseline="30000" dirty="0">
                <a:latin typeface="Arial" panose="020B0604020202020204" pitchFamily="34" charset="0"/>
              </a:rPr>
              <a:t>nd</a:t>
            </a:r>
            <a:r>
              <a:rPr lang="en-US" altLang="en-US" dirty="0">
                <a:latin typeface="Arial" panose="020B0604020202020204" pitchFamily="34" charset="0"/>
              </a:rPr>
              <a:t> image shows the results of buffering the special region.  The 3</a:t>
            </a:r>
            <a:r>
              <a:rPr lang="en-US" altLang="en-US" baseline="30000" dirty="0">
                <a:latin typeface="Arial" panose="020B0604020202020204" pitchFamily="34" charset="0"/>
              </a:rPr>
              <a:t>rd</a:t>
            </a:r>
            <a:r>
              <a:rPr lang="en-US" altLang="en-US" dirty="0">
                <a:latin typeface="Arial" panose="020B0604020202020204" pitchFamily="34" charset="0"/>
              </a:rPr>
              <a:t> image shows the final output-- the park polygons within 1 mile of the fire in light gray. </a:t>
            </a:r>
          </a:p>
        </p:txBody>
      </p:sp>
      <p:sp>
        <p:nvSpPr>
          <p:cNvPr id="45060" name="Slide Number Placeholder 3">
            <a:extLst>
              <a:ext uri="{FF2B5EF4-FFF2-40B4-BE49-F238E27FC236}">
                <a16:creationId xmlns:a16="http://schemas.microsoft.com/office/drawing/2014/main" id="{F2DEFDDD-F2CD-4178-8941-7CD6489000D1}"/>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E161041C-631E-4959-B069-BAF0B78CA26A}" type="slidenum">
              <a:rPr lang="en-US" altLang="en-US" smtClean="0"/>
              <a:pPr/>
              <a:t>80</a:t>
            </a:fld>
            <a:endParaRPr lang="en-US" altLang="en-US"/>
          </a:p>
        </p:txBody>
      </p:sp>
    </p:spTree>
    <p:extLst>
      <p:ext uri="{BB962C8B-B14F-4D97-AF65-F5344CB8AC3E}">
        <p14:creationId xmlns:p14="http://schemas.microsoft.com/office/powerpoint/2010/main" val="113988367"/>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2BBE2852-BC8E-4CEB-84DE-8EEB1FDA9C1F}"/>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17C36B28-B7F7-44B7-B1F6-D323D5D403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5E2F914C-717A-420F-9FF5-638DE8D0685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9962B3A-0DDB-4067-A522-CC9528E0B453}" type="slidenum">
              <a:rPr lang="en-US" altLang="en-US" smtClean="0"/>
              <a:pPr/>
              <a:t>81</a:t>
            </a:fld>
            <a:endParaRPr lang="en-US" altLang="en-US"/>
          </a:p>
        </p:txBody>
      </p:sp>
    </p:spTree>
    <p:extLst>
      <p:ext uri="{BB962C8B-B14F-4D97-AF65-F5344CB8AC3E}">
        <p14:creationId xmlns:p14="http://schemas.microsoft.com/office/powerpoint/2010/main" val="2993688566"/>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2BBE2852-BC8E-4CEB-84DE-8EEB1FDA9C1F}"/>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17C36B28-B7F7-44B7-B1F6-D323D5D403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7108" name="Slide Number Placeholder 3">
            <a:extLst>
              <a:ext uri="{FF2B5EF4-FFF2-40B4-BE49-F238E27FC236}">
                <a16:creationId xmlns:a16="http://schemas.microsoft.com/office/drawing/2014/main" id="{5E2F914C-717A-420F-9FF5-638DE8D0685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9962B3A-0DDB-4067-A522-CC9528E0B453}" type="slidenum">
              <a:rPr lang="en-US" altLang="en-US" smtClean="0"/>
              <a:pPr/>
              <a:t>82</a:t>
            </a:fld>
            <a:endParaRPr lang="en-US" altLang="en-US"/>
          </a:p>
        </p:txBody>
      </p:sp>
    </p:spTree>
    <p:extLst>
      <p:ext uri="{BB962C8B-B14F-4D97-AF65-F5344CB8AC3E}">
        <p14:creationId xmlns:p14="http://schemas.microsoft.com/office/powerpoint/2010/main" val="139970571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lide Image Placeholder 1">
            <a:extLst>
              <a:ext uri="{FF2B5EF4-FFF2-40B4-BE49-F238E27FC236}">
                <a16:creationId xmlns:a16="http://schemas.microsoft.com/office/drawing/2014/main" id="{2BBE2852-BC8E-4CEB-84DE-8EEB1FDA9C1F}"/>
              </a:ext>
            </a:extLst>
          </p:cNvPr>
          <p:cNvSpPr>
            <a:spLocks noGrp="1" noRot="1" noChangeAspect="1" noChangeArrowheads="1" noTextEdit="1"/>
          </p:cNvSpPr>
          <p:nvPr>
            <p:ph type="sldImg"/>
          </p:nvPr>
        </p:nvSpPr>
        <p:spPr>
          <a:ln/>
        </p:spPr>
      </p:sp>
      <p:sp>
        <p:nvSpPr>
          <p:cNvPr id="47107" name="Notes Placeholder 2">
            <a:extLst>
              <a:ext uri="{FF2B5EF4-FFF2-40B4-BE49-F238E27FC236}">
                <a16:creationId xmlns:a16="http://schemas.microsoft.com/office/drawing/2014/main" id="{17C36B28-B7F7-44B7-B1F6-D323D5D4035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en-US" dirty="0" err="1">
                <a:latin typeface="Arial" panose="020B0604020202020204" pitchFamily="34" charset="0"/>
              </a:rPr>
              <a:t>Arcpy.analysis.Clip</a:t>
            </a:r>
            <a:r>
              <a:rPr lang="en-US" altLang="en-US" dirty="0">
                <a:latin typeface="Arial" panose="020B0604020202020204" pitchFamily="34" charset="0"/>
              </a:rPr>
              <a:t>(</a:t>
            </a:r>
          </a:p>
        </p:txBody>
      </p:sp>
      <p:sp>
        <p:nvSpPr>
          <p:cNvPr id="47108" name="Slide Number Placeholder 3">
            <a:extLst>
              <a:ext uri="{FF2B5EF4-FFF2-40B4-BE49-F238E27FC236}">
                <a16:creationId xmlns:a16="http://schemas.microsoft.com/office/drawing/2014/main" id="{5E2F914C-717A-420F-9FF5-638DE8D06852}"/>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9962B3A-0DDB-4067-A522-CC9528E0B453}" type="slidenum">
              <a:rPr lang="en-US" altLang="en-US" smtClean="0"/>
              <a:pPr/>
              <a:t>83</a:t>
            </a:fld>
            <a:endParaRPr lang="en-US" altLang="en-US"/>
          </a:p>
        </p:txBody>
      </p:sp>
    </p:spTree>
    <p:extLst>
      <p:ext uri="{BB962C8B-B14F-4D97-AF65-F5344CB8AC3E}">
        <p14:creationId xmlns:p14="http://schemas.microsoft.com/office/powerpoint/2010/main" val="21204352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E607BAA1-E4F3-E3E9-6D0E-6AFB46EC9737}"/>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516433A5-BC30-8029-5F93-B345133323F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21038B1B-F2F2-08E0-2555-AED2351C6F9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31F4681-DC3E-4B0A-AC3C-149984387287}" type="slidenum">
              <a:rPr lang="en-US" altLang="en-US"/>
              <a:pPr/>
              <a:t>85</a:t>
            </a:fld>
            <a:endParaRPr lang="en-US" altLang="en-US"/>
          </a:p>
        </p:txBody>
      </p:sp>
    </p:spTree>
    <p:extLst>
      <p:ext uri="{BB962C8B-B14F-4D97-AF65-F5344CB8AC3E}">
        <p14:creationId xmlns:p14="http://schemas.microsoft.com/office/powerpoint/2010/main" val="41051135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E607BAA1-E4F3-E3E9-6D0E-6AFB46EC9737}"/>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516433A5-BC30-8029-5F93-B345133323F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21038B1B-F2F2-08E0-2555-AED2351C6F9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31F4681-DC3E-4B0A-AC3C-149984387287}" type="slidenum">
              <a:rPr lang="en-US" altLang="en-US"/>
              <a:pPr/>
              <a:t>86</a:t>
            </a:fld>
            <a:endParaRPr lang="en-US" altLang="en-US"/>
          </a:p>
        </p:txBody>
      </p:sp>
    </p:spTree>
    <p:extLst>
      <p:ext uri="{BB962C8B-B14F-4D97-AF65-F5344CB8AC3E}">
        <p14:creationId xmlns:p14="http://schemas.microsoft.com/office/powerpoint/2010/main" val="123072862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E607BAA1-E4F3-E3E9-6D0E-6AFB46EC9737}"/>
              </a:ext>
            </a:extLst>
          </p:cNvPr>
          <p:cNvSpPr>
            <a:spLocks noGrp="1" noRot="1" noChangeAspect="1" noChangeArrowheads="1" noTextEdit="1"/>
          </p:cNvSpPr>
          <p:nvPr>
            <p:ph type="sldImg"/>
          </p:nvPr>
        </p:nvSpPr>
        <p:spPr>
          <a:ln/>
        </p:spPr>
      </p:sp>
      <p:sp>
        <p:nvSpPr>
          <p:cNvPr id="49155" name="Notes Placeholder 2">
            <a:extLst>
              <a:ext uri="{FF2B5EF4-FFF2-40B4-BE49-F238E27FC236}">
                <a16:creationId xmlns:a16="http://schemas.microsoft.com/office/drawing/2014/main" id="{516433A5-BC30-8029-5F93-B345133323F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49156" name="Slide Number Placeholder 3">
            <a:extLst>
              <a:ext uri="{FF2B5EF4-FFF2-40B4-BE49-F238E27FC236}">
                <a16:creationId xmlns:a16="http://schemas.microsoft.com/office/drawing/2014/main" id="{21038B1B-F2F2-08E0-2555-AED2351C6F99}"/>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31F4681-DC3E-4B0A-AC3C-149984387287}" type="slidenum">
              <a:rPr lang="en-US" altLang="en-US"/>
              <a:pPr/>
              <a:t>87</a:t>
            </a:fld>
            <a:endParaRPr lang="en-US" altLang="en-US"/>
          </a:p>
        </p:txBody>
      </p:sp>
    </p:spTree>
    <p:extLst>
      <p:ext uri="{BB962C8B-B14F-4D97-AF65-F5344CB8AC3E}">
        <p14:creationId xmlns:p14="http://schemas.microsoft.com/office/powerpoint/2010/main" val="28684162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a:extLst>
              <a:ext uri="{FF2B5EF4-FFF2-40B4-BE49-F238E27FC236}">
                <a16:creationId xmlns:a16="http://schemas.microsoft.com/office/drawing/2014/main" id="{184A2A4B-1218-475C-3A3B-E32720FCF195}"/>
              </a:ext>
            </a:extLst>
          </p:cNvPr>
          <p:cNvSpPr>
            <a:spLocks noGrp="1" noRot="1" noChangeAspect="1" noChangeArrowheads="1" noTextEdit="1"/>
          </p:cNvSpPr>
          <p:nvPr>
            <p:ph type="sldImg"/>
          </p:nvPr>
        </p:nvSpPr>
        <p:spPr>
          <a:ln/>
        </p:spPr>
      </p:sp>
      <p:sp>
        <p:nvSpPr>
          <p:cNvPr id="51203" name="Notes Placeholder 2">
            <a:extLst>
              <a:ext uri="{FF2B5EF4-FFF2-40B4-BE49-F238E27FC236}">
                <a16:creationId xmlns:a16="http://schemas.microsoft.com/office/drawing/2014/main" id="{C4AB46CB-EC0D-3B97-B28E-77B500062611}"/>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1204" name="Slide Number Placeholder 3">
            <a:extLst>
              <a:ext uri="{FF2B5EF4-FFF2-40B4-BE49-F238E27FC236}">
                <a16:creationId xmlns:a16="http://schemas.microsoft.com/office/drawing/2014/main" id="{D611E320-8C67-CFF5-88E9-36C1F331A54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D2F9281-3917-4B3B-B4F8-8250AA6D50CA}" type="slidenum">
              <a:rPr lang="en-US" altLang="en-US"/>
              <a:pPr/>
              <a:t>88</a:t>
            </a:fld>
            <a:endParaRPr lang="en-US"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89</a:t>
            </a:fld>
            <a:endParaRPr lang="en-US" altLang="en-US"/>
          </a:p>
        </p:txBody>
      </p:sp>
    </p:spTree>
    <p:extLst>
      <p:ext uri="{BB962C8B-B14F-4D97-AF65-F5344CB8AC3E}">
        <p14:creationId xmlns:p14="http://schemas.microsoft.com/office/powerpoint/2010/main" val="65984856"/>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WyhqfjTimes-Roman"/>
              </a:rPr>
              <a:t>The spatial analyst toolbox contains a variety of tools for calculating spatial measures such as density, distance, and neighborhood properties as well as for computing map algebra.</a:t>
            </a:r>
          </a:p>
          <a:p>
            <a:pPr algn="l"/>
            <a:r>
              <a:rPr lang="en-US" dirty="0"/>
              <a:t>The image was created by the Aspect tool.  Aspect is the orientation of slope.  The slope aspect is useful for agricultural applications, such as planning a vineyard.</a:t>
            </a:r>
          </a:p>
          <a:p>
            <a:endParaRPr lang="en-US" dirty="0"/>
          </a:p>
          <a:p>
            <a:br>
              <a:rPr lang="en-US" b="0" i="0" dirty="0">
                <a:solidFill>
                  <a:srgbClr val="222222"/>
                </a:solidFill>
                <a:effectLst/>
                <a:latin typeface="Arial" panose="020B0604020202020204" pitchFamily="34" charset="0"/>
              </a:rPr>
            </a:br>
            <a:endParaRPr lang="en-US" b="0" i="0" dirty="0">
              <a:solidFill>
                <a:srgbClr val="222222"/>
              </a:solidFill>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757FB37B-4974-4D2E-ABD1-920891847A1F}" type="slidenum">
              <a:rPr lang="en-US" smtClean="0"/>
              <a:t>91</a:t>
            </a:fld>
            <a:endParaRPr lang="en-US"/>
          </a:p>
        </p:txBody>
      </p:sp>
    </p:spTree>
    <p:extLst>
      <p:ext uri="{BB962C8B-B14F-4D97-AF65-F5344CB8AC3E}">
        <p14:creationId xmlns:p14="http://schemas.microsoft.com/office/powerpoint/2010/main" val="11883045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8</a:t>
            </a:fld>
            <a:endParaRPr lang="en-US" altLang="en-US"/>
          </a:p>
        </p:txBody>
      </p:sp>
    </p:spTree>
    <p:extLst>
      <p:ext uri="{BB962C8B-B14F-4D97-AF65-F5344CB8AC3E}">
        <p14:creationId xmlns:p14="http://schemas.microsoft.com/office/powerpoint/2010/main" val="233742449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Slide Image Placeholder 1">
            <a:extLst>
              <a:ext uri="{FF2B5EF4-FFF2-40B4-BE49-F238E27FC236}">
                <a16:creationId xmlns:a16="http://schemas.microsoft.com/office/drawing/2014/main" id="{AB4574F7-650D-3F72-8477-C3A9A1C4BFB2}"/>
              </a:ext>
            </a:extLst>
          </p:cNvPr>
          <p:cNvSpPr>
            <a:spLocks noGrp="1" noRot="1" noChangeAspect="1" noChangeArrowheads="1" noTextEdit="1"/>
          </p:cNvSpPr>
          <p:nvPr>
            <p:ph type="sldImg"/>
          </p:nvPr>
        </p:nvSpPr>
        <p:spPr>
          <a:ln/>
        </p:spPr>
      </p:sp>
      <p:sp>
        <p:nvSpPr>
          <p:cNvPr id="55299" name="Notes Placeholder 2">
            <a:extLst>
              <a:ext uri="{FF2B5EF4-FFF2-40B4-BE49-F238E27FC236}">
                <a16:creationId xmlns:a16="http://schemas.microsoft.com/office/drawing/2014/main" id="{4EE99C1E-C9B9-8CED-9F5F-9A15142108F9}"/>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b="0" i="0" dirty="0">
                <a:solidFill>
                  <a:srgbClr val="202124"/>
                </a:solidFill>
                <a:effectLst/>
                <a:latin typeface="Roboto" panose="02000000000000000000" pitchFamily="2" charset="0"/>
              </a:rPr>
              <a:t>Taking the square root of the elevations data </a:t>
            </a:r>
            <a:r>
              <a:rPr lang="en-US" b="1" i="0" dirty="0">
                <a:solidFill>
                  <a:srgbClr val="202124"/>
                </a:solidFill>
                <a:effectLst/>
                <a:latin typeface="Roboto" panose="02000000000000000000" pitchFamily="2" charset="0"/>
              </a:rPr>
              <a:t>brings out details in low-lying areas that are commonly lost to the ruggedness of mountainous areas</a:t>
            </a:r>
            <a:r>
              <a:rPr lang="en-US" b="0" i="0" dirty="0">
                <a:solidFill>
                  <a:srgbClr val="202124"/>
                </a:solidFill>
                <a:effectLst/>
                <a:latin typeface="Roboto" panose="02000000000000000000" pitchFamily="2" charset="0"/>
              </a:rPr>
              <a:t>.</a:t>
            </a:r>
            <a:endParaRPr lang="en-US" altLang="en-US" dirty="0">
              <a:latin typeface="Arial" panose="020B0604020202020204" pitchFamily="34" charset="0"/>
            </a:endParaRPr>
          </a:p>
        </p:txBody>
      </p:sp>
      <p:sp>
        <p:nvSpPr>
          <p:cNvPr id="55300" name="Slide Number Placeholder 3">
            <a:extLst>
              <a:ext uri="{FF2B5EF4-FFF2-40B4-BE49-F238E27FC236}">
                <a16:creationId xmlns:a16="http://schemas.microsoft.com/office/drawing/2014/main" id="{EDF8BAE9-71D3-A6DE-553F-881BCBAA894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679745C4-6F40-463E-8B76-A3CE13FACEAC}" type="slidenum">
              <a:rPr lang="en-US" altLang="en-US"/>
              <a:pPr/>
              <a:t>92</a:t>
            </a:fld>
            <a:endParaRPr lang="en-US"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F3494828-572B-BC04-5FD0-9B90F6AF9E9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9941702-1797-F35D-16EF-1B6FAA5857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3210B7A0-1C24-7CC1-8AAD-0CD66C4E1DC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03E899-D7AC-4EC6-8DAE-DE320EB961D1}" type="slidenum">
              <a:rPr lang="en-US" altLang="en-US"/>
              <a:pPr/>
              <a:t>93</a:t>
            </a:fld>
            <a:endParaRPr lang="en-US"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F3494828-572B-BC04-5FD0-9B90F6AF9E9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9941702-1797-F35D-16EF-1B6FAA5857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3210B7A0-1C24-7CC1-8AAD-0CD66C4E1DC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03E899-D7AC-4EC6-8DAE-DE320EB961D1}" type="slidenum">
              <a:rPr lang="en-US" altLang="en-US"/>
              <a:pPr/>
              <a:t>94</a:t>
            </a:fld>
            <a:endParaRPr lang="en-US" altLang="en-US"/>
          </a:p>
        </p:txBody>
      </p:sp>
    </p:spTree>
    <p:extLst>
      <p:ext uri="{BB962C8B-B14F-4D97-AF65-F5344CB8AC3E}">
        <p14:creationId xmlns:p14="http://schemas.microsoft.com/office/powerpoint/2010/main" val="687985180"/>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F3494828-572B-BC04-5FD0-9B90F6AF9E9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9941702-1797-F35D-16EF-1B6FAA5857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3210B7A0-1C24-7CC1-8AAD-0CD66C4E1DC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03E899-D7AC-4EC6-8DAE-DE320EB961D1}" type="slidenum">
              <a:rPr lang="en-US" altLang="en-US"/>
              <a:pPr/>
              <a:t>95</a:t>
            </a:fld>
            <a:endParaRPr lang="en-US" altLang="en-US"/>
          </a:p>
        </p:txBody>
      </p:sp>
    </p:spTree>
    <p:extLst>
      <p:ext uri="{BB962C8B-B14F-4D97-AF65-F5344CB8AC3E}">
        <p14:creationId xmlns:p14="http://schemas.microsoft.com/office/powerpoint/2010/main" val="175959455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F3494828-572B-BC04-5FD0-9B90F6AF9E9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9941702-1797-F35D-16EF-1B6FAA5857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3210B7A0-1C24-7CC1-8AAD-0CD66C4E1DC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03E899-D7AC-4EC6-8DAE-DE320EB961D1}" type="slidenum">
              <a:rPr lang="en-US" altLang="en-US"/>
              <a:pPr/>
              <a:t>96</a:t>
            </a:fld>
            <a:endParaRPr lang="en-US" altLang="en-US"/>
          </a:p>
        </p:txBody>
      </p:sp>
    </p:spTree>
    <p:extLst>
      <p:ext uri="{BB962C8B-B14F-4D97-AF65-F5344CB8AC3E}">
        <p14:creationId xmlns:p14="http://schemas.microsoft.com/office/powerpoint/2010/main" val="1928845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a:extLst>
              <a:ext uri="{FF2B5EF4-FFF2-40B4-BE49-F238E27FC236}">
                <a16:creationId xmlns:a16="http://schemas.microsoft.com/office/drawing/2014/main" id="{A8DBAAEA-CDC5-9D55-638C-319EC57ED883}"/>
              </a:ext>
            </a:extLst>
          </p:cNvPr>
          <p:cNvSpPr>
            <a:spLocks noGrp="1" noRot="1" noChangeAspect="1" noChangeArrowheads="1" noTextEdit="1"/>
          </p:cNvSpPr>
          <p:nvPr>
            <p:ph type="sldImg"/>
          </p:nvPr>
        </p:nvSpPr>
        <p:spPr>
          <a:ln/>
        </p:spPr>
      </p:sp>
      <p:sp>
        <p:nvSpPr>
          <p:cNvPr id="61443" name="Notes Placeholder 2">
            <a:extLst>
              <a:ext uri="{FF2B5EF4-FFF2-40B4-BE49-F238E27FC236}">
                <a16:creationId xmlns:a16="http://schemas.microsoft.com/office/drawing/2014/main" id="{593A4855-6B0A-989D-6C85-25776004D78A}"/>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1444" name="Slide Number Placeholder 3">
            <a:extLst>
              <a:ext uri="{FF2B5EF4-FFF2-40B4-BE49-F238E27FC236}">
                <a16:creationId xmlns:a16="http://schemas.microsoft.com/office/drawing/2014/main" id="{8E391512-6298-0FA5-6475-87CD6F00F62A}"/>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F2FAE90-9E09-451F-A060-F77BD1D30D40}" type="slidenum">
              <a:rPr lang="en-US" altLang="en-US"/>
              <a:pPr/>
              <a:t>97</a:t>
            </a:fld>
            <a:endParaRPr lang="en-US" altLang="en-US"/>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a:extLst>
              <a:ext uri="{FF2B5EF4-FFF2-40B4-BE49-F238E27FC236}">
                <a16:creationId xmlns:a16="http://schemas.microsoft.com/office/drawing/2014/main" id="{663F981C-8CB3-CD57-3224-90FDFD21E6B8}"/>
              </a:ext>
            </a:extLst>
          </p:cNvPr>
          <p:cNvSpPr>
            <a:spLocks noGrp="1" noRot="1" noChangeAspect="1" noChangeArrowheads="1" noTextEdit="1"/>
          </p:cNvSpPr>
          <p:nvPr>
            <p:ph type="sldImg"/>
          </p:nvPr>
        </p:nvSpPr>
        <p:spPr>
          <a:ln/>
        </p:spPr>
      </p:sp>
      <p:sp>
        <p:nvSpPr>
          <p:cNvPr id="59395" name="Notes Placeholder 2">
            <a:extLst>
              <a:ext uri="{FF2B5EF4-FFF2-40B4-BE49-F238E27FC236}">
                <a16:creationId xmlns:a16="http://schemas.microsoft.com/office/drawing/2014/main" id="{2A83BE07-891D-536F-551F-F6BDEC03D7A7}"/>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9396" name="Slide Number Placeholder 3">
            <a:extLst>
              <a:ext uri="{FF2B5EF4-FFF2-40B4-BE49-F238E27FC236}">
                <a16:creationId xmlns:a16="http://schemas.microsoft.com/office/drawing/2014/main" id="{B0A38B63-C1CE-4683-6649-06EA49C658F3}"/>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91310CC-C742-4725-B9CA-BF31658881CA}" type="slidenum">
              <a:rPr lang="en-US" altLang="en-US"/>
              <a:pPr/>
              <a:t>98</a:t>
            </a:fld>
            <a:endParaRPr lang="en-US" altLang="en-US"/>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Slide Image Placeholder 1">
            <a:extLst>
              <a:ext uri="{FF2B5EF4-FFF2-40B4-BE49-F238E27FC236}">
                <a16:creationId xmlns:a16="http://schemas.microsoft.com/office/drawing/2014/main" id="{F3494828-572B-BC04-5FD0-9B90F6AF9E98}"/>
              </a:ext>
            </a:extLst>
          </p:cNvPr>
          <p:cNvSpPr>
            <a:spLocks noGrp="1" noRot="1" noChangeAspect="1" noChangeArrowheads="1" noTextEdit="1"/>
          </p:cNvSpPr>
          <p:nvPr>
            <p:ph type="sldImg"/>
          </p:nvPr>
        </p:nvSpPr>
        <p:spPr>
          <a:ln/>
        </p:spPr>
      </p:sp>
      <p:sp>
        <p:nvSpPr>
          <p:cNvPr id="57347" name="Notes Placeholder 2">
            <a:extLst>
              <a:ext uri="{FF2B5EF4-FFF2-40B4-BE49-F238E27FC236}">
                <a16:creationId xmlns:a16="http://schemas.microsoft.com/office/drawing/2014/main" id="{69941702-1797-F35D-16EF-1B6FAA58574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57348" name="Slide Number Placeholder 3">
            <a:extLst>
              <a:ext uri="{FF2B5EF4-FFF2-40B4-BE49-F238E27FC236}">
                <a16:creationId xmlns:a16="http://schemas.microsoft.com/office/drawing/2014/main" id="{3210B7A0-1C24-7CC1-8AAD-0CD66C4E1DC6}"/>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1B03E899-D7AC-4EC6-8DAE-DE320EB961D1}" type="slidenum">
              <a:rPr lang="en-US" altLang="en-US"/>
              <a:pPr/>
              <a:t>99</a:t>
            </a:fld>
            <a:endParaRPr lang="en-US" altLang="en-US"/>
          </a:p>
        </p:txBody>
      </p:sp>
    </p:spTree>
    <p:extLst>
      <p:ext uri="{BB962C8B-B14F-4D97-AF65-F5344CB8AC3E}">
        <p14:creationId xmlns:p14="http://schemas.microsoft.com/office/powerpoint/2010/main" val="212744240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100</a:t>
            </a:fld>
            <a:endParaRPr lang="en-US" altLang="en-US"/>
          </a:p>
        </p:txBody>
      </p:sp>
    </p:spTree>
    <p:extLst>
      <p:ext uri="{BB962C8B-B14F-4D97-AF65-F5344CB8AC3E}">
        <p14:creationId xmlns:p14="http://schemas.microsoft.com/office/powerpoint/2010/main" val="14808504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102</a:t>
            </a:fld>
            <a:endParaRPr lang="en-US" altLang="en-US"/>
          </a:p>
        </p:txBody>
      </p:sp>
    </p:spTree>
    <p:extLst>
      <p:ext uri="{BB962C8B-B14F-4D97-AF65-F5344CB8AC3E}">
        <p14:creationId xmlns:p14="http://schemas.microsoft.com/office/powerpoint/2010/main" val="21810540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9</a:t>
            </a:fld>
            <a:endParaRPr lang="en-US"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F4A1008-14DA-0B1F-C111-B1529DF525F8}"/>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AF8F55DA-ABA0-BAFD-5CC4-60B85F4DC7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3492" name="Slide Number Placeholder 3">
            <a:extLst>
              <a:ext uri="{FF2B5EF4-FFF2-40B4-BE49-F238E27FC236}">
                <a16:creationId xmlns:a16="http://schemas.microsoft.com/office/drawing/2014/main" id="{BD938D0A-DC79-305B-E8DC-907BEB12E3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ADD0672-F7DF-46B1-ACE5-6797FBC16DE4}" type="slidenum">
              <a:rPr lang="en-US" altLang="en-US"/>
              <a:pPr/>
              <a:t>103</a:t>
            </a:fld>
            <a:endParaRPr lang="en-US" altLang="en-US"/>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F4A1008-14DA-0B1F-C111-B1529DF525F8}"/>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AF8F55DA-ABA0-BAFD-5CC4-60B85F4DC7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3492" name="Slide Number Placeholder 3">
            <a:extLst>
              <a:ext uri="{FF2B5EF4-FFF2-40B4-BE49-F238E27FC236}">
                <a16:creationId xmlns:a16="http://schemas.microsoft.com/office/drawing/2014/main" id="{BD938D0A-DC79-305B-E8DC-907BEB12E3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ADD0672-F7DF-46B1-ACE5-6797FBC16DE4}" type="slidenum">
              <a:rPr lang="en-US" altLang="en-US"/>
              <a:pPr/>
              <a:t>104</a:t>
            </a:fld>
            <a:endParaRPr lang="en-US" altLang="en-US"/>
          </a:p>
        </p:txBody>
      </p:sp>
    </p:spTree>
    <p:extLst>
      <p:ext uri="{BB962C8B-B14F-4D97-AF65-F5344CB8AC3E}">
        <p14:creationId xmlns:p14="http://schemas.microsoft.com/office/powerpoint/2010/main" val="256846834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F4A1008-14DA-0B1F-C111-B1529DF525F8}"/>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AF8F55DA-ABA0-BAFD-5CC4-60B85F4DC7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3492" name="Slide Number Placeholder 3">
            <a:extLst>
              <a:ext uri="{FF2B5EF4-FFF2-40B4-BE49-F238E27FC236}">
                <a16:creationId xmlns:a16="http://schemas.microsoft.com/office/drawing/2014/main" id="{BD938D0A-DC79-305B-E8DC-907BEB12E3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ADD0672-F7DF-46B1-ACE5-6797FBC16DE4}" type="slidenum">
              <a:rPr lang="en-US" altLang="en-US"/>
              <a:pPr/>
              <a:t>105</a:t>
            </a:fld>
            <a:endParaRPr lang="en-US" altLang="en-US"/>
          </a:p>
        </p:txBody>
      </p:sp>
    </p:spTree>
    <p:extLst>
      <p:ext uri="{BB962C8B-B14F-4D97-AF65-F5344CB8AC3E}">
        <p14:creationId xmlns:p14="http://schemas.microsoft.com/office/powerpoint/2010/main" val="2031586358"/>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F4A1008-14DA-0B1F-C111-B1529DF525F8}"/>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AF8F55DA-ABA0-BAFD-5CC4-60B85F4DC7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3492" name="Slide Number Placeholder 3">
            <a:extLst>
              <a:ext uri="{FF2B5EF4-FFF2-40B4-BE49-F238E27FC236}">
                <a16:creationId xmlns:a16="http://schemas.microsoft.com/office/drawing/2014/main" id="{BD938D0A-DC79-305B-E8DC-907BEB12E3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ADD0672-F7DF-46B1-ACE5-6797FBC16DE4}" type="slidenum">
              <a:rPr lang="en-US" altLang="en-US"/>
              <a:pPr/>
              <a:t>106</a:t>
            </a:fld>
            <a:endParaRPr lang="en-US" altLang="en-US"/>
          </a:p>
        </p:txBody>
      </p:sp>
    </p:spTree>
    <p:extLst>
      <p:ext uri="{BB962C8B-B14F-4D97-AF65-F5344CB8AC3E}">
        <p14:creationId xmlns:p14="http://schemas.microsoft.com/office/powerpoint/2010/main" val="3865990626"/>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5F4A1008-14DA-0B1F-C111-B1529DF525F8}"/>
              </a:ext>
            </a:extLst>
          </p:cNvPr>
          <p:cNvSpPr>
            <a:spLocks noGrp="1" noRot="1" noChangeAspect="1" noChangeArrowheads="1" noTextEdit="1"/>
          </p:cNvSpPr>
          <p:nvPr>
            <p:ph type="sldImg"/>
          </p:nvPr>
        </p:nvSpPr>
        <p:spPr>
          <a:ln/>
        </p:spPr>
      </p:sp>
      <p:sp>
        <p:nvSpPr>
          <p:cNvPr id="63491" name="Notes Placeholder 2">
            <a:extLst>
              <a:ext uri="{FF2B5EF4-FFF2-40B4-BE49-F238E27FC236}">
                <a16:creationId xmlns:a16="http://schemas.microsoft.com/office/drawing/2014/main" id="{AF8F55DA-ABA0-BAFD-5CC4-60B85F4DC7B5}"/>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3492" name="Slide Number Placeholder 3">
            <a:extLst>
              <a:ext uri="{FF2B5EF4-FFF2-40B4-BE49-F238E27FC236}">
                <a16:creationId xmlns:a16="http://schemas.microsoft.com/office/drawing/2014/main" id="{BD938D0A-DC79-305B-E8DC-907BEB12E348}"/>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ADD0672-F7DF-46B1-ACE5-6797FBC16DE4}" type="slidenum">
              <a:rPr lang="en-US" altLang="en-US"/>
              <a:pPr/>
              <a:t>107</a:t>
            </a:fld>
            <a:endParaRPr lang="en-US" altLang="en-US"/>
          </a:p>
        </p:txBody>
      </p:sp>
    </p:spTree>
    <p:extLst>
      <p:ext uri="{BB962C8B-B14F-4D97-AF65-F5344CB8AC3E}">
        <p14:creationId xmlns:p14="http://schemas.microsoft.com/office/powerpoint/2010/main" val="5675418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C462A38-5965-72D1-9AF6-823B7C239445}"/>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33A45110-9B66-0405-CF09-CD2E52BA37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5540" name="Slide Number Placeholder 3">
            <a:extLst>
              <a:ext uri="{FF2B5EF4-FFF2-40B4-BE49-F238E27FC236}">
                <a16:creationId xmlns:a16="http://schemas.microsoft.com/office/drawing/2014/main" id="{2A27ACC6-CEC0-4E4B-CC8D-B3BD7A880EF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E2E7C58-FDEF-4D95-9770-7DF39F54FBA5}" type="slidenum">
              <a:rPr lang="en-US" altLang="en-US"/>
              <a:pPr/>
              <a:t>108</a:t>
            </a:fld>
            <a:endParaRPr lang="en-US"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C462A38-5965-72D1-9AF6-823B7C239445}"/>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33A45110-9B66-0405-CF09-CD2E52BA37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5540" name="Slide Number Placeholder 3">
            <a:extLst>
              <a:ext uri="{FF2B5EF4-FFF2-40B4-BE49-F238E27FC236}">
                <a16:creationId xmlns:a16="http://schemas.microsoft.com/office/drawing/2014/main" id="{2A27ACC6-CEC0-4E4B-CC8D-B3BD7A880EF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E2E7C58-FDEF-4D95-9770-7DF39F54FBA5}" type="slidenum">
              <a:rPr lang="en-US" altLang="en-US"/>
              <a:pPr/>
              <a:t>109</a:t>
            </a:fld>
            <a:endParaRPr lang="en-US" altLang="en-US"/>
          </a:p>
        </p:txBody>
      </p:sp>
    </p:spTree>
    <p:extLst>
      <p:ext uri="{BB962C8B-B14F-4D97-AF65-F5344CB8AC3E}">
        <p14:creationId xmlns:p14="http://schemas.microsoft.com/office/powerpoint/2010/main" val="1931720872"/>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C462A38-5965-72D1-9AF6-823B7C239445}"/>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33A45110-9B66-0405-CF09-CD2E52BA37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5540" name="Slide Number Placeholder 3">
            <a:extLst>
              <a:ext uri="{FF2B5EF4-FFF2-40B4-BE49-F238E27FC236}">
                <a16:creationId xmlns:a16="http://schemas.microsoft.com/office/drawing/2014/main" id="{2A27ACC6-CEC0-4E4B-CC8D-B3BD7A880EF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E2E7C58-FDEF-4D95-9770-7DF39F54FBA5}" type="slidenum">
              <a:rPr lang="en-US" altLang="en-US"/>
              <a:pPr/>
              <a:t>110</a:t>
            </a:fld>
            <a:endParaRPr lang="en-US" altLang="en-US"/>
          </a:p>
        </p:txBody>
      </p:sp>
    </p:spTree>
    <p:extLst>
      <p:ext uri="{BB962C8B-B14F-4D97-AF65-F5344CB8AC3E}">
        <p14:creationId xmlns:p14="http://schemas.microsoft.com/office/powerpoint/2010/main" val="370952171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lide Image Placeholder 1">
            <a:extLst>
              <a:ext uri="{FF2B5EF4-FFF2-40B4-BE49-F238E27FC236}">
                <a16:creationId xmlns:a16="http://schemas.microsoft.com/office/drawing/2014/main" id="{6C462A38-5965-72D1-9AF6-823B7C239445}"/>
              </a:ext>
            </a:extLst>
          </p:cNvPr>
          <p:cNvSpPr>
            <a:spLocks noGrp="1" noRot="1" noChangeAspect="1" noChangeArrowheads="1" noTextEdit="1"/>
          </p:cNvSpPr>
          <p:nvPr>
            <p:ph type="sldImg"/>
          </p:nvPr>
        </p:nvSpPr>
        <p:spPr>
          <a:ln/>
        </p:spPr>
      </p:sp>
      <p:sp>
        <p:nvSpPr>
          <p:cNvPr id="65539" name="Notes Placeholder 2">
            <a:extLst>
              <a:ext uri="{FF2B5EF4-FFF2-40B4-BE49-F238E27FC236}">
                <a16:creationId xmlns:a16="http://schemas.microsoft.com/office/drawing/2014/main" id="{33A45110-9B66-0405-CF09-CD2E52BA375F}"/>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5540" name="Slide Number Placeholder 3">
            <a:extLst>
              <a:ext uri="{FF2B5EF4-FFF2-40B4-BE49-F238E27FC236}">
                <a16:creationId xmlns:a16="http://schemas.microsoft.com/office/drawing/2014/main" id="{2A27ACC6-CEC0-4E4B-CC8D-B3BD7A880EF0}"/>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5E2E7C58-FDEF-4D95-9770-7DF39F54FBA5}" type="slidenum">
              <a:rPr lang="en-US" altLang="en-US"/>
              <a:pPr/>
              <a:t>111</a:t>
            </a:fld>
            <a:endParaRPr lang="en-US" altLang="en-US"/>
          </a:p>
        </p:txBody>
      </p:sp>
    </p:spTree>
    <p:extLst>
      <p:ext uri="{BB962C8B-B14F-4D97-AF65-F5344CB8AC3E}">
        <p14:creationId xmlns:p14="http://schemas.microsoft.com/office/powerpoint/2010/main" val="126502262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a:extLst>
              <a:ext uri="{FF2B5EF4-FFF2-40B4-BE49-F238E27FC236}">
                <a16:creationId xmlns:a16="http://schemas.microsoft.com/office/drawing/2014/main" id="{FBD6741D-DD22-64A1-64E0-6D37459D8516}"/>
              </a:ext>
            </a:extLst>
          </p:cNvPr>
          <p:cNvSpPr>
            <a:spLocks noGrp="1" noRot="1" noChangeAspect="1" noChangeArrowheads="1" noTextEdit="1"/>
          </p:cNvSpPr>
          <p:nvPr>
            <p:ph type="sldImg"/>
          </p:nvPr>
        </p:nvSpPr>
        <p:spPr>
          <a:ln/>
        </p:spPr>
      </p:sp>
      <p:sp>
        <p:nvSpPr>
          <p:cNvPr id="67587" name="Notes Placeholder 2">
            <a:extLst>
              <a:ext uri="{FF2B5EF4-FFF2-40B4-BE49-F238E27FC236}">
                <a16:creationId xmlns:a16="http://schemas.microsoft.com/office/drawing/2014/main" id="{5E65F5DD-EE9E-3FDD-D7DA-9DB718EF53D4}"/>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7588" name="Slide Number Placeholder 3">
            <a:extLst>
              <a:ext uri="{FF2B5EF4-FFF2-40B4-BE49-F238E27FC236}">
                <a16:creationId xmlns:a16="http://schemas.microsoft.com/office/drawing/2014/main" id="{C59E86E3-CA6B-791C-55DD-D1D1647FD67C}"/>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D4A4369E-A3E5-44CA-97E0-C420BB227107}" type="slidenum">
              <a:rPr lang="en-US" altLang="en-US"/>
              <a:pPr/>
              <a:t>112</a:t>
            </a:fld>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Before we dig into calling tools, it's helpful to step back and reflect on the overall context of computer programming and GIS and then zoom in to coding and </a:t>
            </a:r>
            <a:r>
              <a:rPr lang="en-US" dirty="0" err="1"/>
              <a:t>arcgis</a:t>
            </a:r>
            <a:r>
              <a:rPr lang="en-US" dirty="0"/>
              <a:t> and then zoom in again to arcpy – since we call tools with arcpy.</a:t>
            </a:r>
          </a:p>
          <a:p>
            <a:endParaRPr lang="en-US" b="1" dirty="0"/>
          </a:p>
        </p:txBody>
      </p:sp>
      <p:sp>
        <p:nvSpPr>
          <p:cNvPr id="4" name="Slide Number Placeholder 3"/>
          <p:cNvSpPr>
            <a:spLocks noGrp="1"/>
          </p:cNvSpPr>
          <p:nvPr>
            <p:ph type="sldNum" sz="quarter" idx="5"/>
          </p:nvPr>
        </p:nvSpPr>
        <p:spPr/>
        <p:txBody>
          <a:bodyPr/>
          <a:lstStyle/>
          <a:p>
            <a:fld id="{757FB37B-4974-4D2E-ABD1-920891847A1F}" type="slidenum">
              <a:rPr lang="en-US" smtClean="0"/>
              <a:t>10</a:t>
            </a:fld>
            <a:endParaRPr lang="en-US"/>
          </a:p>
        </p:txBody>
      </p:sp>
    </p:spTree>
    <p:extLst>
      <p:ext uri="{BB962C8B-B14F-4D97-AF65-F5344CB8AC3E}">
        <p14:creationId xmlns:p14="http://schemas.microsoft.com/office/powerpoint/2010/main" val="378723861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0AAD6E82-20AF-3D33-4ED9-9D7A37501135}"/>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6B6DD20C-DCE3-729C-460D-F33D841AF29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146CDA57-5F51-0D08-ACD3-795216832DD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16800EA-C858-4693-837E-B442805ECF46}" type="slidenum">
              <a:rPr lang="en-US" altLang="en-US"/>
              <a:pPr/>
              <a:t>113</a:t>
            </a:fld>
            <a:endParaRPr lang="en-US" altLang="en-US"/>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0AAD6E82-20AF-3D33-4ED9-9D7A37501135}"/>
              </a:ext>
            </a:extLst>
          </p:cNvPr>
          <p:cNvSpPr>
            <a:spLocks noGrp="1" noRot="1" noChangeAspect="1" noChangeArrowheads="1" noTextEdit="1"/>
          </p:cNvSpPr>
          <p:nvPr>
            <p:ph type="sldImg"/>
          </p:nvPr>
        </p:nvSpPr>
        <p:spPr>
          <a:ln/>
        </p:spPr>
      </p:sp>
      <p:sp>
        <p:nvSpPr>
          <p:cNvPr id="69635" name="Notes Placeholder 2">
            <a:extLst>
              <a:ext uri="{FF2B5EF4-FFF2-40B4-BE49-F238E27FC236}">
                <a16:creationId xmlns:a16="http://schemas.microsoft.com/office/drawing/2014/main" id="{6B6DD20C-DCE3-729C-460D-F33D841AF298}"/>
              </a:ext>
            </a:extLst>
          </p:cNvPr>
          <p:cNvSpPr>
            <a:spLocks noGrp="1" noChangeArrowheads="1"/>
          </p:cNvSpPr>
          <p:nvPr>
            <p:ph type="body" idx="1"/>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ltLang="en-US">
              <a:latin typeface="Arial" panose="020B0604020202020204" pitchFamily="34" charset="0"/>
            </a:endParaRPr>
          </a:p>
        </p:txBody>
      </p:sp>
      <p:sp>
        <p:nvSpPr>
          <p:cNvPr id="69636" name="Slide Number Placeholder 3">
            <a:extLst>
              <a:ext uri="{FF2B5EF4-FFF2-40B4-BE49-F238E27FC236}">
                <a16:creationId xmlns:a16="http://schemas.microsoft.com/office/drawing/2014/main" id="{146CDA57-5F51-0D08-ACD3-795216832DDE}"/>
              </a:ext>
            </a:extLst>
          </p:cNvPr>
          <p:cNvSpPr>
            <a:spLocks noGrp="1"/>
          </p:cNvSpPr>
          <p:nvPr>
            <p:ph type="sldNum" sz="quarter" idx="5"/>
          </p:nvPr>
        </p:nvSpPr>
        <p:spPr>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C16800EA-C858-4693-837E-B442805ECF46}" type="slidenum">
              <a:rPr lang="en-US" altLang="en-US"/>
              <a:pPr/>
              <a:t>114</a:t>
            </a:fld>
            <a:endParaRPr lang="en-US" altLang="en-US"/>
          </a:p>
        </p:txBody>
      </p:sp>
    </p:spTree>
    <p:extLst>
      <p:ext uri="{BB962C8B-B14F-4D97-AF65-F5344CB8AC3E}">
        <p14:creationId xmlns:p14="http://schemas.microsoft.com/office/powerpoint/2010/main" val="3615999443"/>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115</a:t>
            </a:fld>
            <a:endParaRPr lang="en-US" altLang="en-US"/>
          </a:p>
        </p:txBody>
      </p:sp>
    </p:spTree>
    <p:extLst>
      <p:ext uri="{BB962C8B-B14F-4D97-AF65-F5344CB8AC3E}">
        <p14:creationId xmlns:p14="http://schemas.microsoft.com/office/powerpoint/2010/main" val="3957869407"/>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a:extLst>
              <a:ext uri="{FF2B5EF4-FFF2-40B4-BE49-F238E27FC236}">
                <a16:creationId xmlns:a16="http://schemas.microsoft.com/office/drawing/2014/main" id="{45392A10-937A-6939-50D8-14C5EF2F7110}"/>
              </a:ext>
            </a:extLst>
          </p:cNvPr>
          <p:cNvSpPr>
            <a:spLocks noGrp="1" noRot="1" noChangeAspect="1" noTextEdit="1"/>
          </p:cNvSpPr>
          <p:nvPr>
            <p:ph type="sldImg"/>
          </p:nvPr>
        </p:nvSpPr>
        <p:spPr>
          <a:ln/>
        </p:spPr>
      </p:sp>
      <p:sp>
        <p:nvSpPr>
          <p:cNvPr id="4099" name="Notes Placeholder 2">
            <a:extLst>
              <a:ext uri="{FF2B5EF4-FFF2-40B4-BE49-F238E27FC236}">
                <a16:creationId xmlns:a16="http://schemas.microsoft.com/office/drawing/2014/main" id="{5C52538E-E40F-DD0E-4E6A-B87EB78A478C}"/>
              </a:ext>
            </a:extLst>
          </p:cNvPr>
          <p:cNvSpPr>
            <a:spLocks noGrp="1"/>
          </p:cNvSpPr>
          <p:nvPr>
            <p:ph type="body" idx="1"/>
          </p:nvPr>
        </p:nvSpPr>
        <p:spPr>
          <a:noFill/>
        </p:spPr>
        <p:txBody>
          <a:bodyPr/>
          <a:lstStyle/>
          <a:p>
            <a:endParaRPr lang="en-US" altLang="en-US" dirty="0">
              <a:latin typeface="Arial" panose="020B0604020202020204" pitchFamily="34" charset="0"/>
            </a:endParaRPr>
          </a:p>
        </p:txBody>
      </p:sp>
      <p:sp>
        <p:nvSpPr>
          <p:cNvPr id="4100" name="Slide Number Placeholder 3">
            <a:extLst>
              <a:ext uri="{FF2B5EF4-FFF2-40B4-BE49-F238E27FC236}">
                <a16:creationId xmlns:a16="http://schemas.microsoft.com/office/drawing/2014/main" id="{0F199CC2-8E11-00B7-6796-E515EFD84DC8}"/>
              </a:ext>
            </a:extLst>
          </p:cNvPr>
          <p:cNvSpPr>
            <a:spLocks noGrp="1"/>
          </p:cNvSpPr>
          <p:nvPr>
            <p:ph type="sldNum" sz="quarter" idx="5"/>
          </p:nvPr>
        </p:nvSpPr>
        <p:spPr>
          <a:noFill/>
        </p:spPr>
        <p:txBody>
          <a:bodyPr/>
          <a:lstStyle>
            <a:lvl1pPr>
              <a:defRPr>
                <a:solidFill>
                  <a:schemeClr val="tx1"/>
                </a:solidFill>
                <a:latin typeface="Arial" panose="020B0604020202020204" pitchFamily="34" charset="0"/>
                <a:ea typeface="MS PGothic" panose="020B0600070205080204" pitchFamily="34" charset="-128"/>
              </a:defRPr>
            </a:lvl1pPr>
            <a:lvl2pPr marL="742950" indent="-285750">
              <a:defRPr>
                <a:solidFill>
                  <a:schemeClr val="tx1"/>
                </a:solidFill>
                <a:latin typeface="Arial" panose="020B0604020202020204" pitchFamily="34" charset="0"/>
                <a:ea typeface="MS PGothic" panose="020B0600070205080204" pitchFamily="34" charset="-128"/>
              </a:defRPr>
            </a:lvl2pPr>
            <a:lvl3pPr marL="1143000" indent="-228600">
              <a:defRPr>
                <a:solidFill>
                  <a:schemeClr val="tx1"/>
                </a:solidFill>
                <a:latin typeface="Arial" panose="020B0604020202020204" pitchFamily="34" charset="0"/>
                <a:ea typeface="MS PGothic" panose="020B0600070205080204" pitchFamily="34" charset="-128"/>
              </a:defRPr>
            </a:lvl3pPr>
            <a:lvl4pPr marL="1600200" indent="-228600">
              <a:defRPr>
                <a:solidFill>
                  <a:schemeClr val="tx1"/>
                </a:solidFill>
                <a:latin typeface="Arial" panose="020B0604020202020204" pitchFamily="34" charset="0"/>
                <a:ea typeface="MS PGothic" panose="020B0600070205080204" pitchFamily="34" charset="-128"/>
              </a:defRPr>
            </a:lvl4pPr>
            <a:lvl5pPr marL="2057400" indent="-228600">
              <a:defRPr>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pitchFamily="34" charset="-128"/>
              </a:defRPr>
            </a:lvl9pPr>
          </a:lstStyle>
          <a:p>
            <a:fld id="{A2DDC710-3043-4F73-B63F-81258B65DF19}" type="slidenum">
              <a:rPr lang="en-US" altLang="en-US"/>
              <a:pPr/>
              <a:t>117</a:t>
            </a:fld>
            <a:endParaRPr lang="en-US" altLang="en-US"/>
          </a:p>
        </p:txBody>
      </p:sp>
    </p:spTree>
    <p:extLst>
      <p:ext uri="{BB962C8B-B14F-4D97-AF65-F5344CB8AC3E}">
        <p14:creationId xmlns:p14="http://schemas.microsoft.com/office/powerpoint/2010/main" val="18621619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442E7D1E-F89E-4C77-8D26-0E82AF98A53D}" type="datetime1">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14985946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A8AF8E4-ED3C-4C91-8AB7-D17ACF32D5AE}" type="datetime1">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33076345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993BEA1-83D2-476E-ABBF-0A2D8D2B9F60}" type="datetime1">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32030973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dirty="0"/>
              <a:t>Click to edit Master title style</a:t>
            </a:r>
          </a:p>
        </p:txBody>
      </p:sp>
      <p:sp>
        <p:nvSpPr>
          <p:cNvPr id="3" name="Content Placeholder 2"/>
          <p:cNvSpPr>
            <a:spLocks noGrp="1"/>
          </p:cNvSpPr>
          <p:nvPr>
            <p:ph idx="1"/>
          </p:nvPr>
        </p:nvSpPr>
        <p:spPr/>
        <p:txBody>
          <a:bodyPr/>
          <a:lstStyle>
            <a:lvl1pPr>
              <a:defRPr>
                <a:solidFill>
                  <a:schemeClr val="bg1">
                    <a:lumMod val="85000"/>
                  </a:schemeClr>
                </a:solidFill>
              </a:defRPr>
            </a:lvl1pPr>
            <a:lvl2pPr>
              <a:defRPr>
                <a:solidFill>
                  <a:schemeClr val="bg1">
                    <a:lumMod val="85000"/>
                  </a:schemeClr>
                </a:solidFill>
              </a:defRPr>
            </a:lvl2pPr>
            <a:lvl3pPr>
              <a:defRPr>
                <a:solidFill>
                  <a:schemeClr val="bg1">
                    <a:lumMod val="85000"/>
                  </a:schemeClr>
                </a:solidFill>
              </a:defRPr>
            </a:lvl3pPr>
            <a:lvl4pPr>
              <a:defRPr>
                <a:solidFill>
                  <a:schemeClr val="bg1">
                    <a:lumMod val="85000"/>
                  </a:schemeClr>
                </a:solidFill>
              </a:defRPr>
            </a:lvl4pPr>
            <a:lvl5pPr>
              <a:defRPr>
                <a:solidFill>
                  <a:schemeClr val="bg1">
                    <a:lumMod val="85000"/>
                  </a:schemeClr>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6371716-F12C-4CB7-8D2C-118456FC188A}" type="datetime1">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4877918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CB33193-AB8F-4BDA-BC27-34C2E76044A7}" type="datetime1">
              <a:rPr lang="en-US" smtClean="0"/>
              <a:t>2/2/2026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17567673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bg1">
                    <a:lumMod val="85000"/>
                  </a:schemeClr>
                </a:solidFill>
              </a:defRPr>
            </a:lvl1pPr>
          </a:lstStyle>
          <a:p>
            <a:r>
              <a:rPr lang="en-US" dirty="0"/>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solidFill>
                  <a:schemeClr val="bg1">
                    <a:lumMod val="85000"/>
                  </a:schemeClr>
                </a:solidFill>
              </a:defRPr>
            </a:lvl1pPr>
            <a:lvl2pPr>
              <a:defRPr sz="2400">
                <a:solidFill>
                  <a:schemeClr val="bg1">
                    <a:lumMod val="85000"/>
                  </a:schemeClr>
                </a:solidFill>
              </a:defRPr>
            </a:lvl2pPr>
            <a:lvl3pPr>
              <a:defRPr sz="2000">
                <a:solidFill>
                  <a:schemeClr val="bg1">
                    <a:lumMod val="85000"/>
                  </a:schemeClr>
                </a:solidFill>
              </a:defRPr>
            </a:lvl3pPr>
            <a:lvl4pPr>
              <a:defRPr sz="1800">
                <a:solidFill>
                  <a:schemeClr val="bg1">
                    <a:lumMod val="85000"/>
                  </a:schemeClr>
                </a:solidFill>
              </a:defRPr>
            </a:lvl4pPr>
            <a:lvl5pPr>
              <a:defRPr sz="1800">
                <a:solidFill>
                  <a:schemeClr val="bg1">
                    <a:lumMod val="8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648200" y="1600200"/>
            <a:ext cx="4038600" cy="4525963"/>
          </a:xfrm>
        </p:spPr>
        <p:txBody>
          <a:bodyPr/>
          <a:lstStyle>
            <a:lvl1pPr>
              <a:defRPr sz="2800">
                <a:solidFill>
                  <a:schemeClr val="bg1">
                    <a:lumMod val="85000"/>
                  </a:schemeClr>
                </a:solidFill>
              </a:defRPr>
            </a:lvl1pPr>
            <a:lvl2pPr>
              <a:defRPr sz="2400">
                <a:solidFill>
                  <a:schemeClr val="bg1">
                    <a:lumMod val="85000"/>
                  </a:schemeClr>
                </a:solidFill>
              </a:defRPr>
            </a:lvl2pPr>
            <a:lvl3pPr>
              <a:defRPr sz="2000">
                <a:solidFill>
                  <a:schemeClr val="bg1">
                    <a:lumMod val="85000"/>
                  </a:schemeClr>
                </a:solidFill>
              </a:defRPr>
            </a:lvl3pPr>
            <a:lvl4pPr>
              <a:defRPr sz="1800">
                <a:solidFill>
                  <a:schemeClr val="bg1">
                    <a:lumMod val="85000"/>
                  </a:schemeClr>
                </a:solidFill>
              </a:defRPr>
            </a:lvl4pPr>
            <a:lvl5pPr>
              <a:defRPr sz="1800">
                <a:solidFill>
                  <a:schemeClr val="bg1">
                    <a:lumMod val="85000"/>
                  </a:schemeClr>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38083D9C-71A0-4163-83CC-DF0CCA1BA9FD}" type="datetime1">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137697052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CE2ECF5A-429C-4154-8904-1BCF2C9B1A9A}" type="datetime1">
              <a:rPr lang="en-US" smtClean="0"/>
              <a:t>2/2/2026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2164947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rgbClr val="40404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E83E9D2-1F1C-4733-88FD-6E04D334BF38}" type="datetime1">
              <a:rPr lang="en-US" smtClean="0"/>
              <a:t>2/2/2026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33011938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bg>
      <p:bgPr>
        <a:solidFill>
          <a:srgbClr val="404040"/>
        </a:solidFill>
        <a:effectLst/>
      </p:bgPr>
    </p:bg>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DA258D-5ACC-45CF-80C1-7ED079061C0C}" type="datetime1">
              <a:rPr lang="en-US" smtClean="0"/>
              <a:t>2/2/2026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8581977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3B9E2B3-2582-4708-B4CC-22A67F0DFFEC}" type="datetime1">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41842758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2E9DDB3-42DA-4CE8-9020-A54798A3D6C9}" type="datetime1">
              <a:rPr lang="en-US" smtClean="0"/>
              <a:t>2/2/2026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658117F-04EC-49C0-9D82-D7B8FA58983A}" type="slidenum">
              <a:rPr lang="en-US" smtClean="0"/>
              <a:t>‹#›</a:t>
            </a:fld>
            <a:endParaRPr lang="en-US"/>
          </a:p>
        </p:txBody>
      </p:sp>
    </p:spTree>
    <p:extLst>
      <p:ext uri="{BB962C8B-B14F-4D97-AF65-F5344CB8AC3E}">
        <p14:creationId xmlns:p14="http://schemas.microsoft.com/office/powerpoint/2010/main" val="3085534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FF276BD-BC0E-4C32-B5F6-9BD92E987974}" type="datetime1">
              <a:rPr lang="en-US" smtClean="0"/>
              <a:t>2/2/2026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658117F-04EC-49C0-9D82-D7B8FA58983A}" type="slidenum">
              <a:rPr lang="en-US" smtClean="0"/>
              <a:t>‹#›</a:t>
            </a:fld>
            <a:endParaRPr lang="en-US"/>
          </a:p>
        </p:txBody>
      </p:sp>
    </p:spTree>
    <p:extLst>
      <p:ext uri="{BB962C8B-B14F-4D97-AF65-F5344CB8AC3E}">
        <p14:creationId xmlns:p14="http://schemas.microsoft.com/office/powerpoint/2010/main" val="33843517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ctr" defTabSz="914400" rtl="0" eaLnBrk="1" latinLnBrk="0" hangingPunct="1">
        <a:spcBef>
          <a:spcPct val="0"/>
        </a:spcBef>
        <a:buNone/>
        <a:defRPr sz="4400" kern="1200">
          <a:solidFill>
            <a:schemeClr val="bg1">
              <a:lumMod val="85000"/>
            </a:schemeClr>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00.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8.xml"/><Relationship Id="rId1" Type="http://schemas.openxmlformats.org/officeDocument/2006/relationships/slideLayout" Target="../slideLayouts/slideLayout1.xml"/><Relationship Id="rId5" Type="http://schemas.openxmlformats.org/officeDocument/2006/relationships/image" Target="../media/image84.svg"/><Relationship Id="rId4" Type="http://schemas.openxmlformats.org/officeDocument/2006/relationships/image" Target="../media/image8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9.xml"/><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1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92.xml"/><Relationship Id="rId1" Type="http://schemas.openxmlformats.org/officeDocument/2006/relationships/slideLayout" Target="../slideLayouts/slideLayout1.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93.xml"/><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9.png"/><Relationship Id="rId7"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customXml" Target="../ink/ink2.xml"/><Relationship Id="rId11" Type="http://schemas.openxmlformats.org/officeDocument/2006/relationships/image" Target="../media/image22.png"/><Relationship Id="rId5" Type="http://schemas.openxmlformats.org/officeDocument/2006/relationships/image" Target="../media/image190.png"/><Relationship Id="rId10" Type="http://schemas.openxmlformats.org/officeDocument/2006/relationships/customXml" Target="../ink/ink4.xml"/><Relationship Id="rId4" Type="http://schemas.openxmlformats.org/officeDocument/2006/relationships/customXml" Target="../ink/ink1.xml"/><Relationship Id="rId9" Type="http://schemas.openxmlformats.org/officeDocument/2006/relationships/image" Target="../media/image21.png"/></Relationships>
</file>

<file path=ppt/slides/_rels/slide120.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2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2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4.xml"/><Relationship Id="rId4" Type="http://schemas.openxmlformats.org/officeDocument/2006/relationships/image" Target="../media/image93.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jpe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31.jpe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jpeg"/><Relationship Id="rId7" Type="http://schemas.openxmlformats.org/officeDocument/2006/relationships/image" Target="../media/image9.sv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2.jpeg"/><Relationship Id="rId9"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48.gif"/><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9.svg"/><Relationship Id="rId12"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2.jpeg"/><Relationship Id="rId9" Type="http://schemas.openxmlformats.org/officeDocument/2006/relationships/image" Target="../media/image11.sv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5.png"/><Relationship Id="rId3" Type="http://schemas.openxmlformats.org/officeDocument/2006/relationships/image" Target="../media/image1.jpeg"/><Relationship Id="rId7" Type="http://schemas.openxmlformats.org/officeDocument/2006/relationships/image" Target="../media/image9.svg"/><Relationship Id="rId12"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8.png"/><Relationship Id="rId11" Type="http://schemas.openxmlformats.org/officeDocument/2006/relationships/image" Target="../media/image13.svg"/><Relationship Id="rId5" Type="http://schemas.openxmlformats.org/officeDocument/2006/relationships/image" Target="../media/image7.jpeg"/><Relationship Id="rId10" Type="http://schemas.openxmlformats.org/officeDocument/2006/relationships/image" Target="../media/image12.png"/><Relationship Id="rId4" Type="http://schemas.openxmlformats.org/officeDocument/2006/relationships/image" Target="../media/image2.jpeg"/><Relationship Id="rId9" Type="http://schemas.openxmlformats.org/officeDocument/2006/relationships/image" Target="../media/image11.svg"/></Relationships>
</file>

<file path=ppt/slides/_rels/slide6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56.svg"/><Relationship Id="rId5" Type="http://schemas.openxmlformats.org/officeDocument/2006/relationships/image" Target="../media/image55.png"/><Relationship Id="rId4" Type="http://schemas.openxmlformats.org/officeDocument/2006/relationships/image" Target="../media/image54.sv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74.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5.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2.png"/><Relationship Id="rId7"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8.png"/><Relationship Id="rId4" Type="http://schemas.openxmlformats.org/officeDocument/2006/relationships/image" Target="../media/image63.png"/></Relationships>
</file>

<file path=ppt/slides/_rels/slide7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71.png"/></Relationships>
</file>

<file path=ppt/slides/_rels/slide8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68.xml"/><Relationship Id="rId1" Type="http://schemas.openxmlformats.org/officeDocument/2006/relationships/slideLayout" Target="../slideLayouts/slideLayout1.xml"/><Relationship Id="rId5" Type="http://schemas.openxmlformats.org/officeDocument/2006/relationships/image" Target="../media/image80.svg"/><Relationship Id="rId4" Type="http://schemas.openxmlformats.org/officeDocument/2006/relationships/image" Target="../media/image79.pn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552D68-1CFD-A5DC-4A5B-756CAF4524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9E73E4E-3F56-7389-21CE-62A9A541DEC7}"/>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31672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65140-89C4-D5DD-DE7A-82A7D2F76ADA}"/>
              </a:ext>
            </a:extLst>
          </p:cNvPr>
          <p:cNvSpPr>
            <a:spLocks noGrp="1"/>
          </p:cNvSpPr>
          <p:nvPr>
            <p:ph type="ctrTitle"/>
          </p:nvPr>
        </p:nvSpPr>
        <p:spPr>
          <a:xfrm>
            <a:off x="685800" y="2130425"/>
            <a:ext cx="7772400" cy="1470025"/>
          </a:xfrm>
        </p:spPr>
        <p:txBody>
          <a:bodyPr anchor="ctr">
            <a:normAutofit/>
          </a:bodyPr>
          <a:lstStyle/>
          <a:p>
            <a:r>
              <a:rPr lang="en-US" dirty="0"/>
              <a:t>Code and GIS</a:t>
            </a:r>
          </a:p>
        </p:txBody>
      </p:sp>
      <p:sp>
        <p:nvSpPr>
          <p:cNvPr id="8" name="Subtitle 2">
            <a:extLst>
              <a:ext uri="{FF2B5EF4-FFF2-40B4-BE49-F238E27FC236}">
                <a16:creationId xmlns:a16="http://schemas.microsoft.com/office/drawing/2014/main" id="{B68AE9CD-F99C-B787-F6DB-C5DC9764E2C0}"/>
              </a:ext>
            </a:extLst>
          </p:cNvPr>
          <p:cNvSpPr>
            <a:spLocks noGrp="1"/>
          </p:cNvSpPr>
          <p:nvPr>
            <p:ph type="subTitle" idx="1"/>
          </p:nvPr>
        </p:nvSpPr>
        <p:spPr>
          <a:xfrm>
            <a:off x="1371600" y="3886200"/>
            <a:ext cx="6400800" cy="1752600"/>
          </a:xfrm>
        </p:spPr>
        <p:txBody>
          <a:bodyPr/>
          <a:lstStyle/>
          <a:p>
            <a:endParaRPr lang="en-US"/>
          </a:p>
        </p:txBody>
      </p:sp>
      <p:pic>
        <p:nvPicPr>
          <p:cNvPr id="4" name="Content Placeholder 4" descr="A picture containing outdoor, nature, clouds, cloud&#10;&#10;Description automatically generated">
            <a:extLst>
              <a:ext uri="{FF2B5EF4-FFF2-40B4-BE49-F238E27FC236}">
                <a16:creationId xmlns:a16="http://schemas.microsoft.com/office/drawing/2014/main" id="{615D3860-03E3-4AFA-D1CD-5AED4DEE8002}"/>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3840481"/>
            <a:ext cx="9144000" cy="2103119"/>
          </a:xfrm>
          <a:prstGeom prst="rect">
            <a:avLst/>
          </a:prstGeom>
          <a:noFill/>
        </p:spPr>
      </p:pic>
    </p:spTree>
    <p:extLst>
      <p:ext uri="{BB962C8B-B14F-4D97-AF65-F5344CB8AC3E}">
        <p14:creationId xmlns:p14="http://schemas.microsoft.com/office/powerpoint/2010/main" val="3263224973"/>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Summary</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6400" y="1107716"/>
            <a:ext cx="2995051" cy="221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A8946A-4098-6695-0DC2-8859D669CBCE}"/>
              </a:ext>
            </a:extLst>
          </p:cNvPr>
          <p:cNvSpPr>
            <a:spLocks noChangeArrowheads="1"/>
          </p:cNvSpPr>
          <p:nvPr/>
        </p:nvSpPr>
        <p:spPr bwMode="auto">
          <a:xfrm>
            <a:off x="457200" y="3508375"/>
            <a:ext cx="4572000"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u="sng" dirty="0">
                <a:solidFill>
                  <a:schemeClr val="bg1">
                    <a:lumMod val="90000"/>
                  </a:schemeClr>
                </a:solidFill>
              </a:rPr>
              <a:t>Spatial Analyst</a:t>
            </a:r>
          </a:p>
          <a:p>
            <a:pPr eaLnBrk="1" hangingPunct="1">
              <a:spcBef>
                <a:spcPct val="0"/>
              </a:spcBef>
              <a:buFontTx/>
              <a:buNone/>
            </a:pPr>
            <a:r>
              <a:rPr lang="en-US" altLang="en-US" sz="1800" dirty="0">
                <a:solidFill>
                  <a:schemeClr val="bg1">
                    <a:lumMod val="90000"/>
                  </a:schemeClr>
                </a:solidFill>
              </a:rPr>
              <a:t>check out the extension</a:t>
            </a:r>
          </a:p>
          <a:p>
            <a:pPr eaLnBrk="1" hangingPunct="1">
              <a:spcBef>
                <a:spcPct val="0"/>
              </a:spcBef>
              <a:buFontTx/>
              <a:buNone/>
            </a:pPr>
            <a:r>
              <a:rPr lang="en-US" altLang="en-US" sz="1800" dirty="0">
                <a:solidFill>
                  <a:schemeClr val="bg1">
                    <a:lumMod val="90000"/>
                  </a:schemeClr>
                </a:solidFill>
              </a:rPr>
              <a:t>save the raster result</a:t>
            </a:r>
          </a:p>
          <a:p>
            <a:pPr eaLnBrk="1" hangingPunct="1">
              <a:spcBef>
                <a:spcPct val="0"/>
              </a:spcBef>
              <a:buFontTx/>
              <a:buNone/>
            </a:pPr>
            <a:r>
              <a:rPr lang="en-US" altLang="en-US" sz="1800" dirty="0">
                <a:solidFill>
                  <a:schemeClr val="bg1">
                    <a:lumMod val="90000"/>
                  </a:schemeClr>
                </a:solidFill>
              </a:rPr>
              <a:t>delete the in-memory raster</a:t>
            </a:r>
          </a:p>
        </p:txBody>
      </p:sp>
      <p:pic>
        <p:nvPicPr>
          <p:cNvPr id="5" name="Graphic 4" descr="Hill scene outline">
            <a:extLst>
              <a:ext uri="{FF2B5EF4-FFF2-40B4-BE49-F238E27FC236}">
                <a16:creationId xmlns:a16="http://schemas.microsoft.com/office/drawing/2014/main" id="{816935BD-501A-0503-A060-CA0EB03D697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3619500" y="3883384"/>
            <a:ext cx="1866900" cy="1866900"/>
          </a:xfrm>
          <a:prstGeom prst="rect">
            <a:avLst/>
          </a:prstGeom>
        </p:spPr>
      </p:pic>
    </p:spTree>
    <p:extLst>
      <p:ext uri="{BB962C8B-B14F-4D97-AF65-F5344CB8AC3E}">
        <p14:creationId xmlns:p14="http://schemas.microsoft.com/office/powerpoint/2010/main" val="45205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E02110-0CAB-E568-7EE6-EE3D200F1C7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1CC030B-457E-C4CD-E18B-2BC3BF55EE6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65549788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Tool results</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6400" y="1107716"/>
            <a:ext cx="2995051" cy="221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212287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B75DC8D8-2957-CFA7-A62A-2495FE481142}"/>
              </a:ext>
            </a:extLst>
          </p:cNvPr>
          <p:cNvSpPr>
            <a:spLocks noGrp="1" noChangeArrowheads="1"/>
          </p:cNvSpPr>
          <p:nvPr>
            <p:ph type="title"/>
          </p:nvPr>
        </p:nvSpPr>
        <p:spPr/>
        <p:txBody>
          <a:bodyPr/>
          <a:lstStyle/>
          <a:p>
            <a:pPr eaLnBrk="1" hangingPunct="1">
              <a:defRPr/>
            </a:pPr>
            <a:r>
              <a:rPr lang="en-US" dirty="0">
                <a:ea typeface="ＭＳ Ｐゴシック" pitchFamily="34" charset="-128"/>
              </a:rPr>
              <a:t>Tool Results</a:t>
            </a:r>
            <a:endParaRPr lang="en-US" dirty="0">
              <a:ea typeface="ＭＳ Ｐゴシック" pitchFamily="34" charset="-128"/>
              <a:cs typeface="+mj-cs"/>
            </a:endParaRPr>
          </a:p>
        </p:txBody>
      </p:sp>
      <p:sp>
        <p:nvSpPr>
          <p:cNvPr id="62468" name="Rectangle 3">
            <a:extLst>
              <a:ext uri="{FF2B5EF4-FFF2-40B4-BE49-F238E27FC236}">
                <a16:creationId xmlns:a16="http://schemas.microsoft.com/office/drawing/2014/main" id="{24BB950D-C7A0-C33A-F4B5-0EFD12760EAC}"/>
              </a:ext>
            </a:extLst>
          </p:cNvPr>
          <p:cNvSpPr>
            <a:spLocks noGrp="1" noChangeArrowheads="1"/>
          </p:cNvSpPr>
          <p:nvPr>
            <p:ph type="body" idx="1"/>
          </p:nvPr>
        </p:nvSpPr>
        <p:spPr>
          <a:xfrm>
            <a:off x="152400" y="1417638"/>
            <a:ext cx="8839200" cy="5410200"/>
          </a:xfrm>
        </p:spPr>
        <p:txBody>
          <a:bodyPr>
            <a:normAutofit/>
          </a:bodyPr>
          <a:lstStyle/>
          <a:p>
            <a:pPr marL="0" indent="0" eaLnBrk="1" hangingPunct="1">
              <a:buNone/>
            </a:pPr>
            <a:r>
              <a:rPr lang="en-US" altLang="en-US" sz="2800" dirty="0" err="1"/>
              <a:t>sa</a:t>
            </a:r>
            <a:r>
              <a:rPr lang="en-US" altLang="en-US" sz="2800" dirty="0"/>
              <a:t> tools return Raster objects. </a:t>
            </a:r>
          </a:p>
          <a:p>
            <a:pPr marL="0" indent="0" eaLnBrk="1" hangingPunct="1">
              <a:buNone/>
            </a:pPr>
            <a:endParaRPr lang="en-US" altLang="en-US" sz="2800" dirty="0"/>
          </a:p>
          <a:p>
            <a:pPr marL="0" indent="0" eaLnBrk="1" hangingPunct="1">
              <a:buNone/>
            </a:pPr>
            <a:r>
              <a:rPr lang="en-US" altLang="en-US" sz="2800" dirty="0"/>
              <a:t>Others return Result objects. </a:t>
            </a:r>
          </a:p>
          <a:p>
            <a:pPr marL="0" indent="0">
              <a:buNone/>
            </a:pPr>
            <a:r>
              <a:rPr lang="en-US" altLang="en-US" sz="1800" dirty="0"/>
              <a:t>	</a:t>
            </a:r>
            <a:r>
              <a:rPr lang="en-US" altLang="en-US" sz="1800" dirty="0" err="1">
                <a:latin typeface="Courier New" panose="02070309020205020404" pitchFamily="49" charset="0"/>
                <a:cs typeface="Courier New" panose="02070309020205020404" pitchFamily="49" charset="0"/>
              </a:rPr>
              <a:t>arcpy.analysis.Buffer</a:t>
            </a:r>
            <a:r>
              <a:rPr lang="en-US" altLang="en-US" sz="1800" dirty="0">
                <a:latin typeface="Courier New" panose="02070309020205020404" pitchFamily="49" charset="0"/>
                <a:cs typeface="Courier New" panose="02070309020205020404" pitchFamily="49" charset="0"/>
              </a:rPr>
              <a:t>(</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C:/x.shp</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 </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C:/out.shp</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 </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5</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a:t>
            </a:r>
            <a:endParaRPr lang="en-US" altLang="en-US" sz="1800" i="1" dirty="0">
              <a:latin typeface="Courier New" panose="02070309020205020404" pitchFamily="49" charset="0"/>
              <a:cs typeface="Courier New" panose="02070309020205020404" pitchFamily="49" charset="0"/>
            </a:endParaRPr>
          </a:p>
          <a:p>
            <a:pPr marL="457200" lvl="1" indent="0" eaLnBrk="1" hangingPunct="1">
              <a:buNone/>
            </a:pPr>
            <a:r>
              <a:rPr lang="en-US" altLang="en-US" sz="1800" i="1" dirty="0">
                <a:latin typeface="Courier New" panose="02070309020205020404" pitchFamily="49" charset="0"/>
                <a:cs typeface="Courier New" panose="02070309020205020404" pitchFamily="49" charset="0"/>
              </a:rPr>
              <a:t>	&gt; </a:t>
            </a:r>
            <a:r>
              <a:rPr lang="fr-FR" altLang="en-US" sz="1800" b="1" dirty="0">
                <a:solidFill>
                  <a:srgbClr val="54B1B8"/>
                </a:solidFill>
                <a:latin typeface="Courier New" panose="02070309020205020404" pitchFamily="49" charset="0"/>
                <a:cs typeface="Courier New" panose="02070309020205020404" pitchFamily="49" charset="0"/>
              </a:rPr>
              <a:t>'</a:t>
            </a:r>
            <a:r>
              <a:rPr lang="en-US" altLang="en-US" sz="1800" b="1" dirty="0">
                <a:solidFill>
                  <a:srgbClr val="54B1B8"/>
                </a:solidFill>
                <a:latin typeface="Courier New" panose="02070309020205020404" pitchFamily="49" charset="0"/>
                <a:cs typeface="Courier New" panose="02070309020205020404" pitchFamily="49" charset="0"/>
              </a:rPr>
              <a:t>C:/out.shp</a:t>
            </a:r>
            <a:r>
              <a:rPr lang="fr-FR" altLang="en-US" sz="1800" b="1" dirty="0">
                <a:solidFill>
                  <a:srgbClr val="54B1B8"/>
                </a:solidFill>
                <a:latin typeface="Courier New" panose="02070309020205020404" pitchFamily="49" charset="0"/>
                <a:cs typeface="Courier New" panose="02070309020205020404" pitchFamily="49" charset="0"/>
              </a:rPr>
              <a:t>'</a:t>
            </a:r>
            <a:endParaRPr lang="en-US" altLang="en-US" b="1" dirty="0">
              <a:solidFill>
                <a:srgbClr val="54B1B8"/>
              </a:solidFill>
              <a:latin typeface="Courier New" panose="02070309020205020404" pitchFamily="49" charset="0"/>
              <a:cs typeface="Courier New" panose="02070309020205020404" pitchFamily="49" charset="0"/>
            </a:endParaRPr>
          </a:p>
          <a:p>
            <a:pPr marL="0" indent="0" eaLnBrk="1" hangingPunct="1">
              <a:buNone/>
            </a:pPr>
            <a:endParaRPr lang="en-US" altLang="en-US" sz="1100" dirty="0"/>
          </a:p>
          <a:p>
            <a:pPr lvl="1" eaLnBrk="1" hangingPunct="1"/>
            <a:endParaRPr lang="en-US" altLang="en-US" sz="2400" i="1" dirty="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B75DC8D8-2957-CFA7-A62A-2495FE481142}"/>
              </a:ext>
            </a:extLst>
          </p:cNvPr>
          <p:cNvSpPr>
            <a:spLocks noGrp="1" noChangeArrowheads="1"/>
          </p:cNvSpPr>
          <p:nvPr>
            <p:ph type="title"/>
          </p:nvPr>
        </p:nvSpPr>
        <p:spPr/>
        <p:txBody>
          <a:bodyPr/>
          <a:lstStyle/>
          <a:p>
            <a:pPr eaLnBrk="1" hangingPunct="1">
              <a:defRPr/>
            </a:pPr>
            <a:r>
              <a:rPr lang="en-US" dirty="0">
                <a:ea typeface="ＭＳ Ｐゴシック" pitchFamily="34" charset="-128"/>
              </a:rPr>
              <a:t>Tool Results</a:t>
            </a:r>
            <a:endParaRPr lang="en-US" dirty="0">
              <a:ea typeface="ＭＳ Ｐゴシック" pitchFamily="34" charset="-128"/>
              <a:cs typeface="+mj-cs"/>
            </a:endParaRPr>
          </a:p>
        </p:txBody>
      </p:sp>
      <p:sp>
        <p:nvSpPr>
          <p:cNvPr id="62468" name="Rectangle 3">
            <a:extLst>
              <a:ext uri="{FF2B5EF4-FFF2-40B4-BE49-F238E27FC236}">
                <a16:creationId xmlns:a16="http://schemas.microsoft.com/office/drawing/2014/main" id="{24BB950D-C7A0-C33A-F4B5-0EFD12760EAC}"/>
              </a:ext>
            </a:extLst>
          </p:cNvPr>
          <p:cNvSpPr>
            <a:spLocks noGrp="1" noChangeArrowheads="1"/>
          </p:cNvSpPr>
          <p:nvPr>
            <p:ph type="body" idx="1"/>
          </p:nvPr>
        </p:nvSpPr>
        <p:spPr>
          <a:xfrm>
            <a:off x="152400" y="1417638"/>
            <a:ext cx="8839200" cy="5410200"/>
          </a:xfrm>
        </p:spPr>
        <p:txBody>
          <a:bodyPr>
            <a:normAutofit/>
          </a:bodyPr>
          <a:lstStyle/>
          <a:p>
            <a:pPr marL="0" indent="0" eaLnBrk="1" hangingPunct="1">
              <a:buNone/>
            </a:pPr>
            <a:r>
              <a:rPr lang="en-US" altLang="en-US" sz="2800" dirty="0" err="1"/>
              <a:t>sa</a:t>
            </a:r>
            <a:r>
              <a:rPr lang="en-US" altLang="en-US" sz="2800" dirty="0"/>
              <a:t> tools return Raster objects. </a:t>
            </a:r>
          </a:p>
          <a:p>
            <a:pPr marL="0" indent="0" eaLnBrk="1" hangingPunct="1">
              <a:buNone/>
            </a:pPr>
            <a:endParaRPr lang="en-US" altLang="en-US" sz="2800" dirty="0"/>
          </a:p>
          <a:p>
            <a:pPr marL="0" indent="0" eaLnBrk="1" hangingPunct="1">
              <a:buNone/>
            </a:pPr>
            <a:r>
              <a:rPr lang="en-US" altLang="en-US" sz="2800" dirty="0"/>
              <a:t>Others return Result objects. </a:t>
            </a:r>
          </a:p>
          <a:p>
            <a:pPr marL="0" indent="0">
              <a:buNone/>
            </a:pPr>
            <a:r>
              <a:rPr lang="en-US" altLang="en-US" sz="1800" dirty="0"/>
              <a:t>	</a:t>
            </a:r>
            <a:r>
              <a:rPr lang="en-US" altLang="en-US" sz="1800" dirty="0" err="1">
                <a:latin typeface="Courier New" panose="02070309020205020404" pitchFamily="49" charset="0"/>
                <a:cs typeface="Courier New" panose="02070309020205020404" pitchFamily="49" charset="0"/>
              </a:rPr>
              <a:t>arcpy.analysis.Buffer</a:t>
            </a:r>
            <a:r>
              <a:rPr lang="en-US" altLang="en-US" sz="1800" dirty="0">
                <a:latin typeface="Courier New" panose="02070309020205020404" pitchFamily="49" charset="0"/>
                <a:cs typeface="Courier New" panose="02070309020205020404" pitchFamily="49" charset="0"/>
              </a:rPr>
              <a:t>(</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C:/x.shp</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 </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C:/out.shp</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 </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5</a:t>
            </a:r>
            <a:r>
              <a:rPr lang="fr-FR" altLang="en-US" sz="1800" dirty="0">
                <a:latin typeface="Courier New" panose="02070309020205020404" pitchFamily="49" charset="0"/>
                <a:cs typeface="Courier New" panose="02070309020205020404" pitchFamily="49" charset="0"/>
              </a:rPr>
              <a:t>’</a:t>
            </a:r>
            <a:r>
              <a:rPr lang="en-US" altLang="en-US" sz="1800" dirty="0">
                <a:latin typeface="Courier New" panose="02070309020205020404" pitchFamily="49" charset="0"/>
                <a:cs typeface="Courier New" panose="02070309020205020404" pitchFamily="49" charset="0"/>
              </a:rPr>
              <a:t>)</a:t>
            </a:r>
            <a:endParaRPr lang="en-US" altLang="en-US" sz="1800" i="1" dirty="0">
              <a:latin typeface="Courier New" panose="02070309020205020404" pitchFamily="49" charset="0"/>
              <a:cs typeface="Courier New" panose="02070309020205020404" pitchFamily="49" charset="0"/>
            </a:endParaRPr>
          </a:p>
          <a:p>
            <a:pPr marL="457200" lvl="1" indent="0" eaLnBrk="1" hangingPunct="1">
              <a:buNone/>
            </a:pPr>
            <a:r>
              <a:rPr lang="en-US" altLang="en-US" sz="1800" i="1" dirty="0">
                <a:latin typeface="Courier New" panose="02070309020205020404" pitchFamily="49" charset="0"/>
                <a:cs typeface="Courier New" panose="02070309020205020404" pitchFamily="49" charset="0"/>
              </a:rPr>
              <a:t>	&gt; </a:t>
            </a:r>
            <a:r>
              <a:rPr lang="fr-FR" altLang="en-US" sz="1800" b="1" dirty="0">
                <a:solidFill>
                  <a:srgbClr val="54B1B8"/>
                </a:solidFill>
                <a:latin typeface="Courier New" panose="02070309020205020404" pitchFamily="49" charset="0"/>
                <a:cs typeface="Courier New" panose="02070309020205020404" pitchFamily="49" charset="0"/>
              </a:rPr>
              <a:t>'</a:t>
            </a:r>
            <a:r>
              <a:rPr lang="en-US" altLang="en-US" sz="1800" b="1" dirty="0">
                <a:solidFill>
                  <a:srgbClr val="54B1B8"/>
                </a:solidFill>
                <a:latin typeface="Courier New" panose="02070309020205020404" pitchFamily="49" charset="0"/>
                <a:cs typeface="Courier New" panose="02070309020205020404" pitchFamily="49" charset="0"/>
              </a:rPr>
              <a:t>C:/out.shp</a:t>
            </a:r>
            <a:r>
              <a:rPr lang="fr-FR" altLang="en-US" sz="1800" b="1" dirty="0">
                <a:solidFill>
                  <a:srgbClr val="54B1B8"/>
                </a:solidFill>
                <a:latin typeface="Courier New" panose="02070309020205020404" pitchFamily="49" charset="0"/>
                <a:cs typeface="Courier New" panose="02070309020205020404" pitchFamily="49" charset="0"/>
              </a:rPr>
              <a:t>’</a:t>
            </a:r>
            <a:endParaRPr lang="en-US" altLang="en-US" b="1" dirty="0">
              <a:solidFill>
                <a:srgbClr val="54B1B8"/>
              </a:solidFill>
              <a:latin typeface="Courier New" panose="02070309020205020404" pitchFamily="49" charset="0"/>
              <a:cs typeface="Courier New" panose="02070309020205020404" pitchFamily="49" charset="0"/>
            </a:endParaRPr>
          </a:p>
          <a:p>
            <a:pPr marL="0" indent="0" eaLnBrk="1" hangingPunct="1">
              <a:buNone/>
            </a:pPr>
            <a:endParaRPr lang="en-US" altLang="en-US" sz="1100" dirty="0"/>
          </a:p>
          <a:p>
            <a:pPr marL="0" indent="0" eaLnBrk="1" hangingPunct="1">
              <a:buNone/>
            </a:pPr>
            <a:r>
              <a:rPr lang="en-US" altLang="en-US" sz="2800" dirty="0"/>
              <a:t>This is NOT a string</a:t>
            </a:r>
            <a:endParaRPr lang="en-US" altLang="en-US" sz="2400" dirty="0"/>
          </a:p>
          <a:p>
            <a:pPr lvl="1" eaLnBrk="1" hangingPunct="1"/>
            <a:endParaRPr lang="en-US" altLang="en-US" sz="2400" i="1" dirty="0"/>
          </a:p>
        </p:txBody>
      </p:sp>
    </p:spTree>
    <p:extLst>
      <p:ext uri="{BB962C8B-B14F-4D97-AF65-F5344CB8AC3E}">
        <p14:creationId xmlns:p14="http://schemas.microsoft.com/office/powerpoint/2010/main" val="12389622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B75DC8D8-2957-CFA7-A62A-2495FE481142}"/>
              </a:ext>
            </a:extLst>
          </p:cNvPr>
          <p:cNvSpPr>
            <a:spLocks noGrp="1" noChangeArrowheads="1"/>
          </p:cNvSpPr>
          <p:nvPr>
            <p:ph type="title"/>
          </p:nvPr>
        </p:nvSpPr>
        <p:spPr/>
        <p:txBody>
          <a:bodyPr/>
          <a:lstStyle/>
          <a:p>
            <a:pPr eaLnBrk="1" hangingPunct="1">
              <a:defRPr/>
            </a:pPr>
            <a:r>
              <a:rPr lang="en-US" dirty="0">
                <a:ea typeface="ＭＳ Ｐゴシック" pitchFamily="34" charset="-128"/>
              </a:rPr>
              <a:t>Tool Results</a:t>
            </a:r>
            <a:endParaRPr lang="en-US" dirty="0">
              <a:ea typeface="ＭＳ Ｐゴシック" pitchFamily="34" charset="-128"/>
              <a:cs typeface="+mj-cs"/>
            </a:endParaRPr>
          </a:p>
        </p:txBody>
      </p:sp>
      <p:sp>
        <p:nvSpPr>
          <p:cNvPr id="62468" name="Rectangle 3">
            <a:extLst>
              <a:ext uri="{FF2B5EF4-FFF2-40B4-BE49-F238E27FC236}">
                <a16:creationId xmlns:a16="http://schemas.microsoft.com/office/drawing/2014/main" id="{24BB950D-C7A0-C33A-F4B5-0EFD12760EAC}"/>
              </a:ext>
            </a:extLst>
          </p:cNvPr>
          <p:cNvSpPr>
            <a:spLocks noGrp="1" noChangeArrowheads="1"/>
          </p:cNvSpPr>
          <p:nvPr>
            <p:ph type="body" idx="1"/>
          </p:nvPr>
        </p:nvSpPr>
        <p:spPr>
          <a:xfrm>
            <a:off x="152400" y="1417638"/>
            <a:ext cx="8839200" cy="5410200"/>
          </a:xfrm>
        </p:spPr>
        <p:txBody>
          <a:bodyPr>
            <a:normAutofit/>
          </a:bodyPr>
          <a:lstStyle/>
          <a:p>
            <a:pPr lvl="1" eaLnBrk="1" hangingPunct="1"/>
            <a:endParaRPr lang="en-US" altLang="en-US" sz="2400" i="1" dirty="0"/>
          </a:p>
        </p:txBody>
      </p:sp>
      <p:pic>
        <p:nvPicPr>
          <p:cNvPr id="41986" name="Picture 2" descr="The Treachery of Images - Wikipedia">
            <a:extLst>
              <a:ext uri="{FF2B5EF4-FFF2-40B4-BE49-F238E27FC236}">
                <a16:creationId xmlns:a16="http://schemas.microsoft.com/office/drawing/2014/main" id="{BB9CD723-F581-A4B9-339B-9DD897276D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43188" y="1981200"/>
            <a:ext cx="3857625" cy="26960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45999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B75DC8D8-2957-CFA7-A62A-2495FE481142}"/>
              </a:ext>
            </a:extLst>
          </p:cNvPr>
          <p:cNvSpPr>
            <a:spLocks noGrp="1" noChangeArrowheads="1"/>
          </p:cNvSpPr>
          <p:nvPr>
            <p:ph type="title"/>
          </p:nvPr>
        </p:nvSpPr>
        <p:spPr/>
        <p:txBody>
          <a:bodyPr/>
          <a:lstStyle/>
          <a:p>
            <a:pPr eaLnBrk="1" hangingPunct="1">
              <a:defRPr/>
            </a:pPr>
            <a:r>
              <a:rPr lang="en-US" dirty="0">
                <a:ea typeface="ＭＳ Ｐゴシック" pitchFamily="34" charset="-128"/>
              </a:rPr>
              <a:t>Example: Create a file GDB</a:t>
            </a:r>
            <a:endParaRPr lang="en-US" dirty="0">
              <a:ea typeface="ＭＳ Ｐゴシック" pitchFamily="34" charset="-128"/>
              <a:cs typeface="+mj-cs"/>
            </a:endParaRPr>
          </a:p>
        </p:txBody>
      </p:sp>
      <p:sp>
        <p:nvSpPr>
          <p:cNvPr id="62468" name="Rectangle 3">
            <a:extLst>
              <a:ext uri="{FF2B5EF4-FFF2-40B4-BE49-F238E27FC236}">
                <a16:creationId xmlns:a16="http://schemas.microsoft.com/office/drawing/2014/main" id="{24BB950D-C7A0-C33A-F4B5-0EFD12760EAC}"/>
              </a:ext>
            </a:extLst>
          </p:cNvPr>
          <p:cNvSpPr>
            <a:spLocks noGrp="1" noChangeArrowheads="1"/>
          </p:cNvSpPr>
          <p:nvPr>
            <p:ph type="body" idx="1"/>
          </p:nvPr>
        </p:nvSpPr>
        <p:spPr>
          <a:xfrm>
            <a:off x="152400" y="1417638"/>
            <a:ext cx="8839200" cy="5410200"/>
          </a:xfrm>
        </p:spPr>
        <p:txBody>
          <a:bodyPr>
            <a:normAutofit/>
          </a:bodyPr>
          <a:lstStyle/>
          <a:p>
            <a:pPr marL="457200" lvl="1" indent="0" eaLnBrk="1" hangingPunct="1">
              <a:buNone/>
            </a:pPr>
            <a:r>
              <a:rPr lang="en-US" altLang="en-US" sz="2400" dirty="0"/>
              <a:t>Create a file geodatabase, </a:t>
            </a:r>
            <a:r>
              <a:rPr lang="en-US" altLang="en-US" sz="2400" dirty="0" err="1"/>
              <a:t>wakeOutData.gdb</a:t>
            </a:r>
            <a:r>
              <a:rPr lang="en-US" altLang="en-US" sz="2400" dirty="0"/>
              <a:t>.</a:t>
            </a:r>
          </a:p>
          <a:p>
            <a:pPr marL="457200" lvl="1" indent="0" eaLnBrk="1" hangingPunct="1">
              <a:buNone/>
            </a:pPr>
            <a:endParaRPr lang="en-US" altLang="en-US" sz="2400" dirty="0"/>
          </a:p>
          <a:p>
            <a:pPr marL="457200" lvl="1" indent="0" eaLnBrk="1" hangingPunct="1">
              <a:buNone/>
            </a:pPr>
            <a:r>
              <a:rPr lang="en-US" altLang="en-US" sz="2400" dirty="0"/>
              <a:t>Data management tool:  </a:t>
            </a:r>
            <a:r>
              <a:rPr lang="en-US" altLang="en-US" sz="2400" dirty="0" err="1"/>
              <a:t>CreateFileGDB</a:t>
            </a:r>
            <a:endParaRPr lang="en-US" altLang="en-US" sz="2400" dirty="0"/>
          </a:p>
        </p:txBody>
      </p:sp>
      <p:pic>
        <p:nvPicPr>
          <p:cNvPr id="3" name="Picture 2">
            <a:extLst>
              <a:ext uri="{FF2B5EF4-FFF2-40B4-BE49-F238E27FC236}">
                <a16:creationId xmlns:a16="http://schemas.microsoft.com/office/drawing/2014/main" id="{00EB70B8-6803-1CD0-061C-1F27845D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3362325"/>
            <a:ext cx="7241425" cy="1971675"/>
          </a:xfrm>
          <a:prstGeom prst="rect">
            <a:avLst/>
          </a:prstGeom>
        </p:spPr>
      </p:pic>
    </p:spTree>
    <p:extLst>
      <p:ext uri="{BB962C8B-B14F-4D97-AF65-F5344CB8AC3E}">
        <p14:creationId xmlns:p14="http://schemas.microsoft.com/office/powerpoint/2010/main" val="4271301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82" name="Rectangle 2">
            <a:extLst>
              <a:ext uri="{FF2B5EF4-FFF2-40B4-BE49-F238E27FC236}">
                <a16:creationId xmlns:a16="http://schemas.microsoft.com/office/drawing/2014/main" id="{B75DC8D8-2957-CFA7-A62A-2495FE481142}"/>
              </a:ext>
            </a:extLst>
          </p:cNvPr>
          <p:cNvSpPr>
            <a:spLocks noGrp="1" noChangeArrowheads="1"/>
          </p:cNvSpPr>
          <p:nvPr>
            <p:ph type="title"/>
          </p:nvPr>
        </p:nvSpPr>
        <p:spPr/>
        <p:txBody>
          <a:bodyPr/>
          <a:lstStyle/>
          <a:p>
            <a:pPr eaLnBrk="1" hangingPunct="1">
              <a:defRPr/>
            </a:pPr>
            <a:r>
              <a:rPr lang="en-US" dirty="0">
                <a:ea typeface="ＭＳ Ｐゴシック" pitchFamily="34" charset="-128"/>
              </a:rPr>
              <a:t>Tool Results from </a:t>
            </a:r>
            <a:r>
              <a:rPr lang="en-US" dirty="0" err="1">
                <a:ea typeface="ＭＳ Ｐゴシック" pitchFamily="34" charset="-128"/>
              </a:rPr>
              <a:t>CreateFileGDB</a:t>
            </a:r>
            <a:endParaRPr lang="en-US" dirty="0">
              <a:ea typeface="ＭＳ Ｐゴシック" pitchFamily="34" charset="-128"/>
              <a:cs typeface="+mj-cs"/>
            </a:endParaRPr>
          </a:p>
        </p:txBody>
      </p:sp>
      <p:sp>
        <p:nvSpPr>
          <p:cNvPr id="62468" name="Rectangle 3">
            <a:extLst>
              <a:ext uri="{FF2B5EF4-FFF2-40B4-BE49-F238E27FC236}">
                <a16:creationId xmlns:a16="http://schemas.microsoft.com/office/drawing/2014/main" id="{24BB950D-C7A0-C33A-F4B5-0EFD12760EAC}"/>
              </a:ext>
            </a:extLst>
          </p:cNvPr>
          <p:cNvSpPr>
            <a:spLocks noGrp="1" noChangeArrowheads="1"/>
          </p:cNvSpPr>
          <p:nvPr>
            <p:ph type="body" idx="1"/>
          </p:nvPr>
        </p:nvSpPr>
        <p:spPr>
          <a:xfrm>
            <a:off x="152400" y="1524000"/>
            <a:ext cx="8839200" cy="4953000"/>
          </a:xfrm>
        </p:spPr>
        <p:txBody>
          <a:bodyPr>
            <a:normAutofit lnSpcReduction="10000"/>
          </a:bodyPr>
          <a:lstStyle/>
          <a:p>
            <a:r>
              <a:rPr lang="en-US" altLang="en-US" sz="2400" dirty="0"/>
              <a:t>Does </a:t>
            </a:r>
            <a:r>
              <a:rPr lang="en-US" altLang="en-US" sz="2400" dirty="0" err="1"/>
              <a:t>CreateFileGDB</a:t>
            </a:r>
            <a:r>
              <a:rPr lang="en-US" altLang="en-US" sz="2400" dirty="0"/>
              <a:t> return the </a:t>
            </a:r>
            <a:r>
              <a:rPr lang="en-US" altLang="en-US" sz="2400" dirty="0" err="1"/>
              <a:t>gdb</a:t>
            </a:r>
            <a:r>
              <a:rPr lang="en-US" altLang="en-US" sz="2400" dirty="0"/>
              <a:t> name?</a:t>
            </a:r>
          </a:p>
          <a:p>
            <a:pPr marL="0" indent="0">
              <a:buNone/>
            </a:pPr>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gdb_res_obj</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arcpy.management.CreateFileGDB</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"C/</a:t>
            </a:r>
            <a:r>
              <a:rPr lang="en-US" sz="1400" b="0" dirty="0" err="1">
                <a:solidFill>
                  <a:srgbClr val="CE9178"/>
                </a:solidFill>
                <a:effectLst/>
                <a:latin typeface="Consolas" panose="020B0609020204030204" pitchFamily="49" charset="0"/>
              </a:rPr>
              <a:t>gispy</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r>
              <a:rPr lang="en-US" sz="1400" b="0" dirty="0">
                <a:solidFill>
                  <a:srgbClr val="CE9178"/>
                </a:solidFill>
                <a:effectLst/>
                <a:latin typeface="Consolas" panose="020B0609020204030204" pitchFamily="49" charset="0"/>
              </a:rPr>
              <a:t>"</a:t>
            </a:r>
            <a:r>
              <a:rPr lang="en-US" sz="1400" b="0" dirty="0" err="1">
                <a:solidFill>
                  <a:srgbClr val="CE9178"/>
                </a:solidFill>
                <a:effectLst/>
                <a:latin typeface="Consolas" panose="020B0609020204030204" pitchFamily="49" charset="0"/>
              </a:rPr>
              <a:t>wakeOutData.gdb</a:t>
            </a:r>
            <a:r>
              <a:rPr lang="en-US" sz="1400" b="0" dirty="0">
                <a:solidFill>
                  <a:srgbClr val="CE9178"/>
                </a:solidFill>
                <a:effectLst/>
                <a:latin typeface="Consolas" panose="020B0609020204030204" pitchFamily="49" charset="0"/>
              </a:rPr>
              <a:t>"</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&gt;&gt;&gt; print(</a:t>
            </a:r>
            <a:r>
              <a:rPr lang="en-US" sz="1400" b="0" dirty="0" err="1">
                <a:solidFill>
                  <a:srgbClr val="D4D4D4"/>
                </a:solidFill>
                <a:effectLst/>
                <a:latin typeface="Consolas" panose="020B0609020204030204" pitchFamily="49" charset="0"/>
              </a:rPr>
              <a:t>gdb_res_obj</a:t>
            </a:r>
            <a:r>
              <a:rPr lang="en-US" sz="1400" b="0" dirty="0">
                <a:solidFill>
                  <a:srgbClr val="D4D4D4"/>
                </a:solidFill>
                <a:effectLst/>
                <a:latin typeface="Consolas" panose="020B0609020204030204" pitchFamily="49" charset="0"/>
              </a:rPr>
              <a:t>)</a:t>
            </a:r>
          </a:p>
          <a:p>
            <a:pPr marL="0" indent="0">
              <a:buNone/>
            </a:pPr>
            <a:r>
              <a:rPr lang="en-US" sz="1400" b="0" dirty="0">
                <a:solidFill>
                  <a:srgbClr val="D4D4D4"/>
                </a:solidFill>
                <a:effectLst/>
                <a:latin typeface="Consolas" panose="020B0609020204030204" pitchFamily="49" charset="0"/>
              </a:rPr>
              <a:t>C:/gispy/wakeOutData.gdb</a:t>
            </a:r>
            <a:br>
              <a:rPr lang="en-US" sz="900" b="0" dirty="0">
                <a:solidFill>
                  <a:srgbClr val="D4D4D4"/>
                </a:solidFill>
                <a:effectLst/>
                <a:latin typeface="Consolas" panose="020B0609020204030204" pitchFamily="49" charset="0"/>
              </a:rPr>
            </a:br>
            <a:endParaRPr lang="en-US" sz="900" b="0" dirty="0">
              <a:solidFill>
                <a:srgbClr val="D4D4D4"/>
              </a:solidFill>
              <a:effectLst/>
              <a:latin typeface="Consolas" panose="020B0609020204030204" pitchFamily="49" charset="0"/>
            </a:endParaRPr>
          </a:p>
          <a:p>
            <a:pPr marL="0" indent="0" eaLnBrk="1" hangingPunct="1">
              <a:buNone/>
            </a:pPr>
            <a:endParaRPr lang="en-US" altLang="en-US" sz="1100" dirty="0"/>
          </a:p>
          <a:p>
            <a:r>
              <a:rPr lang="en-US" altLang="en-US" sz="2400" dirty="0"/>
              <a:t>This is NOT return a string</a:t>
            </a:r>
            <a:endParaRPr lang="en-US" altLang="en-US" sz="2000" dirty="0"/>
          </a:p>
          <a:p>
            <a:pPr marL="0" marR="0" indent="0" algn="l" rtl="0">
              <a:buNone/>
            </a:pPr>
            <a:r>
              <a:rPr lang="en-US" sz="1400" dirty="0" err="1">
                <a:solidFill>
                  <a:srgbClr val="D4D4D4"/>
                </a:solidFill>
                <a:latin typeface="Consolas" panose="020B0609020204030204" pitchFamily="49" charset="0"/>
              </a:rPr>
              <a:t>gdb_res_obj.upper</a:t>
            </a:r>
            <a:r>
              <a:rPr lang="en-US" sz="1400" dirty="0">
                <a:solidFill>
                  <a:srgbClr val="D4D4D4"/>
                </a:solidFill>
                <a:latin typeface="Consolas" panose="020B0609020204030204" pitchFamily="49" charset="0"/>
              </a:rPr>
              <a:t>()</a:t>
            </a:r>
          </a:p>
          <a:p>
            <a:pPr marL="0" marR="0" indent="0" algn="l" rtl="0">
              <a:buNone/>
            </a:pPr>
            <a:r>
              <a:rPr lang="en-US" sz="1200" b="0" i="0" u="none" strike="noStrike" baseline="0" dirty="0">
                <a:solidFill>
                  <a:srgbClr val="FF0000"/>
                </a:solidFill>
                <a:latin typeface="Consolas" panose="020B0609020204030204" pitchFamily="49" charset="0"/>
              </a:rPr>
              <a:t>Traceback (most recent call last):</a:t>
            </a:r>
          </a:p>
          <a:p>
            <a:pPr marL="0" marR="0" indent="0" algn="l" rtl="0">
              <a:buNone/>
            </a:pPr>
            <a:r>
              <a:rPr lang="en-US" sz="1200" b="0" i="0" u="none" strike="noStrike" baseline="0" dirty="0">
                <a:solidFill>
                  <a:srgbClr val="FF0000"/>
                </a:solidFill>
                <a:latin typeface="Consolas" panose="020B0609020204030204" pitchFamily="49" charset="0"/>
              </a:rPr>
              <a:t>  File "&lt;string&gt;", line 1, in &lt;module&gt;</a:t>
            </a:r>
          </a:p>
          <a:p>
            <a:pPr marL="0" marR="0" indent="0" algn="l" rtl="0">
              <a:buNone/>
            </a:pPr>
            <a:r>
              <a:rPr lang="en-US" sz="1200" b="0" i="0" u="none" strike="noStrike" baseline="0" dirty="0" err="1">
                <a:solidFill>
                  <a:srgbClr val="FF0000"/>
                </a:solidFill>
                <a:latin typeface="Consolas" panose="020B0609020204030204" pitchFamily="49" charset="0"/>
              </a:rPr>
              <a:t>AttributeError</a:t>
            </a:r>
            <a:r>
              <a:rPr lang="en-US" sz="1200" b="0" i="0" u="none" strike="noStrike" baseline="0" dirty="0">
                <a:solidFill>
                  <a:srgbClr val="FF0000"/>
                </a:solidFill>
                <a:latin typeface="Consolas" panose="020B0609020204030204" pitchFamily="49" charset="0"/>
              </a:rPr>
              <a:t>: 'Result' object has no attribute 'upper’</a:t>
            </a:r>
          </a:p>
          <a:p>
            <a:pPr marL="0" indent="0">
              <a:buNone/>
            </a:pPr>
            <a:endParaRPr lang="en-US" altLang="en-US" sz="2800" dirty="0"/>
          </a:p>
          <a:p>
            <a:r>
              <a:rPr lang="en-US" altLang="en-US" sz="2400" dirty="0"/>
              <a:t>Use </a:t>
            </a:r>
            <a:r>
              <a:rPr lang="en-US" altLang="en-US" sz="2400" dirty="0" err="1"/>
              <a:t>getOutput</a:t>
            </a:r>
            <a:r>
              <a:rPr lang="en-US" altLang="en-US" sz="2400" dirty="0"/>
              <a:t> to get the string</a:t>
            </a:r>
            <a:endParaRPr lang="en-US" sz="1100" b="0" i="0" u="none" strike="noStrike" baseline="0" dirty="0">
              <a:solidFill>
                <a:srgbClr val="D4D4D4"/>
              </a:solidFill>
              <a:latin typeface="Consolas" panose="020B0609020204030204" pitchFamily="49" charset="0"/>
            </a:endParaRPr>
          </a:p>
          <a:p>
            <a:pPr marL="0" indent="0">
              <a:buNone/>
            </a:pPr>
            <a:r>
              <a:rPr lang="en-US" sz="1400" b="0" dirty="0">
                <a:solidFill>
                  <a:srgbClr val="D4D4D4"/>
                </a:solidFill>
                <a:effectLst/>
                <a:latin typeface="Consolas" panose="020B0609020204030204" pitchFamily="49" charset="0"/>
              </a:rPr>
              <a:t>&gt;&gt;&gt; </a:t>
            </a:r>
            <a:r>
              <a:rPr lang="en-US" sz="1400" b="0" dirty="0" err="1">
                <a:solidFill>
                  <a:srgbClr val="D4D4D4"/>
                </a:solidFill>
                <a:effectLst/>
                <a:latin typeface="Consolas" panose="020B0609020204030204" pitchFamily="49" charset="0"/>
              </a:rPr>
              <a:t>out_gdb</a:t>
            </a:r>
            <a:r>
              <a:rPr lang="en-US" sz="1400" b="0" dirty="0">
                <a:solidFill>
                  <a:srgbClr val="D4D4D4"/>
                </a:solidFill>
                <a:effectLst/>
                <a:latin typeface="Consolas" panose="020B0609020204030204" pitchFamily="49" charset="0"/>
              </a:rPr>
              <a:t> = </a:t>
            </a:r>
            <a:r>
              <a:rPr lang="en-US" sz="1400" b="0" dirty="0" err="1">
                <a:solidFill>
                  <a:srgbClr val="D4D4D4"/>
                </a:solidFill>
                <a:effectLst/>
                <a:latin typeface="Consolas" panose="020B0609020204030204" pitchFamily="49" charset="0"/>
              </a:rPr>
              <a:t>gdb_res_obj.getOutput</a:t>
            </a:r>
            <a:r>
              <a:rPr lang="en-US" sz="1400" b="0" dirty="0">
                <a:solidFill>
                  <a:srgbClr val="D4D4D4"/>
                </a:solidFill>
                <a:effectLst/>
                <a:latin typeface="Consolas" panose="020B0609020204030204" pitchFamily="49" charset="0"/>
              </a:rPr>
              <a:t>(</a:t>
            </a:r>
            <a:r>
              <a:rPr lang="en-US" sz="1400" b="0" dirty="0">
                <a:solidFill>
                  <a:srgbClr val="B5CEA8"/>
                </a:solidFill>
                <a:effectLst/>
                <a:latin typeface="Consolas" panose="020B0609020204030204" pitchFamily="49" charset="0"/>
              </a:rPr>
              <a:t>0</a:t>
            </a:r>
            <a:r>
              <a:rPr lang="en-US" sz="1400" b="0" dirty="0">
                <a:solidFill>
                  <a:srgbClr val="D4D4D4"/>
                </a:solidFill>
                <a:effectLst/>
                <a:latin typeface="Consolas" panose="020B0609020204030204" pitchFamily="49" charset="0"/>
              </a:rPr>
              <a:t>) </a:t>
            </a:r>
          </a:p>
          <a:p>
            <a:pPr marL="0" indent="0">
              <a:buNone/>
            </a:pPr>
            <a:r>
              <a:rPr lang="en-US" sz="1400" b="0" dirty="0">
                <a:solidFill>
                  <a:srgbClr val="D4D4D4"/>
                </a:solidFill>
                <a:effectLst/>
                <a:latin typeface="Consolas" panose="020B0609020204030204" pitchFamily="49" charset="0"/>
              </a:rPr>
              <a:t>&gt;&gt;&gt; print(</a:t>
            </a:r>
            <a:r>
              <a:rPr lang="en-US" sz="1400" b="0" dirty="0" err="1">
                <a:solidFill>
                  <a:srgbClr val="D4D4D4"/>
                </a:solidFill>
                <a:effectLst/>
                <a:latin typeface="Consolas" panose="020B0609020204030204" pitchFamily="49" charset="0"/>
              </a:rPr>
              <a:t>out_gdb</a:t>
            </a:r>
            <a:r>
              <a:rPr lang="en-US" sz="1400" b="0" dirty="0">
                <a:solidFill>
                  <a:srgbClr val="D4D4D4"/>
                </a:solidFill>
                <a:effectLst/>
                <a:latin typeface="Consolas" panose="020B0609020204030204" pitchFamily="49" charset="0"/>
              </a:rPr>
              <a:t>)</a:t>
            </a:r>
          </a:p>
          <a:p>
            <a:pPr marL="0" marR="0" indent="0" algn="l" rtl="0">
              <a:buNone/>
            </a:pPr>
            <a:r>
              <a:rPr lang="en-US" sz="1400" dirty="0">
                <a:solidFill>
                  <a:srgbClr val="D4D4D4"/>
                </a:solidFill>
                <a:latin typeface="Consolas" panose="020B0609020204030204" pitchFamily="49" charset="0"/>
              </a:rPr>
              <a:t>C:\gispy\wakeOutData.gdb</a:t>
            </a:r>
          </a:p>
          <a:p>
            <a:pPr marR="0" algn="l" rtl="0">
              <a:buFont typeface="Wingdings" panose="05000000000000000000" pitchFamily="2" charset="2"/>
              <a:buChar char="Ø"/>
            </a:pPr>
            <a:endParaRPr lang="en-US" sz="1200" dirty="0">
              <a:solidFill>
                <a:srgbClr val="D4D4D4"/>
              </a:solidFill>
              <a:latin typeface="Consolas" panose="020B0609020204030204" pitchFamily="49" charset="0"/>
            </a:endParaRPr>
          </a:p>
          <a:p>
            <a:pPr marL="0" indent="0">
              <a:buNone/>
            </a:pPr>
            <a:r>
              <a:rPr lang="en-US" sz="1400" dirty="0">
                <a:solidFill>
                  <a:srgbClr val="D4D4D4"/>
                </a:solidFill>
                <a:latin typeface="Consolas" panose="020B0609020204030204" pitchFamily="49" charset="0"/>
              </a:rPr>
              <a:t>&gt;&gt;&gt; </a:t>
            </a:r>
            <a:r>
              <a:rPr lang="en-US" sz="1400" dirty="0" err="1">
                <a:solidFill>
                  <a:srgbClr val="D4D4D4"/>
                </a:solidFill>
                <a:latin typeface="Consolas" panose="020B0609020204030204" pitchFamily="49" charset="0"/>
              </a:rPr>
              <a:t>out_gdb.upper</a:t>
            </a:r>
            <a:r>
              <a:rPr lang="en-US" sz="1400" dirty="0">
                <a:solidFill>
                  <a:srgbClr val="D4D4D4"/>
                </a:solidFill>
                <a:latin typeface="Consolas" panose="020B0609020204030204" pitchFamily="49" charset="0"/>
              </a:rPr>
              <a:t>()</a:t>
            </a:r>
          </a:p>
          <a:p>
            <a:pPr marL="0" indent="0">
              <a:buNone/>
            </a:pPr>
            <a:r>
              <a:rPr lang="en-US" sz="1400" dirty="0">
                <a:solidFill>
                  <a:srgbClr val="D4D4D4"/>
                </a:solidFill>
                <a:latin typeface="Consolas" panose="020B0609020204030204" pitchFamily="49" charset="0"/>
              </a:rPr>
              <a:t>C:\GISPY\WAKEOUTDATA.GDB</a:t>
            </a:r>
          </a:p>
        </p:txBody>
      </p:sp>
    </p:spTree>
    <p:extLst>
      <p:ext uri="{BB962C8B-B14F-4D97-AF65-F5344CB8AC3E}">
        <p14:creationId xmlns:p14="http://schemas.microsoft.com/office/powerpoint/2010/main" val="222858836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diagram&#10;&#10;Description automatically generated">
            <a:extLst>
              <a:ext uri="{FF2B5EF4-FFF2-40B4-BE49-F238E27FC236}">
                <a16:creationId xmlns:a16="http://schemas.microsoft.com/office/drawing/2014/main" id="{CFEE700B-AF00-1E4C-1DD8-B1EE6D38B6D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5038" y="1408176"/>
            <a:ext cx="4779264" cy="3584448"/>
          </a:xfrm>
          <a:prstGeom prst="rect">
            <a:avLst/>
          </a:prstGeom>
        </p:spPr>
      </p:pic>
      <p:sp>
        <p:nvSpPr>
          <p:cNvPr id="64515" name="Title 1">
            <a:extLst>
              <a:ext uri="{FF2B5EF4-FFF2-40B4-BE49-F238E27FC236}">
                <a16:creationId xmlns:a16="http://schemas.microsoft.com/office/drawing/2014/main" id="{556EEB19-5CF6-F4BC-A8C3-6410F0F02F92}"/>
              </a:ext>
            </a:extLst>
          </p:cNvPr>
          <p:cNvSpPr>
            <a:spLocks noGrp="1" noChangeArrowheads="1"/>
          </p:cNvSpPr>
          <p:nvPr>
            <p:ph type="title"/>
          </p:nvPr>
        </p:nvSpPr>
        <p:spPr/>
        <p:txBody>
          <a:bodyPr/>
          <a:lstStyle/>
          <a:p>
            <a:r>
              <a:rPr lang="en-US" altLang="en-US" dirty="0"/>
              <a:t>arcpy </a:t>
            </a:r>
            <a:r>
              <a:rPr lang="en-US" altLang="ja-JP" dirty="0"/>
              <a:t>R</a:t>
            </a:r>
            <a:r>
              <a:rPr lang="en-US" altLang="en-US" dirty="0"/>
              <a:t>esult object</a:t>
            </a:r>
          </a:p>
        </p:txBody>
      </p:sp>
      <p:sp>
        <p:nvSpPr>
          <p:cNvPr id="19" name="Rectangle 18">
            <a:extLst>
              <a:ext uri="{FF2B5EF4-FFF2-40B4-BE49-F238E27FC236}">
                <a16:creationId xmlns:a16="http://schemas.microsoft.com/office/drawing/2014/main" id="{E118B912-6F97-A3A2-3F92-53A39E93B8E2}"/>
              </a:ext>
            </a:extLst>
          </p:cNvPr>
          <p:cNvSpPr/>
          <p:nvPr/>
        </p:nvSpPr>
        <p:spPr>
          <a:xfrm>
            <a:off x="4305300" y="2438400"/>
            <a:ext cx="2843213" cy="2514600"/>
          </a:xfrm>
          <a:prstGeom prst="rect">
            <a:avLst/>
          </a:prstGeom>
          <a:solidFill>
            <a:schemeClr val="bg1"/>
          </a:solidFill>
          <a:ln w="76200">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lIns="45720" rIns="0"/>
          <a:lstStyle/>
          <a:p>
            <a:pPr>
              <a:defRPr/>
            </a:pPr>
            <a:r>
              <a:rPr lang="en-US" sz="1200" dirty="0">
                <a:solidFill>
                  <a:schemeClr val="tx1"/>
                </a:solidFill>
              </a:rPr>
              <a:t>  </a:t>
            </a:r>
            <a:r>
              <a:rPr lang="az-Cyrl-AZ" sz="1200" dirty="0">
                <a:solidFill>
                  <a:schemeClr val="tx1"/>
                </a:solidFill>
              </a:rPr>
              <a:t>҈</a:t>
            </a:r>
            <a:r>
              <a:rPr lang="en-US" sz="1200" dirty="0">
                <a:solidFill>
                  <a:schemeClr val="tx1"/>
                </a:solidFill>
              </a:rPr>
              <a:t>  </a:t>
            </a:r>
            <a:r>
              <a:rPr lang="az-Cyrl-AZ" sz="1200" dirty="0">
                <a:solidFill>
                  <a:schemeClr val="tx1"/>
                </a:solidFill>
              </a:rPr>
              <a:t> </a:t>
            </a:r>
            <a:r>
              <a:rPr lang="en-US" sz="1200" u="sng" dirty="0">
                <a:solidFill>
                  <a:schemeClr val="tx1"/>
                </a:solidFill>
              </a:rPr>
              <a:t>Result</a:t>
            </a:r>
          </a:p>
          <a:p>
            <a:pPr>
              <a:defRPr/>
            </a:pPr>
            <a:r>
              <a:rPr lang="en-US" sz="1200" dirty="0">
                <a:solidFill>
                  <a:prstClr val="black"/>
                </a:solidFill>
              </a:rPr>
              <a:t>     † </a:t>
            </a:r>
            <a:r>
              <a:rPr lang="en-US" sz="1200" dirty="0" err="1">
                <a:solidFill>
                  <a:schemeClr val="tx1"/>
                </a:solidFill>
              </a:rPr>
              <a:t>maxSeverity</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messageCount</a:t>
            </a:r>
            <a:br>
              <a:rPr lang="en-US" sz="1200" dirty="0">
                <a:solidFill>
                  <a:schemeClr val="tx1"/>
                </a:solidFill>
              </a:rPr>
            </a:br>
            <a:r>
              <a:rPr lang="en-US" sz="1200" dirty="0">
                <a:solidFill>
                  <a:schemeClr val="tx1"/>
                </a:solidFill>
              </a:rPr>
              <a:t>     † </a:t>
            </a:r>
            <a:r>
              <a:rPr lang="en-US" sz="1200" dirty="0" err="1">
                <a:solidFill>
                  <a:schemeClr val="tx1"/>
                </a:solidFill>
              </a:rPr>
              <a:t>outputCount</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resultID</a:t>
            </a:r>
            <a:endParaRPr lang="en-US" sz="1200" dirty="0">
              <a:solidFill>
                <a:schemeClr val="tx1"/>
              </a:solidFill>
            </a:endParaRPr>
          </a:p>
          <a:p>
            <a:pPr>
              <a:defRPr/>
            </a:pPr>
            <a:r>
              <a:rPr lang="en-US" sz="1200" dirty="0">
                <a:solidFill>
                  <a:schemeClr val="tx1"/>
                </a:solidFill>
              </a:rPr>
              <a:t>     † status </a:t>
            </a:r>
          </a:p>
          <a:p>
            <a:pPr>
              <a:defRPr/>
            </a:pPr>
            <a:r>
              <a:rPr lang="en-US" sz="1200" dirty="0">
                <a:solidFill>
                  <a:schemeClr val="tx1"/>
                </a:solidFill>
              </a:rPr>
              <a:t>    ← cancel ()</a:t>
            </a:r>
          </a:p>
          <a:p>
            <a:pPr>
              <a:defRPr/>
            </a:pPr>
            <a:r>
              <a:rPr lang="en-US" sz="1200" dirty="0">
                <a:solidFill>
                  <a:schemeClr val="tx1"/>
                </a:solidFill>
              </a:rPr>
              <a:t>    ← </a:t>
            </a:r>
            <a:r>
              <a:rPr lang="en-US" sz="1200" dirty="0" err="1">
                <a:solidFill>
                  <a:schemeClr val="tx1"/>
                </a:solidFill>
              </a:rPr>
              <a:t>getInput</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getMapImageURL</a:t>
            </a:r>
            <a:r>
              <a:rPr lang="en-US" sz="1200" dirty="0">
                <a:solidFill>
                  <a:schemeClr val="tx1"/>
                </a:solidFill>
              </a:rPr>
              <a:t> ({</a:t>
            </a:r>
            <a:r>
              <a:rPr lang="en-US" sz="1200" dirty="0" err="1">
                <a:solidFill>
                  <a:schemeClr val="tx1"/>
                </a:solidFill>
              </a:rPr>
              <a:t>param_list</a:t>
            </a:r>
            <a:r>
              <a:rPr lang="en-US" sz="1200" dirty="0">
                <a:solidFill>
                  <a:schemeClr val="tx1"/>
                </a:solidFill>
              </a:rPr>
              <a:t>},…)</a:t>
            </a:r>
          </a:p>
          <a:p>
            <a:pPr>
              <a:defRPr/>
            </a:pPr>
            <a:r>
              <a:rPr lang="en-US" sz="1200" dirty="0">
                <a:solidFill>
                  <a:schemeClr val="tx1"/>
                </a:solidFill>
              </a:rPr>
              <a:t>    ← </a:t>
            </a:r>
            <a:r>
              <a:rPr lang="en-US" sz="1200" dirty="0" err="1">
                <a:solidFill>
                  <a:schemeClr val="tx1"/>
                </a:solidFill>
              </a:rPr>
              <a:t>getMessage</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getMessages</a:t>
            </a:r>
            <a:r>
              <a:rPr lang="en-US" sz="1200" dirty="0">
                <a:solidFill>
                  <a:schemeClr val="tx1"/>
                </a:solidFill>
              </a:rPr>
              <a:t> ({severity})</a:t>
            </a:r>
          </a:p>
          <a:p>
            <a:pPr>
              <a:defRPr/>
            </a:pPr>
            <a:r>
              <a:rPr lang="en-US" sz="1200" dirty="0">
                <a:solidFill>
                  <a:schemeClr val="tx1"/>
                </a:solidFill>
              </a:rPr>
              <a:t>    ← getOutput (index)</a:t>
            </a:r>
          </a:p>
          <a:p>
            <a:pPr>
              <a:defRPr/>
            </a:pPr>
            <a:r>
              <a:rPr lang="en-US" sz="1200" dirty="0">
                <a:solidFill>
                  <a:schemeClr val="tx1"/>
                </a:solidFill>
              </a:rPr>
              <a:t>    ← </a:t>
            </a:r>
            <a:r>
              <a:rPr lang="en-US" sz="1200" dirty="0" err="1">
                <a:solidFill>
                  <a:schemeClr val="tx1"/>
                </a:solidFill>
              </a:rPr>
              <a:t>getSeverity</a:t>
            </a:r>
            <a:r>
              <a:rPr lang="en-US" sz="1200" dirty="0">
                <a:solidFill>
                  <a:schemeClr val="tx1"/>
                </a:solidFill>
              </a:rPr>
              <a:t> (index)</a:t>
            </a:r>
          </a:p>
          <a:p>
            <a:pPr>
              <a:defRPr/>
            </a:pPr>
            <a:endParaRPr lang="en-US" sz="1200" dirty="0">
              <a:solidFill>
                <a:schemeClr val="tx1"/>
              </a:solidFill>
            </a:endParaRPr>
          </a:p>
          <a:p>
            <a:pPr>
              <a:defRPr/>
            </a:pPr>
            <a:endParaRPr lang="en-US" sz="1200" dirty="0">
              <a:solidFill>
                <a:schemeClr val="tx1"/>
              </a:solidFill>
            </a:endParaRPr>
          </a:p>
          <a:p>
            <a:pPr>
              <a:defRPr/>
            </a:pPr>
            <a:endParaRPr lang="en-US" sz="1200" dirty="0">
              <a:solidFill>
                <a:schemeClr val="tx1"/>
              </a:solidFill>
            </a:endParaRPr>
          </a:p>
        </p:txBody>
      </p:sp>
      <p:cxnSp>
        <p:nvCxnSpPr>
          <p:cNvPr id="20" name="Straight Connector 19">
            <a:extLst>
              <a:ext uri="{FF2B5EF4-FFF2-40B4-BE49-F238E27FC236}">
                <a16:creationId xmlns:a16="http://schemas.microsoft.com/office/drawing/2014/main" id="{D634700C-F5EE-0D98-E55D-208FB127CC3B}"/>
              </a:ext>
            </a:extLst>
          </p:cNvPr>
          <p:cNvCxnSpPr/>
          <p:nvPr/>
        </p:nvCxnSpPr>
        <p:spPr>
          <a:xfrm flipH="1" flipV="1">
            <a:off x="3995738" y="4264025"/>
            <a:ext cx="303212" cy="708025"/>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87DCF654-9EDB-7878-4A5C-70285AB2FEE8}"/>
              </a:ext>
            </a:extLst>
          </p:cNvPr>
          <p:cNvCxnSpPr/>
          <p:nvPr/>
        </p:nvCxnSpPr>
        <p:spPr>
          <a:xfrm flipV="1">
            <a:off x="3995738" y="2438400"/>
            <a:ext cx="303212" cy="1516063"/>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sp>
        <p:nvSpPr>
          <p:cNvPr id="22" name="Flowchart: Process 21">
            <a:extLst>
              <a:ext uri="{FF2B5EF4-FFF2-40B4-BE49-F238E27FC236}">
                <a16:creationId xmlns:a16="http://schemas.microsoft.com/office/drawing/2014/main" id="{74057F33-7782-B9FD-72A4-588AF67100E3}"/>
              </a:ext>
            </a:extLst>
          </p:cNvPr>
          <p:cNvSpPr/>
          <p:nvPr/>
        </p:nvSpPr>
        <p:spPr>
          <a:xfrm>
            <a:off x="1495425" y="5486400"/>
            <a:ext cx="5972175" cy="381000"/>
          </a:xfrm>
          <a:prstGeom prst="flowChartProcess">
            <a:avLst/>
          </a:prstGeom>
          <a:solidFill>
            <a:schemeClr val="bg1">
              <a:lumMod val="50000"/>
            </a:schemeClr>
          </a:solidFill>
          <a:ln>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ToolAlias.toolName</a:t>
            </a:r>
            <a:r>
              <a:rPr lang="en-US" dirty="0"/>
              <a:t>(param1, param2, …): Result object</a:t>
            </a:r>
            <a:endParaRPr lang="en-US" u="sng" dirty="0"/>
          </a:p>
        </p:txBody>
      </p:sp>
      <p:cxnSp>
        <p:nvCxnSpPr>
          <p:cNvPr id="23" name="Straight Arrow Connector 22">
            <a:extLst>
              <a:ext uri="{FF2B5EF4-FFF2-40B4-BE49-F238E27FC236}">
                <a16:creationId xmlns:a16="http://schemas.microsoft.com/office/drawing/2014/main" id="{69CC9E83-D18E-C544-E438-E4B4F6AF92ED}"/>
              </a:ext>
            </a:extLst>
          </p:cNvPr>
          <p:cNvCxnSpPr>
            <a:cxnSpLocks/>
          </p:cNvCxnSpPr>
          <p:nvPr/>
        </p:nvCxnSpPr>
        <p:spPr>
          <a:xfrm flipV="1">
            <a:off x="2133600" y="4114800"/>
            <a:ext cx="0" cy="137160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24" name="Rectangle 23">
            <a:extLst>
              <a:ext uri="{FF2B5EF4-FFF2-40B4-BE49-F238E27FC236}">
                <a16:creationId xmlns:a16="http://schemas.microsoft.com/office/drawing/2014/main" id="{62AE9D30-8AF7-C8CB-C761-F5D92B9C952F}"/>
              </a:ext>
            </a:extLst>
          </p:cNvPr>
          <p:cNvSpPr/>
          <p:nvPr/>
        </p:nvSpPr>
        <p:spPr>
          <a:xfrm>
            <a:off x="3206750" y="3983078"/>
            <a:ext cx="892175" cy="304800"/>
          </a:xfrm>
          <a:prstGeom prst="rect">
            <a:avLst/>
          </a:prstGeom>
          <a:noFill/>
          <a:ln w="28575">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az-Cyrl-AZ" sz="1200">
                <a:solidFill>
                  <a:srgbClr val="C55E5B"/>
                </a:solidFill>
              </a:rPr>
              <a:t> </a:t>
            </a:r>
            <a:endParaRPr lang="en-US" sz="1200">
              <a:solidFill>
                <a:srgbClr val="C55E5B"/>
              </a:solidFill>
            </a:endParaRPr>
          </a:p>
        </p:txBody>
      </p:sp>
      <p:cxnSp>
        <p:nvCxnSpPr>
          <p:cNvPr id="25" name="Straight Arrow Connector 24">
            <a:extLst>
              <a:ext uri="{FF2B5EF4-FFF2-40B4-BE49-F238E27FC236}">
                <a16:creationId xmlns:a16="http://schemas.microsoft.com/office/drawing/2014/main" id="{B91D842F-A46B-2F85-B414-118F3812E0B9}"/>
              </a:ext>
            </a:extLst>
          </p:cNvPr>
          <p:cNvCxnSpPr/>
          <p:nvPr/>
        </p:nvCxnSpPr>
        <p:spPr>
          <a:xfrm flipV="1">
            <a:off x="5486400" y="4972050"/>
            <a:ext cx="0" cy="51435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itle 1">
            <a:extLst>
              <a:ext uri="{FF2B5EF4-FFF2-40B4-BE49-F238E27FC236}">
                <a16:creationId xmlns:a16="http://schemas.microsoft.com/office/drawing/2014/main" id="{556EEB19-5CF6-F4BC-A8C3-6410F0F02F92}"/>
              </a:ext>
            </a:extLst>
          </p:cNvPr>
          <p:cNvSpPr>
            <a:spLocks noGrp="1" noChangeArrowheads="1"/>
          </p:cNvSpPr>
          <p:nvPr>
            <p:ph type="title"/>
          </p:nvPr>
        </p:nvSpPr>
        <p:spPr/>
        <p:txBody>
          <a:bodyPr/>
          <a:lstStyle/>
          <a:p>
            <a:r>
              <a:rPr lang="en-US" altLang="en-US" dirty="0"/>
              <a:t>arcpy </a:t>
            </a:r>
            <a:r>
              <a:rPr lang="en-US" altLang="ja-JP" dirty="0"/>
              <a:t>R</a:t>
            </a:r>
            <a:r>
              <a:rPr lang="en-US" altLang="en-US" dirty="0"/>
              <a:t>esult object</a:t>
            </a:r>
          </a:p>
        </p:txBody>
      </p:sp>
      <p:sp>
        <p:nvSpPr>
          <p:cNvPr id="64516" name="Content Placeholder 2">
            <a:extLst>
              <a:ext uri="{FF2B5EF4-FFF2-40B4-BE49-F238E27FC236}">
                <a16:creationId xmlns:a16="http://schemas.microsoft.com/office/drawing/2014/main" id="{DB9559E4-D87B-6F72-FAF7-4A422A6CD3D7}"/>
              </a:ext>
            </a:extLst>
          </p:cNvPr>
          <p:cNvSpPr>
            <a:spLocks noGrp="1" noChangeArrowheads="1"/>
          </p:cNvSpPr>
          <p:nvPr>
            <p:ph idx="1"/>
          </p:nvPr>
        </p:nvSpPr>
        <p:spPr>
          <a:xfrm>
            <a:off x="457200" y="2065337"/>
            <a:ext cx="8305800" cy="5105400"/>
          </a:xfrm>
        </p:spPr>
        <p:txBody>
          <a:bodyPr>
            <a:normAutofit fontScale="92500" lnSpcReduction="20000"/>
          </a:bodyPr>
          <a:lstStyle/>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None/>
            </a:pPr>
            <a:endParaRPr lang="en-US" altLang="en-US" sz="1600" dirty="0">
              <a:latin typeface="Courier New" panose="02070309020205020404" pitchFamily="49" charset="0"/>
              <a:cs typeface="Courier New" panose="02070309020205020404" pitchFamily="49" charset="0"/>
            </a:endParaRPr>
          </a:p>
          <a:p>
            <a:pPr marL="0" indent="0">
              <a:buNone/>
            </a:pPr>
            <a:endParaRPr lang="en-US" altLang="en-US" sz="1600" dirty="0">
              <a:latin typeface="Courier New" panose="02070309020205020404" pitchFamily="49" charset="0"/>
              <a:cs typeface="Courier New" panose="02070309020205020404" pitchFamily="49" charset="0"/>
            </a:endParaRPr>
          </a:p>
          <a:p>
            <a:pPr marL="0" indent="0">
              <a:buNone/>
            </a:pPr>
            <a:r>
              <a:rPr lang="en-US" altLang="en-US" sz="1300" dirty="0">
                <a:latin typeface="Consolas" panose="020B0609020204030204" pitchFamily="49" charset="0"/>
                <a:cs typeface="Courier New" panose="02070309020205020404" pitchFamily="49" charset="0"/>
              </a:rPr>
              <a:t>&gt;&gt;&gt; </a:t>
            </a:r>
            <a:r>
              <a:rPr lang="en-US" sz="1300" b="0" dirty="0" err="1">
                <a:solidFill>
                  <a:srgbClr val="D4D4D4"/>
                </a:solidFill>
                <a:effectLst/>
                <a:latin typeface="Consolas" panose="020B0609020204030204" pitchFamily="49" charset="0"/>
              </a:rPr>
              <a:t>pnResult</a:t>
            </a:r>
            <a:r>
              <a:rPr lang="en-US" sz="1300" b="0" dirty="0">
                <a:solidFill>
                  <a:srgbClr val="D4D4D4"/>
                </a:solidFill>
                <a:effectLst/>
                <a:latin typeface="Consolas" panose="020B0609020204030204" pitchFamily="49" charset="0"/>
              </a:rPr>
              <a:t> = </a:t>
            </a:r>
            <a:r>
              <a:rPr lang="en-US" sz="1300" b="0" dirty="0" err="1">
                <a:solidFill>
                  <a:srgbClr val="D4D4D4"/>
                </a:solidFill>
                <a:effectLst/>
                <a:latin typeface="Consolas" panose="020B0609020204030204" pitchFamily="49" charset="0"/>
              </a:rPr>
              <a:t>arcpy.analysis.PolygonNeighbors</a:t>
            </a:r>
            <a:r>
              <a:rPr lang="en-US" altLang="en-US" sz="1300" dirty="0">
                <a:latin typeface="Consolas" panose="020B0609020204030204" pitchFamily="49" charset="0"/>
                <a:cs typeface="Courier New" panose="02070309020205020404" pitchFamily="49" charset="0"/>
              </a:rPr>
              <a:t>(</a:t>
            </a:r>
            <a:r>
              <a:rPr lang="en-US" sz="1300" b="0" dirty="0">
                <a:solidFill>
                  <a:srgbClr val="CE9178"/>
                </a:solidFill>
                <a:effectLst/>
                <a:latin typeface="Consolas" panose="020B0609020204030204" pitchFamily="49" charset="0"/>
              </a:rPr>
              <a:t>'</a:t>
            </a:r>
            <a:r>
              <a:rPr lang="en-US" sz="1300" b="0" dirty="0" err="1">
                <a:solidFill>
                  <a:srgbClr val="CE9178"/>
                </a:solidFill>
                <a:effectLst/>
                <a:latin typeface="Consolas" panose="020B0609020204030204" pitchFamily="49" charset="0"/>
              </a:rPr>
              <a:t>p</a:t>
            </a:r>
            <a:r>
              <a:rPr lang="en-US" sz="1300" dirty="0" err="1">
                <a:solidFill>
                  <a:srgbClr val="CE9178"/>
                </a:solidFill>
                <a:latin typeface="Consolas" panose="020B0609020204030204" pitchFamily="49" charset="0"/>
              </a:rPr>
              <a:t>arks</a:t>
            </a:r>
            <a:r>
              <a:rPr lang="en-US" sz="1300" b="0" dirty="0" err="1">
                <a:solidFill>
                  <a:srgbClr val="CE9178"/>
                </a:solidFill>
                <a:effectLst/>
                <a:latin typeface="Consolas" panose="020B0609020204030204" pitchFamily="49" charset="0"/>
              </a:rPr>
              <a:t>.shp</a:t>
            </a:r>
            <a:r>
              <a:rPr lang="en-US" sz="1300" b="0" dirty="0">
                <a:solidFill>
                  <a:srgbClr val="CE9178"/>
                </a:solidFill>
                <a:effectLst/>
                <a:latin typeface="Consolas" panose="020B0609020204030204" pitchFamily="49" charset="0"/>
              </a:rPr>
              <a:t>'</a:t>
            </a:r>
            <a:r>
              <a:rPr lang="en-US" altLang="en-US" sz="1300" dirty="0">
                <a:latin typeface="Consolas" panose="020B0609020204030204" pitchFamily="49" charset="0"/>
                <a:cs typeface="Courier New" panose="02070309020205020404" pitchFamily="49" charset="0"/>
              </a:rPr>
              <a:t>, </a:t>
            </a:r>
            <a:r>
              <a:rPr lang="fr-FR" altLang="en-US" sz="1300" dirty="0">
                <a:solidFill>
                  <a:srgbClr val="CE9178"/>
                </a:solidFill>
                <a:latin typeface="Consolas" panose="020B0609020204030204" pitchFamily="49" charset="0"/>
              </a:rPr>
              <a:t>'</a:t>
            </a:r>
            <a:r>
              <a:rPr lang="en-US" altLang="en-US" sz="1300" dirty="0" err="1">
                <a:solidFill>
                  <a:srgbClr val="CE9178"/>
                </a:solidFill>
                <a:latin typeface="Consolas" panose="020B0609020204030204" pitchFamily="49" charset="0"/>
              </a:rPr>
              <a:t>PN.dbf</a:t>
            </a:r>
            <a:r>
              <a:rPr lang="fr-FR" altLang="en-US" sz="1300" dirty="0">
                <a:solidFill>
                  <a:srgbClr val="CE9178"/>
                </a:solidFill>
                <a:latin typeface="Consolas" panose="020B0609020204030204" pitchFamily="49" charset="0"/>
              </a:rPr>
              <a:t> '</a:t>
            </a:r>
            <a:r>
              <a:rPr lang="en-US" altLang="en-US" sz="1300" dirty="0">
                <a:latin typeface="Consolas" panose="020B0609020204030204" pitchFamily="49" charset="0"/>
                <a:cs typeface="Courier New" panose="02070309020205020404" pitchFamily="49" charset="0"/>
              </a:rPr>
              <a:t>)</a:t>
            </a:r>
          </a:p>
          <a:p>
            <a:pPr marL="0" indent="0">
              <a:buFontTx/>
              <a:buNone/>
            </a:pPr>
            <a:r>
              <a:rPr lang="en-US" altLang="en-US" sz="1300" dirty="0">
                <a:latin typeface="Consolas" panose="020B0609020204030204" pitchFamily="49" charset="0"/>
                <a:cs typeface="Courier New" panose="02070309020205020404" pitchFamily="49" charset="0"/>
              </a:rPr>
              <a:t>&gt;&gt;&gt; </a:t>
            </a:r>
            <a:r>
              <a:rPr lang="en-US" altLang="en-US" sz="1300" dirty="0">
                <a:solidFill>
                  <a:srgbClr val="D4D4D4"/>
                </a:solidFill>
                <a:latin typeface="Consolas" panose="020B0609020204030204" pitchFamily="49" charset="0"/>
              </a:rPr>
              <a:t>type(</a:t>
            </a:r>
            <a:r>
              <a:rPr lang="en-US" altLang="en-US" sz="1300" dirty="0" err="1">
                <a:solidFill>
                  <a:srgbClr val="D4D4D4"/>
                </a:solidFill>
                <a:latin typeface="Consolas" panose="020B0609020204030204" pitchFamily="49" charset="0"/>
              </a:rPr>
              <a:t>pnResult</a:t>
            </a:r>
            <a:r>
              <a:rPr lang="en-US" altLang="en-US" sz="1300" dirty="0">
                <a:solidFill>
                  <a:srgbClr val="D4D4D4"/>
                </a:solidFill>
                <a:latin typeface="Consolas" panose="020B0609020204030204" pitchFamily="49" charset="0"/>
              </a:rPr>
              <a:t>)</a:t>
            </a:r>
          </a:p>
          <a:p>
            <a:pPr marL="0" indent="0">
              <a:buFontTx/>
              <a:buNone/>
            </a:pPr>
            <a:r>
              <a:rPr lang="fr-FR" altLang="en-US" sz="1300" b="1" dirty="0">
                <a:solidFill>
                  <a:srgbClr val="54B1B8"/>
                </a:solidFill>
                <a:latin typeface="Consolas" panose="020B0609020204030204" pitchFamily="49" charset="0"/>
                <a:cs typeface="Courier New" panose="02070309020205020404" pitchFamily="49" charset="0"/>
              </a:rPr>
              <a:t>'</a:t>
            </a:r>
            <a:r>
              <a:rPr lang="en-US" altLang="en-US" sz="1300" b="1" dirty="0" err="1">
                <a:solidFill>
                  <a:srgbClr val="54B1B8"/>
                </a:solidFill>
                <a:latin typeface="Consolas" panose="020B0609020204030204" pitchFamily="49" charset="0"/>
                <a:cs typeface="Courier New" panose="02070309020205020404" pitchFamily="49" charset="0"/>
              </a:rPr>
              <a:t>arcpy.arcobjects.arcobjects.Result</a:t>
            </a:r>
            <a:r>
              <a:rPr lang="fr-FR" altLang="ja-JP" sz="1300" b="1" dirty="0">
                <a:solidFill>
                  <a:srgbClr val="54B1B8"/>
                </a:solidFill>
                <a:latin typeface="Consolas" panose="020B0609020204030204" pitchFamily="49" charset="0"/>
                <a:cs typeface="Courier New" panose="02070309020205020404" pitchFamily="49" charset="0"/>
              </a:rPr>
              <a:t>'</a:t>
            </a:r>
            <a:r>
              <a:rPr lang="en-US" altLang="en-US" sz="1300" b="1" dirty="0">
                <a:solidFill>
                  <a:srgbClr val="54B1B8"/>
                </a:solidFill>
                <a:latin typeface="Consolas" panose="020B0609020204030204" pitchFamily="49" charset="0"/>
                <a:cs typeface="Courier New" panose="02070309020205020404" pitchFamily="49" charset="0"/>
              </a:rPr>
              <a:t>&gt;</a:t>
            </a:r>
          </a:p>
        </p:txBody>
      </p:sp>
      <p:pic>
        <p:nvPicPr>
          <p:cNvPr id="2" name="Picture 1" descr="A picture containing diagram&#10;&#10;Description automatically generated">
            <a:extLst>
              <a:ext uri="{FF2B5EF4-FFF2-40B4-BE49-F238E27FC236}">
                <a16:creationId xmlns:a16="http://schemas.microsoft.com/office/drawing/2014/main" id="{083DD3B1-EEF2-2689-D460-D9370C1E9F1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5038" y="1408176"/>
            <a:ext cx="4779264" cy="3584448"/>
          </a:xfrm>
          <a:prstGeom prst="rect">
            <a:avLst/>
          </a:prstGeom>
        </p:spPr>
      </p:pic>
      <p:sp>
        <p:nvSpPr>
          <p:cNvPr id="4" name="Rectangle 3">
            <a:extLst>
              <a:ext uri="{FF2B5EF4-FFF2-40B4-BE49-F238E27FC236}">
                <a16:creationId xmlns:a16="http://schemas.microsoft.com/office/drawing/2014/main" id="{43466AD6-BA1E-AAAA-B353-3FD954AA3CC8}"/>
              </a:ext>
            </a:extLst>
          </p:cNvPr>
          <p:cNvSpPr/>
          <p:nvPr/>
        </p:nvSpPr>
        <p:spPr>
          <a:xfrm>
            <a:off x="4305300" y="2438400"/>
            <a:ext cx="2843213" cy="2514600"/>
          </a:xfrm>
          <a:prstGeom prst="rect">
            <a:avLst/>
          </a:prstGeom>
          <a:solidFill>
            <a:schemeClr val="bg1"/>
          </a:solidFill>
          <a:ln w="76200">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lIns="45720" rIns="0"/>
          <a:lstStyle/>
          <a:p>
            <a:pPr>
              <a:defRPr/>
            </a:pPr>
            <a:r>
              <a:rPr lang="en-US" sz="1200" dirty="0">
                <a:solidFill>
                  <a:schemeClr val="tx1"/>
                </a:solidFill>
              </a:rPr>
              <a:t>  </a:t>
            </a:r>
            <a:r>
              <a:rPr lang="az-Cyrl-AZ" sz="1200" dirty="0">
                <a:solidFill>
                  <a:schemeClr val="tx1"/>
                </a:solidFill>
              </a:rPr>
              <a:t>҈</a:t>
            </a:r>
            <a:r>
              <a:rPr lang="en-US" sz="1200" dirty="0">
                <a:solidFill>
                  <a:schemeClr val="tx1"/>
                </a:solidFill>
              </a:rPr>
              <a:t>  </a:t>
            </a:r>
            <a:r>
              <a:rPr lang="az-Cyrl-AZ" sz="1200" dirty="0">
                <a:solidFill>
                  <a:schemeClr val="tx1"/>
                </a:solidFill>
              </a:rPr>
              <a:t> </a:t>
            </a:r>
            <a:r>
              <a:rPr lang="en-US" sz="1200" u="sng" dirty="0">
                <a:solidFill>
                  <a:schemeClr val="tx1"/>
                </a:solidFill>
              </a:rPr>
              <a:t>Result</a:t>
            </a:r>
          </a:p>
          <a:p>
            <a:pPr>
              <a:defRPr/>
            </a:pPr>
            <a:r>
              <a:rPr lang="en-US" sz="1200" dirty="0">
                <a:solidFill>
                  <a:prstClr val="black"/>
                </a:solidFill>
              </a:rPr>
              <a:t>     † </a:t>
            </a:r>
            <a:r>
              <a:rPr lang="en-US" sz="1200" dirty="0" err="1">
                <a:solidFill>
                  <a:schemeClr val="tx1"/>
                </a:solidFill>
              </a:rPr>
              <a:t>maxSeverity</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messageCount</a:t>
            </a:r>
            <a:br>
              <a:rPr lang="en-US" sz="1200" dirty="0">
                <a:solidFill>
                  <a:schemeClr val="tx1"/>
                </a:solidFill>
              </a:rPr>
            </a:br>
            <a:r>
              <a:rPr lang="en-US" sz="1200" dirty="0">
                <a:solidFill>
                  <a:schemeClr val="tx1"/>
                </a:solidFill>
              </a:rPr>
              <a:t>     † </a:t>
            </a:r>
            <a:r>
              <a:rPr lang="en-US" sz="1200" dirty="0" err="1">
                <a:solidFill>
                  <a:schemeClr val="tx1"/>
                </a:solidFill>
              </a:rPr>
              <a:t>outputCount</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resultID</a:t>
            </a:r>
            <a:endParaRPr lang="en-US" sz="1200" dirty="0">
              <a:solidFill>
                <a:schemeClr val="tx1"/>
              </a:solidFill>
            </a:endParaRPr>
          </a:p>
          <a:p>
            <a:pPr>
              <a:defRPr/>
            </a:pPr>
            <a:r>
              <a:rPr lang="en-US" sz="1200" dirty="0">
                <a:solidFill>
                  <a:schemeClr val="tx1"/>
                </a:solidFill>
              </a:rPr>
              <a:t>     † status </a:t>
            </a:r>
          </a:p>
          <a:p>
            <a:pPr>
              <a:defRPr/>
            </a:pPr>
            <a:r>
              <a:rPr lang="en-US" sz="1200" dirty="0">
                <a:solidFill>
                  <a:schemeClr val="tx1"/>
                </a:solidFill>
              </a:rPr>
              <a:t>    ← cancel ()</a:t>
            </a:r>
          </a:p>
          <a:p>
            <a:pPr>
              <a:defRPr/>
            </a:pPr>
            <a:r>
              <a:rPr lang="en-US" sz="1200" dirty="0">
                <a:solidFill>
                  <a:schemeClr val="tx1"/>
                </a:solidFill>
              </a:rPr>
              <a:t>    ← </a:t>
            </a:r>
            <a:r>
              <a:rPr lang="en-US" sz="1200" dirty="0" err="1">
                <a:solidFill>
                  <a:schemeClr val="tx1"/>
                </a:solidFill>
              </a:rPr>
              <a:t>getInput</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getMapImageURL</a:t>
            </a:r>
            <a:r>
              <a:rPr lang="en-US" sz="1200" dirty="0">
                <a:solidFill>
                  <a:schemeClr val="tx1"/>
                </a:solidFill>
              </a:rPr>
              <a:t> ({</a:t>
            </a:r>
            <a:r>
              <a:rPr lang="en-US" sz="1200" dirty="0" err="1">
                <a:solidFill>
                  <a:schemeClr val="tx1"/>
                </a:solidFill>
              </a:rPr>
              <a:t>param_list</a:t>
            </a:r>
            <a:r>
              <a:rPr lang="en-US" sz="1200" dirty="0">
                <a:solidFill>
                  <a:schemeClr val="tx1"/>
                </a:solidFill>
              </a:rPr>
              <a:t>},…)</a:t>
            </a:r>
          </a:p>
          <a:p>
            <a:pPr>
              <a:defRPr/>
            </a:pPr>
            <a:r>
              <a:rPr lang="en-US" sz="1200" dirty="0">
                <a:solidFill>
                  <a:schemeClr val="tx1"/>
                </a:solidFill>
              </a:rPr>
              <a:t>    ← </a:t>
            </a:r>
            <a:r>
              <a:rPr lang="en-US" sz="1200" dirty="0" err="1">
                <a:solidFill>
                  <a:schemeClr val="tx1"/>
                </a:solidFill>
              </a:rPr>
              <a:t>getMessage</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getMessages</a:t>
            </a:r>
            <a:r>
              <a:rPr lang="en-US" sz="1200" dirty="0">
                <a:solidFill>
                  <a:schemeClr val="tx1"/>
                </a:solidFill>
              </a:rPr>
              <a:t> ({severity})</a:t>
            </a:r>
          </a:p>
          <a:p>
            <a:pPr>
              <a:defRPr/>
            </a:pPr>
            <a:r>
              <a:rPr lang="en-US" sz="1200" dirty="0">
                <a:solidFill>
                  <a:schemeClr val="tx1"/>
                </a:solidFill>
              </a:rPr>
              <a:t>    ← getOutput (index)</a:t>
            </a:r>
          </a:p>
          <a:p>
            <a:pPr>
              <a:defRPr/>
            </a:pPr>
            <a:r>
              <a:rPr lang="en-US" sz="1200" dirty="0">
                <a:solidFill>
                  <a:schemeClr val="tx1"/>
                </a:solidFill>
              </a:rPr>
              <a:t>    ← </a:t>
            </a:r>
            <a:r>
              <a:rPr lang="en-US" sz="1200" dirty="0" err="1">
                <a:solidFill>
                  <a:schemeClr val="tx1"/>
                </a:solidFill>
              </a:rPr>
              <a:t>getSeverity</a:t>
            </a:r>
            <a:r>
              <a:rPr lang="en-US" sz="1200" dirty="0">
                <a:solidFill>
                  <a:schemeClr val="tx1"/>
                </a:solidFill>
              </a:rPr>
              <a:t> (index)</a:t>
            </a:r>
          </a:p>
          <a:p>
            <a:pPr>
              <a:defRPr/>
            </a:pPr>
            <a:endParaRPr lang="en-US" sz="1200" dirty="0">
              <a:solidFill>
                <a:schemeClr val="tx1"/>
              </a:solidFill>
            </a:endParaRPr>
          </a:p>
          <a:p>
            <a:pPr>
              <a:defRPr/>
            </a:pPr>
            <a:endParaRPr lang="en-US" sz="1200" dirty="0">
              <a:solidFill>
                <a:schemeClr val="tx1"/>
              </a:solidFill>
            </a:endParaRPr>
          </a:p>
          <a:p>
            <a:pPr>
              <a:defRPr/>
            </a:pPr>
            <a:endParaRPr lang="en-US" sz="1200" dirty="0">
              <a:solidFill>
                <a:schemeClr val="tx1"/>
              </a:solidFill>
            </a:endParaRPr>
          </a:p>
        </p:txBody>
      </p:sp>
      <p:cxnSp>
        <p:nvCxnSpPr>
          <p:cNvPr id="5" name="Straight Connector 4">
            <a:extLst>
              <a:ext uri="{FF2B5EF4-FFF2-40B4-BE49-F238E27FC236}">
                <a16:creationId xmlns:a16="http://schemas.microsoft.com/office/drawing/2014/main" id="{71F1D037-BE62-AE2E-BC65-8B57C550F68A}"/>
              </a:ext>
            </a:extLst>
          </p:cNvPr>
          <p:cNvCxnSpPr/>
          <p:nvPr/>
        </p:nvCxnSpPr>
        <p:spPr>
          <a:xfrm flipH="1" flipV="1">
            <a:off x="3995738" y="4264025"/>
            <a:ext cx="303212" cy="708025"/>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A4F429E8-D712-4BB5-3A15-A38D6BDCF115}"/>
              </a:ext>
            </a:extLst>
          </p:cNvPr>
          <p:cNvCxnSpPr/>
          <p:nvPr/>
        </p:nvCxnSpPr>
        <p:spPr>
          <a:xfrm flipV="1">
            <a:off x="3995738" y="2438400"/>
            <a:ext cx="303212" cy="1516063"/>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sp>
        <p:nvSpPr>
          <p:cNvPr id="7" name="Flowchart: Process 6">
            <a:extLst>
              <a:ext uri="{FF2B5EF4-FFF2-40B4-BE49-F238E27FC236}">
                <a16:creationId xmlns:a16="http://schemas.microsoft.com/office/drawing/2014/main" id="{7569F836-2753-BE1D-7BA0-A7D78B307DB2}"/>
              </a:ext>
            </a:extLst>
          </p:cNvPr>
          <p:cNvSpPr/>
          <p:nvPr/>
        </p:nvSpPr>
        <p:spPr>
          <a:xfrm>
            <a:off x="1495425" y="5486400"/>
            <a:ext cx="5972175" cy="381000"/>
          </a:xfrm>
          <a:prstGeom prst="flowChartProcess">
            <a:avLst/>
          </a:prstGeom>
          <a:solidFill>
            <a:schemeClr val="bg1">
              <a:lumMod val="50000"/>
            </a:schemeClr>
          </a:solidFill>
          <a:ln>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ToolAlias.toolName</a:t>
            </a:r>
            <a:r>
              <a:rPr lang="en-US" dirty="0"/>
              <a:t>(param1, param2, …): Result object</a:t>
            </a:r>
            <a:endParaRPr lang="en-US" u="sng" dirty="0"/>
          </a:p>
        </p:txBody>
      </p:sp>
      <p:cxnSp>
        <p:nvCxnSpPr>
          <p:cNvPr id="8" name="Straight Arrow Connector 7">
            <a:extLst>
              <a:ext uri="{FF2B5EF4-FFF2-40B4-BE49-F238E27FC236}">
                <a16:creationId xmlns:a16="http://schemas.microsoft.com/office/drawing/2014/main" id="{F8F451AD-F10D-BDB1-FBC4-DB286FCD366F}"/>
              </a:ext>
            </a:extLst>
          </p:cNvPr>
          <p:cNvCxnSpPr>
            <a:cxnSpLocks/>
          </p:cNvCxnSpPr>
          <p:nvPr/>
        </p:nvCxnSpPr>
        <p:spPr>
          <a:xfrm flipV="1">
            <a:off x="2133600" y="4114800"/>
            <a:ext cx="0" cy="137160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548220A6-D09B-D1C1-F576-E071D4B2EE4E}"/>
              </a:ext>
            </a:extLst>
          </p:cNvPr>
          <p:cNvSpPr/>
          <p:nvPr/>
        </p:nvSpPr>
        <p:spPr>
          <a:xfrm>
            <a:off x="3206750" y="3983078"/>
            <a:ext cx="892175" cy="304800"/>
          </a:xfrm>
          <a:prstGeom prst="rect">
            <a:avLst/>
          </a:prstGeom>
          <a:noFill/>
          <a:ln w="28575">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az-Cyrl-AZ" sz="1200">
                <a:solidFill>
                  <a:srgbClr val="C55E5B"/>
                </a:solidFill>
              </a:rPr>
              <a:t> </a:t>
            </a:r>
            <a:endParaRPr lang="en-US" sz="1200">
              <a:solidFill>
                <a:srgbClr val="C55E5B"/>
              </a:solidFill>
            </a:endParaRPr>
          </a:p>
        </p:txBody>
      </p:sp>
      <p:cxnSp>
        <p:nvCxnSpPr>
          <p:cNvPr id="10" name="Straight Arrow Connector 9">
            <a:extLst>
              <a:ext uri="{FF2B5EF4-FFF2-40B4-BE49-F238E27FC236}">
                <a16:creationId xmlns:a16="http://schemas.microsoft.com/office/drawing/2014/main" id="{53874091-F89F-6B80-5046-1DD609A64F93}"/>
              </a:ext>
            </a:extLst>
          </p:cNvPr>
          <p:cNvCxnSpPr/>
          <p:nvPr/>
        </p:nvCxnSpPr>
        <p:spPr>
          <a:xfrm flipV="1">
            <a:off x="5486400" y="4972050"/>
            <a:ext cx="0" cy="51435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12" name="Line 11">
            <a:extLst>
              <a:ext uri="{FF2B5EF4-FFF2-40B4-BE49-F238E27FC236}">
                <a16:creationId xmlns:a16="http://schemas.microsoft.com/office/drawing/2014/main" id="{8F707F33-CC48-C65C-41DF-1348BAFB5B0A}"/>
              </a:ext>
            </a:extLst>
          </p:cNvPr>
          <p:cNvSpPr>
            <a:spLocks noChangeShapeType="1"/>
          </p:cNvSpPr>
          <p:nvPr/>
        </p:nvSpPr>
        <p:spPr bwMode="auto">
          <a:xfrm rot="10800000">
            <a:off x="6742705" y="5702408"/>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8333245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31CD2-DD95-D08B-2643-E0D87A144B13}"/>
              </a:ext>
            </a:extLst>
          </p:cNvPr>
          <p:cNvSpPr>
            <a:spLocks noGrp="1"/>
          </p:cNvSpPr>
          <p:nvPr>
            <p:ph type="title"/>
          </p:nvPr>
        </p:nvSpPr>
        <p:spPr/>
        <p:txBody>
          <a:bodyPr/>
          <a:lstStyle/>
          <a:p>
            <a:r>
              <a:rPr lang="en-US" dirty="0"/>
              <a:t>Python and GIS</a:t>
            </a:r>
          </a:p>
        </p:txBody>
      </p:sp>
      <p:pic>
        <p:nvPicPr>
          <p:cNvPr id="1026" name="Picture 2" descr="QGIS_740x412_acf_cropped">
            <a:extLst>
              <a:ext uri="{FF2B5EF4-FFF2-40B4-BE49-F238E27FC236}">
                <a16:creationId xmlns:a16="http://schemas.microsoft.com/office/drawing/2014/main" id="{F118C8ED-BD8B-FDE7-6FF5-16E9CFF6E5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150" y="1600200"/>
            <a:ext cx="3524250" cy="1962150"/>
          </a:xfrm>
          <a:prstGeom prst="rect">
            <a:avLst/>
          </a:prstGeom>
          <a:noFill/>
          <a:extLst>
            <a:ext uri="{909E8E84-426E-40DD-AFC4-6F175D3DCCD1}">
              <a14:hiddenFill xmlns:a14="http://schemas.microsoft.com/office/drawing/2010/main">
                <a:solidFill>
                  <a:srgbClr val="FFFFFF"/>
                </a:solidFill>
              </a14:hiddenFill>
            </a:ext>
          </a:extLst>
        </p:spPr>
      </p:pic>
      <p:pic>
        <p:nvPicPr>
          <p:cNvPr id="9" name="Content Placeholder 8">
            <a:extLst>
              <a:ext uri="{FF2B5EF4-FFF2-40B4-BE49-F238E27FC236}">
                <a16:creationId xmlns:a16="http://schemas.microsoft.com/office/drawing/2014/main" id="{0688EBCE-DD4A-AE45-FBFB-24EE766453D1}"/>
              </a:ext>
            </a:extLst>
          </p:cNvPr>
          <p:cNvPicPr>
            <a:picLocks noGrp="1" noChangeAspect="1"/>
          </p:cNvPicPr>
          <p:nvPr>
            <p:ph idx="1"/>
          </p:nvPr>
        </p:nvPicPr>
        <p:blipFill rotWithShape="1">
          <a:blip r:embed="rId3" cstate="email">
            <a:extLst>
              <a:ext uri="{28A0092B-C50C-407E-A947-70E740481C1C}">
                <a14:useLocalDpi xmlns:a14="http://schemas.microsoft.com/office/drawing/2010/main" val="0"/>
              </a:ext>
            </a:extLst>
          </a:blip>
          <a:srcRect/>
          <a:stretch/>
        </p:blipFill>
        <p:spPr bwMode="auto">
          <a:xfrm>
            <a:off x="4629150" y="1589278"/>
            <a:ext cx="3524250" cy="1980081"/>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banner">
            <a:extLst>
              <a:ext uri="{FF2B5EF4-FFF2-40B4-BE49-F238E27FC236}">
                <a16:creationId xmlns:a16="http://schemas.microsoft.com/office/drawing/2014/main" id="{91249EDB-CC90-54E9-32A3-66DA3C52F990}"/>
              </a:ext>
            </a:extLst>
          </p:cNvPr>
          <p:cNvPicPr>
            <a:picLocks noChangeAspect="1" noChangeArrowheads="1"/>
          </p:cNvPicPr>
          <p:nvPr/>
        </p:nvPicPr>
        <p:blipFill>
          <a:blip r:embed="rId4" cstate="email">
            <a:extLst>
              <a:ext uri="{28A0092B-C50C-407E-A947-70E740481C1C}">
                <a14:useLocalDpi xmlns:a14="http://schemas.microsoft.com/office/drawing/2010/main" val="0"/>
              </a:ext>
            </a:extLst>
          </a:blip>
          <a:srcRect/>
          <a:stretch>
            <a:fillRect/>
          </a:stretch>
        </p:blipFill>
        <p:spPr bwMode="auto">
          <a:xfrm>
            <a:off x="819150" y="4090986"/>
            <a:ext cx="7334250" cy="1833563"/>
          </a:xfrm>
          <a:prstGeom prst="rect">
            <a:avLst/>
          </a:prstGeom>
          <a:solidFill>
            <a:srgbClr val="FFFFFF"/>
          </a:solidFill>
        </p:spPr>
      </p:pic>
    </p:spTree>
    <p:extLst>
      <p:ext uri="{BB962C8B-B14F-4D97-AF65-F5344CB8AC3E}">
        <p14:creationId xmlns:p14="http://schemas.microsoft.com/office/powerpoint/2010/main" val="66708669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itle 1">
            <a:extLst>
              <a:ext uri="{FF2B5EF4-FFF2-40B4-BE49-F238E27FC236}">
                <a16:creationId xmlns:a16="http://schemas.microsoft.com/office/drawing/2014/main" id="{556EEB19-5CF6-F4BC-A8C3-6410F0F02F92}"/>
              </a:ext>
            </a:extLst>
          </p:cNvPr>
          <p:cNvSpPr>
            <a:spLocks noGrp="1" noChangeArrowheads="1"/>
          </p:cNvSpPr>
          <p:nvPr>
            <p:ph type="title"/>
          </p:nvPr>
        </p:nvSpPr>
        <p:spPr/>
        <p:txBody>
          <a:bodyPr/>
          <a:lstStyle/>
          <a:p>
            <a:r>
              <a:rPr lang="en-US" altLang="en-US" dirty="0"/>
              <a:t>arcpy </a:t>
            </a:r>
            <a:r>
              <a:rPr lang="en-US" altLang="ja-JP" dirty="0"/>
              <a:t>R</a:t>
            </a:r>
            <a:r>
              <a:rPr lang="en-US" altLang="en-US" dirty="0"/>
              <a:t>esult object</a:t>
            </a:r>
          </a:p>
        </p:txBody>
      </p:sp>
      <p:sp>
        <p:nvSpPr>
          <p:cNvPr id="64516" name="Content Placeholder 2">
            <a:extLst>
              <a:ext uri="{FF2B5EF4-FFF2-40B4-BE49-F238E27FC236}">
                <a16:creationId xmlns:a16="http://schemas.microsoft.com/office/drawing/2014/main" id="{DB9559E4-D87B-6F72-FAF7-4A422A6CD3D7}"/>
              </a:ext>
            </a:extLst>
          </p:cNvPr>
          <p:cNvSpPr>
            <a:spLocks noGrp="1" noChangeArrowheads="1"/>
          </p:cNvSpPr>
          <p:nvPr>
            <p:ph idx="1"/>
          </p:nvPr>
        </p:nvSpPr>
        <p:spPr>
          <a:xfrm>
            <a:off x="457200" y="1752600"/>
            <a:ext cx="8534400" cy="5029200"/>
          </a:xfrm>
        </p:spPr>
        <p:txBody>
          <a:bodyPr>
            <a:normAutofit fontScale="77500" lnSpcReduction="20000"/>
          </a:bodyPr>
          <a:lstStyle/>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sz="1800" dirty="0"/>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None/>
            </a:pPr>
            <a:r>
              <a:rPr lang="en-US" altLang="en-US" sz="1600" dirty="0">
                <a:latin typeface="Courier New" panose="02070309020205020404" pitchFamily="49" charset="0"/>
                <a:cs typeface="Courier New" panose="02070309020205020404" pitchFamily="49" charset="0"/>
              </a:rPr>
              <a:t>&gt;&gt;&gt; </a:t>
            </a:r>
            <a:r>
              <a:rPr lang="en-US" sz="1600" b="0" dirty="0" err="1">
                <a:solidFill>
                  <a:srgbClr val="D4D4D4"/>
                </a:solidFill>
                <a:effectLst/>
                <a:latin typeface="Consolas" panose="020B0609020204030204" pitchFamily="49" charset="0"/>
              </a:rPr>
              <a:t>pnResult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arcpy.analysis.PolygonNeighbors</a:t>
            </a:r>
            <a:r>
              <a:rPr lang="en-US" altLang="en-US" sz="1600" dirty="0">
                <a:latin typeface="Courier New" panose="02070309020205020404" pitchFamily="49" charset="0"/>
                <a:cs typeface="Courier New" panose="020703090202050204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p</a:t>
            </a:r>
            <a:r>
              <a:rPr lang="en-US" sz="1600" dirty="0" err="1">
                <a:solidFill>
                  <a:srgbClr val="CE9178"/>
                </a:solidFill>
                <a:latin typeface="Consolas" panose="020B0609020204030204" pitchFamily="49" charset="0"/>
              </a:rPr>
              <a:t>arks</a:t>
            </a:r>
            <a:r>
              <a:rPr lang="en-US" sz="1600" b="0" dirty="0" err="1">
                <a:solidFill>
                  <a:srgbClr val="CE9178"/>
                </a:solidFill>
                <a:effectLst/>
                <a:latin typeface="Consolas" panose="020B0609020204030204" pitchFamily="49" charset="0"/>
              </a:rPr>
              <a:t>.shp</a:t>
            </a:r>
            <a:r>
              <a:rPr lang="en-US" sz="1600" b="0" dirty="0">
                <a:solidFill>
                  <a:srgbClr val="CE9178"/>
                </a:solidFill>
                <a:effectLst/>
                <a:latin typeface="Consolas" panose="020B0609020204030204" pitchFamily="49" charset="0"/>
              </a:rPr>
              <a:t>'</a:t>
            </a:r>
            <a:r>
              <a:rPr lang="en-US" altLang="en-US" sz="1600" dirty="0">
                <a:latin typeface="Courier New" panose="02070309020205020404" pitchFamily="49" charset="0"/>
                <a:cs typeface="Courier New" panose="02070309020205020404" pitchFamily="49" charset="0"/>
              </a:rPr>
              <a:t>, </a:t>
            </a:r>
            <a:r>
              <a:rPr lang="fr-FR" altLang="en-US" sz="1600" dirty="0">
                <a:solidFill>
                  <a:srgbClr val="CE9178"/>
                </a:solidFill>
                <a:latin typeface="Consolas" panose="020B0609020204030204" pitchFamily="49" charset="0"/>
              </a:rPr>
              <a:t>'</a:t>
            </a:r>
            <a:r>
              <a:rPr lang="en-US" altLang="en-US" sz="1600" dirty="0" err="1">
                <a:solidFill>
                  <a:srgbClr val="CE9178"/>
                </a:solidFill>
                <a:latin typeface="Consolas" panose="020B0609020204030204" pitchFamily="49" charset="0"/>
              </a:rPr>
              <a:t>PN.dbf</a:t>
            </a:r>
            <a:r>
              <a:rPr lang="fr-FR" altLang="en-US" sz="1600" dirty="0">
                <a:solidFill>
                  <a:srgbClr val="CE9178"/>
                </a:solidFill>
                <a:latin typeface="Consolas" panose="020B0609020204030204" pitchFamily="49" charset="0"/>
              </a:rPr>
              <a:t> '</a:t>
            </a:r>
            <a:r>
              <a:rPr lang="en-US" altLang="en-US" sz="1600" dirty="0">
                <a:latin typeface="Courier New" panose="02070309020205020404" pitchFamily="49" charset="0"/>
                <a:cs typeface="Courier New" panose="02070309020205020404" pitchFamily="49" charset="0"/>
              </a:rPr>
              <a:t>)</a:t>
            </a:r>
          </a:p>
          <a:p>
            <a:pPr marL="0" indent="0">
              <a:buFontTx/>
              <a:buNone/>
            </a:pPr>
            <a:r>
              <a:rPr lang="en-US" altLang="en-US" sz="1600" dirty="0">
                <a:latin typeface="Courier New" panose="02070309020205020404" pitchFamily="49" charset="0"/>
                <a:cs typeface="Courier New" panose="02070309020205020404" pitchFamily="49" charset="0"/>
              </a:rPr>
              <a:t>&gt;&gt;&gt; </a:t>
            </a:r>
            <a:r>
              <a:rPr lang="en-US" altLang="en-US" sz="1500" dirty="0" err="1">
                <a:solidFill>
                  <a:srgbClr val="D4D4D4"/>
                </a:solidFill>
                <a:latin typeface="Consolas" panose="020B0609020204030204" pitchFamily="49" charset="0"/>
              </a:rPr>
              <a:t>pnResult.outputCount</a:t>
            </a:r>
            <a:endParaRPr lang="en-US" altLang="en-US" sz="1500" dirty="0">
              <a:solidFill>
                <a:srgbClr val="D4D4D4"/>
              </a:solidFill>
              <a:latin typeface="Consolas" panose="020B0609020204030204" pitchFamily="49" charset="0"/>
            </a:endParaRPr>
          </a:p>
          <a:p>
            <a:pPr marL="0" indent="0">
              <a:buNone/>
            </a:pPr>
            <a:r>
              <a:rPr lang="en-US" altLang="en-US" sz="1500" dirty="0">
                <a:solidFill>
                  <a:srgbClr val="B5CEA8"/>
                </a:solidFill>
                <a:latin typeface="Consolas" panose="020B0609020204030204" pitchFamily="49" charset="0"/>
              </a:rPr>
              <a:t>1</a:t>
            </a:r>
            <a:endParaRPr lang="en-US" altLang="en-US" sz="1600" b="1" dirty="0">
              <a:solidFill>
                <a:srgbClr val="54B1B8"/>
              </a:solidFill>
              <a:latin typeface="Courier New" panose="02070309020205020404" pitchFamily="49" charset="0"/>
              <a:cs typeface="Courier New" panose="02070309020205020404" pitchFamily="49" charset="0"/>
            </a:endParaRPr>
          </a:p>
        </p:txBody>
      </p:sp>
      <p:pic>
        <p:nvPicPr>
          <p:cNvPr id="5" name="Picture 4" descr="A picture containing diagram&#10;&#10;Description automatically generated">
            <a:extLst>
              <a:ext uri="{FF2B5EF4-FFF2-40B4-BE49-F238E27FC236}">
                <a16:creationId xmlns:a16="http://schemas.microsoft.com/office/drawing/2014/main" id="{C150FA88-1A73-93AB-3C87-6A1001231400}"/>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5038" y="1408176"/>
            <a:ext cx="4779264" cy="3584448"/>
          </a:xfrm>
          <a:prstGeom prst="rect">
            <a:avLst/>
          </a:prstGeom>
        </p:spPr>
      </p:pic>
      <p:sp>
        <p:nvSpPr>
          <p:cNvPr id="7" name="Rectangle 6">
            <a:extLst>
              <a:ext uri="{FF2B5EF4-FFF2-40B4-BE49-F238E27FC236}">
                <a16:creationId xmlns:a16="http://schemas.microsoft.com/office/drawing/2014/main" id="{BCF03878-4898-766B-07BF-B2CA2D30E2EE}"/>
              </a:ext>
            </a:extLst>
          </p:cNvPr>
          <p:cNvSpPr/>
          <p:nvPr/>
        </p:nvSpPr>
        <p:spPr>
          <a:xfrm>
            <a:off x="4305300" y="2438400"/>
            <a:ext cx="2843213" cy="2514600"/>
          </a:xfrm>
          <a:prstGeom prst="rect">
            <a:avLst/>
          </a:prstGeom>
          <a:solidFill>
            <a:schemeClr val="bg1"/>
          </a:solidFill>
          <a:ln w="76200">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lIns="45720" rIns="0"/>
          <a:lstStyle/>
          <a:p>
            <a:pPr>
              <a:defRPr/>
            </a:pPr>
            <a:r>
              <a:rPr lang="en-US" sz="1200" dirty="0">
                <a:solidFill>
                  <a:schemeClr val="tx1"/>
                </a:solidFill>
              </a:rPr>
              <a:t>  </a:t>
            </a:r>
            <a:r>
              <a:rPr lang="az-Cyrl-AZ" sz="1200" dirty="0">
                <a:solidFill>
                  <a:schemeClr val="tx1"/>
                </a:solidFill>
              </a:rPr>
              <a:t>҈</a:t>
            </a:r>
            <a:r>
              <a:rPr lang="en-US" sz="1200" dirty="0">
                <a:solidFill>
                  <a:schemeClr val="tx1"/>
                </a:solidFill>
              </a:rPr>
              <a:t>  </a:t>
            </a:r>
            <a:r>
              <a:rPr lang="az-Cyrl-AZ" sz="1200" dirty="0">
                <a:solidFill>
                  <a:schemeClr val="tx1"/>
                </a:solidFill>
              </a:rPr>
              <a:t> </a:t>
            </a:r>
            <a:r>
              <a:rPr lang="en-US" sz="1200" u="sng" dirty="0">
                <a:solidFill>
                  <a:schemeClr val="tx1"/>
                </a:solidFill>
              </a:rPr>
              <a:t>Result</a:t>
            </a:r>
          </a:p>
          <a:p>
            <a:pPr>
              <a:defRPr/>
            </a:pPr>
            <a:r>
              <a:rPr lang="en-US" sz="1200" dirty="0">
                <a:solidFill>
                  <a:prstClr val="black"/>
                </a:solidFill>
              </a:rPr>
              <a:t>     † </a:t>
            </a:r>
            <a:r>
              <a:rPr lang="en-US" sz="1200" dirty="0" err="1">
                <a:solidFill>
                  <a:schemeClr val="tx1"/>
                </a:solidFill>
              </a:rPr>
              <a:t>maxSeverity</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messageCount</a:t>
            </a:r>
            <a:br>
              <a:rPr lang="en-US" sz="1200" dirty="0">
                <a:solidFill>
                  <a:schemeClr val="tx1"/>
                </a:solidFill>
              </a:rPr>
            </a:br>
            <a:r>
              <a:rPr lang="en-US" sz="1200" dirty="0">
                <a:solidFill>
                  <a:schemeClr val="tx1"/>
                </a:solidFill>
              </a:rPr>
              <a:t>     † </a:t>
            </a:r>
            <a:r>
              <a:rPr lang="en-US" sz="1200" dirty="0" err="1">
                <a:solidFill>
                  <a:schemeClr val="tx1"/>
                </a:solidFill>
              </a:rPr>
              <a:t>outputCount</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resultID</a:t>
            </a:r>
            <a:endParaRPr lang="en-US" sz="1200" dirty="0">
              <a:solidFill>
                <a:schemeClr val="tx1"/>
              </a:solidFill>
            </a:endParaRPr>
          </a:p>
          <a:p>
            <a:pPr>
              <a:defRPr/>
            </a:pPr>
            <a:r>
              <a:rPr lang="en-US" sz="1200" dirty="0">
                <a:solidFill>
                  <a:schemeClr val="tx1"/>
                </a:solidFill>
              </a:rPr>
              <a:t>     † status </a:t>
            </a:r>
          </a:p>
          <a:p>
            <a:pPr>
              <a:defRPr/>
            </a:pPr>
            <a:r>
              <a:rPr lang="en-US" sz="1200" dirty="0">
                <a:solidFill>
                  <a:schemeClr val="tx1"/>
                </a:solidFill>
              </a:rPr>
              <a:t>    ← cancel ()</a:t>
            </a:r>
          </a:p>
          <a:p>
            <a:pPr>
              <a:defRPr/>
            </a:pPr>
            <a:r>
              <a:rPr lang="en-US" sz="1200" dirty="0">
                <a:solidFill>
                  <a:schemeClr val="tx1"/>
                </a:solidFill>
              </a:rPr>
              <a:t>    ← </a:t>
            </a:r>
            <a:r>
              <a:rPr lang="en-US" sz="1200" dirty="0" err="1">
                <a:solidFill>
                  <a:schemeClr val="tx1"/>
                </a:solidFill>
              </a:rPr>
              <a:t>getInput</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getMapImageURL</a:t>
            </a:r>
            <a:r>
              <a:rPr lang="en-US" sz="1200" dirty="0">
                <a:solidFill>
                  <a:schemeClr val="tx1"/>
                </a:solidFill>
              </a:rPr>
              <a:t> ({</a:t>
            </a:r>
            <a:r>
              <a:rPr lang="en-US" sz="1200" dirty="0" err="1">
                <a:solidFill>
                  <a:schemeClr val="tx1"/>
                </a:solidFill>
              </a:rPr>
              <a:t>param_list</a:t>
            </a:r>
            <a:r>
              <a:rPr lang="en-US" sz="1200" dirty="0">
                <a:solidFill>
                  <a:schemeClr val="tx1"/>
                </a:solidFill>
              </a:rPr>
              <a:t>},…)</a:t>
            </a:r>
          </a:p>
          <a:p>
            <a:pPr>
              <a:defRPr/>
            </a:pPr>
            <a:r>
              <a:rPr lang="en-US" sz="1200" dirty="0">
                <a:solidFill>
                  <a:schemeClr val="tx1"/>
                </a:solidFill>
              </a:rPr>
              <a:t>    ← </a:t>
            </a:r>
            <a:r>
              <a:rPr lang="en-US" sz="1200" dirty="0" err="1">
                <a:solidFill>
                  <a:schemeClr val="tx1"/>
                </a:solidFill>
              </a:rPr>
              <a:t>getMessage</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getMessages</a:t>
            </a:r>
            <a:r>
              <a:rPr lang="en-US" sz="1200" dirty="0">
                <a:solidFill>
                  <a:schemeClr val="tx1"/>
                </a:solidFill>
              </a:rPr>
              <a:t> ({severity})</a:t>
            </a:r>
          </a:p>
          <a:p>
            <a:pPr>
              <a:defRPr/>
            </a:pPr>
            <a:r>
              <a:rPr lang="en-US" sz="1200" dirty="0">
                <a:solidFill>
                  <a:schemeClr val="tx1"/>
                </a:solidFill>
              </a:rPr>
              <a:t>    ← getOutput (index)</a:t>
            </a:r>
          </a:p>
          <a:p>
            <a:pPr>
              <a:defRPr/>
            </a:pPr>
            <a:r>
              <a:rPr lang="en-US" sz="1200" dirty="0">
                <a:solidFill>
                  <a:schemeClr val="tx1"/>
                </a:solidFill>
              </a:rPr>
              <a:t>    ← </a:t>
            </a:r>
            <a:r>
              <a:rPr lang="en-US" sz="1200" dirty="0" err="1">
                <a:solidFill>
                  <a:schemeClr val="tx1"/>
                </a:solidFill>
              </a:rPr>
              <a:t>getSeverity</a:t>
            </a:r>
            <a:r>
              <a:rPr lang="en-US" sz="1200" dirty="0">
                <a:solidFill>
                  <a:schemeClr val="tx1"/>
                </a:solidFill>
              </a:rPr>
              <a:t> (index)</a:t>
            </a:r>
          </a:p>
          <a:p>
            <a:pPr>
              <a:defRPr/>
            </a:pPr>
            <a:endParaRPr lang="en-US" sz="1200" dirty="0">
              <a:solidFill>
                <a:schemeClr val="tx1"/>
              </a:solidFill>
            </a:endParaRPr>
          </a:p>
          <a:p>
            <a:pPr>
              <a:defRPr/>
            </a:pPr>
            <a:endParaRPr lang="en-US" sz="1200" dirty="0">
              <a:solidFill>
                <a:schemeClr val="tx1"/>
              </a:solidFill>
            </a:endParaRPr>
          </a:p>
          <a:p>
            <a:pPr>
              <a:defRPr/>
            </a:pPr>
            <a:endParaRPr lang="en-US" sz="1200" dirty="0">
              <a:solidFill>
                <a:schemeClr val="tx1"/>
              </a:solidFill>
            </a:endParaRPr>
          </a:p>
        </p:txBody>
      </p:sp>
      <p:cxnSp>
        <p:nvCxnSpPr>
          <p:cNvPr id="8" name="Straight Connector 7">
            <a:extLst>
              <a:ext uri="{FF2B5EF4-FFF2-40B4-BE49-F238E27FC236}">
                <a16:creationId xmlns:a16="http://schemas.microsoft.com/office/drawing/2014/main" id="{A0DE704C-9492-2C83-051B-1D7D6E199C2B}"/>
              </a:ext>
            </a:extLst>
          </p:cNvPr>
          <p:cNvCxnSpPr/>
          <p:nvPr/>
        </p:nvCxnSpPr>
        <p:spPr>
          <a:xfrm flipH="1" flipV="1">
            <a:off x="3995738" y="4264025"/>
            <a:ext cx="303212" cy="708025"/>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93E44B0-88B1-C23D-50D9-9151C2BE4710}"/>
              </a:ext>
            </a:extLst>
          </p:cNvPr>
          <p:cNvCxnSpPr/>
          <p:nvPr/>
        </p:nvCxnSpPr>
        <p:spPr>
          <a:xfrm flipV="1">
            <a:off x="3995738" y="2438400"/>
            <a:ext cx="303212" cy="1516063"/>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sp>
        <p:nvSpPr>
          <p:cNvPr id="10" name="Flowchart: Process 9">
            <a:extLst>
              <a:ext uri="{FF2B5EF4-FFF2-40B4-BE49-F238E27FC236}">
                <a16:creationId xmlns:a16="http://schemas.microsoft.com/office/drawing/2014/main" id="{885F6709-5A6B-6A70-5DF2-D6B7CE2EEE64}"/>
              </a:ext>
            </a:extLst>
          </p:cNvPr>
          <p:cNvSpPr/>
          <p:nvPr/>
        </p:nvSpPr>
        <p:spPr>
          <a:xfrm>
            <a:off x="1495425" y="5486400"/>
            <a:ext cx="5972175" cy="381000"/>
          </a:xfrm>
          <a:prstGeom prst="flowChartProcess">
            <a:avLst/>
          </a:prstGeom>
          <a:solidFill>
            <a:schemeClr val="bg1">
              <a:lumMod val="50000"/>
            </a:schemeClr>
          </a:solidFill>
          <a:ln>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ToolAlias.toolName</a:t>
            </a:r>
            <a:r>
              <a:rPr lang="en-US" dirty="0"/>
              <a:t>(param1, param2, …): Result object</a:t>
            </a:r>
            <a:endParaRPr lang="en-US" u="sng" dirty="0"/>
          </a:p>
        </p:txBody>
      </p:sp>
      <p:cxnSp>
        <p:nvCxnSpPr>
          <p:cNvPr id="11" name="Straight Arrow Connector 10">
            <a:extLst>
              <a:ext uri="{FF2B5EF4-FFF2-40B4-BE49-F238E27FC236}">
                <a16:creationId xmlns:a16="http://schemas.microsoft.com/office/drawing/2014/main" id="{8176C734-C132-7BB3-D4D7-1F6C996F6019}"/>
              </a:ext>
            </a:extLst>
          </p:cNvPr>
          <p:cNvCxnSpPr>
            <a:cxnSpLocks/>
          </p:cNvCxnSpPr>
          <p:nvPr/>
        </p:nvCxnSpPr>
        <p:spPr>
          <a:xfrm flipV="1">
            <a:off x="2133600" y="4114800"/>
            <a:ext cx="0" cy="137160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0EC3BBD6-6320-281C-5C99-1B53377FEA1C}"/>
              </a:ext>
            </a:extLst>
          </p:cNvPr>
          <p:cNvSpPr/>
          <p:nvPr/>
        </p:nvSpPr>
        <p:spPr>
          <a:xfrm>
            <a:off x="3206750" y="3983078"/>
            <a:ext cx="892175" cy="304800"/>
          </a:xfrm>
          <a:prstGeom prst="rect">
            <a:avLst/>
          </a:prstGeom>
          <a:noFill/>
          <a:ln w="28575">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az-Cyrl-AZ" sz="1200">
                <a:solidFill>
                  <a:srgbClr val="C55E5B"/>
                </a:solidFill>
              </a:rPr>
              <a:t> </a:t>
            </a:r>
            <a:endParaRPr lang="en-US" sz="1200">
              <a:solidFill>
                <a:srgbClr val="C55E5B"/>
              </a:solidFill>
            </a:endParaRPr>
          </a:p>
        </p:txBody>
      </p:sp>
      <p:cxnSp>
        <p:nvCxnSpPr>
          <p:cNvPr id="13" name="Straight Arrow Connector 12">
            <a:extLst>
              <a:ext uri="{FF2B5EF4-FFF2-40B4-BE49-F238E27FC236}">
                <a16:creationId xmlns:a16="http://schemas.microsoft.com/office/drawing/2014/main" id="{549427A6-1E6C-D595-C240-47F82A05CD64}"/>
              </a:ext>
            </a:extLst>
          </p:cNvPr>
          <p:cNvCxnSpPr/>
          <p:nvPr/>
        </p:nvCxnSpPr>
        <p:spPr>
          <a:xfrm flipV="1">
            <a:off x="5486400" y="4972050"/>
            <a:ext cx="0" cy="51435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15" name="Line 11">
            <a:extLst>
              <a:ext uri="{FF2B5EF4-FFF2-40B4-BE49-F238E27FC236}">
                <a16:creationId xmlns:a16="http://schemas.microsoft.com/office/drawing/2014/main" id="{E0BBB9E8-7125-20EB-114C-73E31A4EDEA9}"/>
              </a:ext>
            </a:extLst>
          </p:cNvPr>
          <p:cNvSpPr>
            <a:spLocks noChangeShapeType="1"/>
          </p:cNvSpPr>
          <p:nvPr/>
        </p:nvSpPr>
        <p:spPr bwMode="auto">
          <a:xfrm rot="10800000">
            <a:off x="5486400" y="3124200"/>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97209692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5" name="Title 1">
            <a:extLst>
              <a:ext uri="{FF2B5EF4-FFF2-40B4-BE49-F238E27FC236}">
                <a16:creationId xmlns:a16="http://schemas.microsoft.com/office/drawing/2014/main" id="{556EEB19-5CF6-F4BC-A8C3-6410F0F02F92}"/>
              </a:ext>
            </a:extLst>
          </p:cNvPr>
          <p:cNvSpPr>
            <a:spLocks noGrp="1" noChangeArrowheads="1"/>
          </p:cNvSpPr>
          <p:nvPr>
            <p:ph type="title"/>
          </p:nvPr>
        </p:nvSpPr>
        <p:spPr/>
        <p:txBody>
          <a:bodyPr/>
          <a:lstStyle/>
          <a:p>
            <a:r>
              <a:rPr lang="en-US" altLang="en-US" dirty="0"/>
              <a:t>arcpy </a:t>
            </a:r>
            <a:r>
              <a:rPr lang="en-US" altLang="ja-JP" dirty="0"/>
              <a:t>R</a:t>
            </a:r>
            <a:r>
              <a:rPr lang="en-US" altLang="en-US" dirty="0"/>
              <a:t>esult object</a:t>
            </a:r>
          </a:p>
        </p:txBody>
      </p:sp>
      <p:sp>
        <p:nvSpPr>
          <p:cNvPr id="64516" name="Content Placeholder 2">
            <a:extLst>
              <a:ext uri="{FF2B5EF4-FFF2-40B4-BE49-F238E27FC236}">
                <a16:creationId xmlns:a16="http://schemas.microsoft.com/office/drawing/2014/main" id="{DB9559E4-D87B-6F72-FAF7-4A422A6CD3D7}"/>
              </a:ext>
            </a:extLst>
          </p:cNvPr>
          <p:cNvSpPr>
            <a:spLocks noGrp="1" noChangeArrowheads="1"/>
          </p:cNvSpPr>
          <p:nvPr>
            <p:ph idx="1"/>
          </p:nvPr>
        </p:nvSpPr>
        <p:spPr>
          <a:xfrm>
            <a:off x="457200" y="1292225"/>
            <a:ext cx="8839200" cy="5943600"/>
          </a:xfrm>
        </p:spPr>
        <p:txBody>
          <a:bodyPr>
            <a:normAutofit fontScale="92500" lnSpcReduction="20000"/>
          </a:bodyPr>
          <a:lstStyle/>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dirty="0"/>
          </a:p>
          <a:p>
            <a:pPr marL="0" indent="0">
              <a:buFontTx/>
              <a:buNone/>
            </a:pPr>
            <a:endParaRPr lang="en-US" altLang="en-US" sz="1800" dirty="0"/>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FontTx/>
              <a:buNone/>
            </a:pPr>
            <a:endParaRPr lang="en-US" altLang="en-US" sz="1600" dirty="0">
              <a:latin typeface="Courier New" panose="02070309020205020404" pitchFamily="49" charset="0"/>
              <a:cs typeface="Courier New" panose="02070309020205020404" pitchFamily="49" charset="0"/>
            </a:endParaRPr>
          </a:p>
          <a:p>
            <a:pPr marL="0" indent="0">
              <a:buNone/>
            </a:pPr>
            <a:r>
              <a:rPr lang="en-US" altLang="en-US" sz="1500" dirty="0">
                <a:latin typeface="Courier New" panose="02070309020205020404" pitchFamily="49" charset="0"/>
                <a:cs typeface="Courier New" panose="02070309020205020404" pitchFamily="49" charset="0"/>
              </a:rPr>
              <a:t>&gt;&gt;&gt; </a:t>
            </a:r>
            <a:r>
              <a:rPr lang="en-US" sz="1300" b="0" dirty="0" err="1">
                <a:solidFill>
                  <a:srgbClr val="D4D4D4"/>
                </a:solidFill>
                <a:effectLst/>
                <a:latin typeface="Consolas" panose="020B0609020204030204" pitchFamily="49" charset="0"/>
              </a:rPr>
              <a:t>pnResult</a:t>
            </a:r>
            <a:r>
              <a:rPr lang="en-US" sz="1300" b="0" dirty="0">
                <a:solidFill>
                  <a:srgbClr val="D4D4D4"/>
                </a:solidFill>
                <a:effectLst/>
                <a:latin typeface="Consolas" panose="020B0609020204030204" pitchFamily="49" charset="0"/>
              </a:rPr>
              <a:t> = </a:t>
            </a:r>
            <a:r>
              <a:rPr lang="en-US" sz="1300" b="0" dirty="0" err="1">
                <a:solidFill>
                  <a:srgbClr val="D4D4D4"/>
                </a:solidFill>
                <a:effectLst/>
                <a:latin typeface="Consolas" panose="020B0609020204030204" pitchFamily="49" charset="0"/>
              </a:rPr>
              <a:t>arcpy.analysis.PolygonNeighbors</a:t>
            </a:r>
            <a:r>
              <a:rPr lang="en-US" altLang="en-US" sz="1300" dirty="0">
                <a:latin typeface="Courier New" panose="02070309020205020404" pitchFamily="49" charset="0"/>
                <a:cs typeface="Courier New" panose="02070309020205020404" pitchFamily="49" charset="0"/>
              </a:rPr>
              <a:t>(</a:t>
            </a:r>
            <a:r>
              <a:rPr lang="en-US" sz="1300" b="0" dirty="0">
                <a:solidFill>
                  <a:srgbClr val="CE9178"/>
                </a:solidFill>
                <a:effectLst/>
                <a:latin typeface="Consolas" panose="020B0609020204030204" pitchFamily="49" charset="0"/>
              </a:rPr>
              <a:t>'</a:t>
            </a:r>
            <a:r>
              <a:rPr lang="en-US" sz="1300" b="0" dirty="0" err="1">
                <a:solidFill>
                  <a:srgbClr val="CE9178"/>
                </a:solidFill>
                <a:effectLst/>
                <a:latin typeface="Consolas" panose="020B0609020204030204" pitchFamily="49" charset="0"/>
              </a:rPr>
              <a:t>p</a:t>
            </a:r>
            <a:r>
              <a:rPr lang="en-US" sz="1300" dirty="0" err="1">
                <a:solidFill>
                  <a:srgbClr val="CE9178"/>
                </a:solidFill>
                <a:latin typeface="Consolas" panose="020B0609020204030204" pitchFamily="49" charset="0"/>
              </a:rPr>
              <a:t>arks</a:t>
            </a:r>
            <a:r>
              <a:rPr lang="en-US" sz="1300" b="0" dirty="0" err="1">
                <a:solidFill>
                  <a:srgbClr val="CE9178"/>
                </a:solidFill>
                <a:effectLst/>
                <a:latin typeface="Consolas" panose="020B0609020204030204" pitchFamily="49" charset="0"/>
              </a:rPr>
              <a:t>.shp</a:t>
            </a:r>
            <a:r>
              <a:rPr lang="en-US" sz="1300" b="0" dirty="0">
                <a:solidFill>
                  <a:srgbClr val="CE9178"/>
                </a:solidFill>
                <a:effectLst/>
                <a:latin typeface="Consolas" panose="020B0609020204030204" pitchFamily="49" charset="0"/>
              </a:rPr>
              <a:t>'</a:t>
            </a:r>
            <a:r>
              <a:rPr lang="en-US" altLang="en-US" sz="1300" dirty="0">
                <a:latin typeface="Courier New" panose="02070309020205020404" pitchFamily="49" charset="0"/>
                <a:cs typeface="Courier New" panose="02070309020205020404" pitchFamily="49" charset="0"/>
              </a:rPr>
              <a:t>, </a:t>
            </a:r>
            <a:r>
              <a:rPr lang="fr-FR" altLang="en-US" sz="1300" dirty="0">
                <a:solidFill>
                  <a:srgbClr val="CE9178"/>
                </a:solidFill>
                <a:latin typeface="Consolas" panose="020B0609020204030204" pitchFamily="49" charset="0"/>
              </a:rPr>
              <a:t>'</a:t>
            </a:r>
            <a:r>
              <a:rPr lang="en-US" altLang="en-US" sz="1300" dirty="0" err="1">
                <a:solidFill>
                  <a:srgbClr val="CE9178"/>
                </a:solidFill>
                <a:latin typeface="Consolas" panose="020B0609020204030204" pitchFamily="49" charset="0"/>
              </a:rPr>
              <a:t>PN.dbf</a:t>
            </a:r>
            <a:r>
              <a:rPr lang="fr-FR" altLang="en-US" sz="1300" dirty="0">
                <a:solidFill>
                  <a:srgbClr val="CE9178"/>
                </a:solidFill>
                <a:latin typeface="Consolas" panose="020B0609020204030204" pitchFamily="49" charset="0"/>
              </a:rPr>
              <a:t> '</a:t>
            </a:r>
            <a:r>
              <a:rPr lang="en-US" altLang="en-US" sz="1300" dirty="0">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a:p>
            <a:pPr marL="0" indent="0">
              <a:buNone/>
            </a:pPr>
            <a:r>
              <a:rPr lang="en-US" altLang="en-US" sz="1500" dirty="0">
                <a:latin typeface="Courier New" panose="02070309020205020404" pitchFamily="49" charset="0"/>
                <a:cs typeface="Courier New" panose="02070309020205020404" pitchFamily="49" charset="0"/>
              </a:rPr>
              <a:t>&gt;&gt;&gt; </a:t>
            </a:r>
            <a:r>
              <a:rPr lang="en-US" altLang="en-US" sz="1300" dirty="0" err="1">
                <a:solidFill>
                  <a:srgbClr val="D4D4D4"/>
                </a:solidFill>
                <a:latin typeface="Consolas" panose="020B0609020204030204" pitchFamily="49" charset="0"/>
              </a:rPr>
              <a:t>pnResult.getOutput</a:t>
            </a:r>
            <a:r>
              <a:rPr lang="en-US" altLang="en-US" sz="1300" dirty="0">
                <a:solidFill>
                  <a:srgbClr val="D4D4D4"/>
                </a:solidFill>
                <a:latin typeface="Consolas" panose="020B0609020204030204" pitchFamily="49" charset="0"/>
              </a:rPr>
              <a:t>(</a:t>
            </a:r>
            <a:r>
              <a:rPr lang="en-US" altLang="en-US" sz="1300" dirty="0">
                <a:solidFill>
                  <a:srgbClr val="B5CEA8"/>
                </a:solidFill>
                <a:latin typeface="Consolas" panose="020B0609020204030204" pitchFamily="49" charset="0"/>
              </a:rPr>
              <a:t>0</a:t>
            </a:r>
            <a:r>
              <a:rPr lang="en-US" altLang="en-US" sz="1300" dirty="0">
                <a:solidFill>
                  <a:srgbClr val="D4D4D4"/>
                </a:solidFill>
                <a:latin typeface="Consolas" panose="020B0609020204030204" pitchFamily="49" charset="0"/>
              </a:rPr>
              <a:t>) </a:t>
            </a:r>
          </a:p>
          <a:p>
            <a:pPr marL="0" indent="0">
              <a:buFontTx/>
              <a:buNone/>
            </a:pPr>
            <a:r>
              <a:rPr lang="fr-FR" altLang="en-US" sz="1300" b="1" dirty="0">
                <a:solidFill>
                  <a:srgbClr val="54B1B8"/>
                </a:solidFill>
                <a:latin typeface="Consolas" panose="020B0609020204030204" pitchFamily="49" charset="0"/>
                <a:cs typeface="Courier New" panose="02070309020205020404" pitchFamily="49" charset="0"/>
              </a:rPr>
              <a:t>'</a:t>
            </a:r>
            <a:r>
              <a:rPr lang="en-US" altLang="en-US" sz="1300" b="1" dirty="0">
                <a:solidFill>
                  <a:srgbClr val="54B1B8"/>
                </a:solidFill>
                <a:latin typeface="Consolas" panose="020B0609020204030204" pitchFamily="49" charset="0"/>
                <a:cs typeface="Courier New" panose="02070309020205020404" pitchFamily="49" charset="0"/>
              </a:rPr>
              <a:t>C:/Temp/PN.dbf</a:t>
            </a:r>
            <a:r>
              <a:rPr lang="fr-FR" altLang="en-US" sz="1300" b="1" dirty="0">
                <a:solidFill>
                  <a:srgbClr val="54B1B8"/>
                </a:solidFill>
                <a:latin typeface="Consolas" panose="020B0609020204030204" pitchFamily="49" charset="0"/>
                <a:cs typeface="Courier New" panose="02070309020205020404" pitchFamily="49" charset="0"/>
              </a:rPr>
              <a:t>'</a:t>
            </a:r>
            <a:endParaRPr lang="en-US" altLang="en-US" sz="1300" b="1" dirty="0">
              <a:solidFill>
                <a:srgbClr val="54B1B8"/>
              </a:solidFill>
              <a:latin typeface="Consolas" panose="020B0609020204030204" pitchFamily="49" charset="0"/>
              <a:cs typeface="Courier New" panose="02070309020205020404" pitchFamily="49" charset="0"/>
            </a:endParaRPr>
          </a:p>
        </p:txBody>
      </p:sp>
      <p:pic>
        <p:nvPicPr>
          <p:cNvPr id="2" name="Picture 1" descr="A picture containing diagram&#10;&#10;Description automatically generated">
            <a:extLst>
              <a:ext uri="{FF2B5EF4-FFF2-40B4-BE49-F238E27FC236}">
                <a16:creationId xmlns:a16="http://schemas.microsoft.com/office/drawing/2014/main" id="{64B7AFBB-6889-210C-0643-B76FAFB8F7A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1485038" y="1408176"/>
            <a:ext cx="4779264" cy="3584448"/>
          </a:xfrm>
          <a:prstGeom prst="rect">
            <a:avLst/>
          </a:prstGeom>
        </p:spPr>
      </p:pic>
      <p:sp>
        <p:nvSpPr>
          <p:cNvPr id="5" name="Rectangle 4">
            <a:extLst>
              <a:ext uri="{FF2B5EF4-FFF2-40B4-BE49-F238E27FC236}">
                <a16:creationId xmlns:a16="http://schemas.microsoft.com/office/drawing/2014/main" id="{D261D1C0-008F-16E1-8A18-E1C2C8CCE367}"/>
              </a:ext>
            </a:extLst>
          </p:cNvPr>
          <p:cNvSpPr/>
          <p:nvPr/>
        </p:nvSpPr>
        <p:spPr>
          <a:xfrm>
            <a:off x="4305300" y="2438400"/>
            <a:ext cx="2843213" cy="2514600"/>
          </a:xfrm>
          <a:prstGeom prst="rect">
            <a:avLst/>
          </a:prstGeom>
          <a:solidFill>
            <a:schemeClr val="bg1"/>
          </a:solidFill>
          <a:ln w="76200">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lIns="45720" rIns="0"/>
          <a:lstStyle/>
          <a:p>
            <a:pPr>
              <a:defRPr/>
            </a:pPr>
            <a:r>
              <a:rPr lang="en-US" sz="1200" dirty="0">
                <a:solidFill>
                  <a:schemeClr val="tx1"/>
                </a:solidFill>
              </a:rPr>
              <a:t>  </a:t>
            </a:r>
            <a:r>
              <a:rPr lang="az-Cyrl-AZ" sz="1200" dirty="0">
                <a:solidFill>
                  <a:schemeClr val="tx1"/>
                </a:solidFill>
              </a:rPr>
              <a:t>҈</a:t>
            </a:r>
            <a:r>
              <a:rPr lang="en-US" sz="1200" dirty="0">
                <a:solidFill>
                  <a:schemeClr val="tx1"/>
                </a:solidFill>
              </a:rPr>
              <a:t>  </a:t>
            </a:r>
            <a:r>
              <a:rPr lang="az-Cyrl-AZ" sz="1200" dirty="0">
                <a:solidFill>
                  <a:schemeClr val="tx1"/>
                </a:solidFill>
              </a:rPr>
              <a:t> </a:t>
            </a:r>
            <a:r>
              <a:rPr lang="en-US" sz="1200" u="sng" dirty="0">
                <a:solidFill>
                  <a:schemeClr val="tx1"/>
                </a:solidFill>
              </a:rPr>
              <a:t>Result</a:t>
            </a:r>
          </a:p>
          <a:p>
            <a:pPr>
              <a:defRPr/>
            </a:pPr>
            <a:r>
              <a:rPr lang="en-US" sz="1200" dirty="0">
                <a:solidFill>
                  <a:prstClr val="black"/>
                </a:solidFill>
              </a:rPr>
              <a:t>     † </a:t>
            </a:r>
            <a:r>
              <a:rPr lang="en-US" sz="1200" dirty="0" err="1">
                <a:solidFill>
                  <a:schemeClr val="tx1"/>
                </a:solidFill>
              </a:rPr>
              <a:t>maxSeverity</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messageCount</a:t>
            </a:r>
            <a:br>
              <a:rPr lang="en-US" sz="1200" dirty="0">
                <a:solidFill>
                  <a:schemeClr val="tx1"/>
                </a:solidFill>
              </a:rPr>
            </a:br>
            <a:r>
              <a:rPr lang="en-US" sz="1200" dirty="0">
                <a:solidFill>
                  <a:schemeClr val="tx1"/>
                </a:solidFill>
              </a:rPr>
              <a:t>     † </a:t>
            </a:r>
            <a:r>
              <a:rPr lang="en-US" sz="1200" dirty="0" err="1">
                <a:solidFill>
                  <a:schemeClr val="tx1"/>
                </a:solidFill>
              </a:rPr>
              <a:t>outputCount</a:t>
            </a:r>
            <a:endParaRPr lang="en-US" sz="1200" dirty="0">
              <a:solidFill>
                <a:schemeClr val="tx1"/>
              </a:solidFill>
            </a:endParaRPr>
          </a:p>
          <a:p>
            <a:pPr>
              <a:defRPr/>
            </a:pPr>
            <a:r>
              <a:rPr lang="en-US" sz="1200" dirty="0">
                <a:solidFill>
                  <a:schemeClr val="tx1"/>
                </a:solidFill>
              </a:rPr>
              <a:t>     † </a:t>
            </a:r>
            <a:r>
              <a:rPr lang="en-US" sz="1200" dirty="0" err="1">
                <a:solidFill>
                  <a:schemeClr val="tx1"/>
                </a:solidFill>
              </a:rPr>
              <a:t>resultID</a:t>
            </a:r>
            <a:endParaRPr lang="en-US" sz="1200" dirty="0">
              <a:solidFill>
                <a:schemeClr val="tx1"/>
              </a:solidFill>
            </a:endParaRPr>
          </a:p>
          <a:p>
            <a:pPr>
              <a:defRPr/>
            </a:pPr>
            <a:r>
              <a:rPr lang="en-US" sz="1200" dirty="0">
                <a:solidFill>
                  <a:schemeClr val="tx1"/>
                </a:solidFill>
              </a:rPr>
              <a:t>     † status </a:t>
            </a:r>
          </a:p>
          <a:p>
            <a:pPr>
              <a:defRPr/>
            </a:pPr>
            <a:r>
              <a:rPr lang="en-US" sz="1200" dirty="0">
                <a:solidFill>
                  <a:schemeClr val="tx1"/>
                </a:solidFill>
              </a:rPr>
              <a:t>    ← cancel ()</a:t>
            </a:r>
          </a:p>
          <a:p>
            <a:pPr>
              <a:defRPr/>
            </a:pPr>
            <a:r>
              <a:rPr lang="en-US" sz="1200" dirty="0">
                <a:solidFill>
                  <a:schemeClr val="tx1"/>
                </a:solidFill>
              </a:rPr>
              <a:t>    ← </a:t>
            </a:r>
            <a:r>
              <a:rPr lang="en-US" sz="1200" dirty="0" err="1">
                <a:solidFill>
                  <a:schemeClr val="tx1"/>
                </a:solidFill>
              </a:rPr>
              <a:t>getInput</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getMapImageURL</a:t>
            </a:r>
            <a:r>
              <a:rPr lang="en-US" sz="1200" dirty="0">
                <a:solidFill>
                  <a:schemeClr val="tx1"/>
                </a:solidFill>
              </a:rPr>
              <a:t> ({</a:t>
            </a:r>
            <a:r>
              <a:rPr lang="en-US" sz="1200" dirty="0" err="1">
                <a:solidFill>
                  <a:schemeClr val="tx1"/>
                </a:solidFill>
              </a:rPr>
              <a:t>param_list</a:t>
            </a:r>
            <a:r>
              <a:rPr lang="en-US" sz="1200" dirty="0">
                <a:solidFill>
                  <a:schemeClr val="tx1"/>
                </a:solidFill>
              </a:rPr>
              <a:t>},…)</a:t>
            </a:r>
          </a:p>
          <a:p>
            <a:pPr>
              <a:defRPr/>
            </a:pPr>
            <a:r>
              <a:rPr lang="en-US" sz="1200" dirty="0">
                <a:solidFill>
                  <a:schemeClr val="tx1"/>
                </a:solidFill>
              </a:rPr>
              <a:t>    ← </a:t>
            </a:r>
            <a:r>
              <a:rPr lang="en-US" sz="1200" dirty="0" err="1">
                <a:solidFill>
                  <a:schemeClr val="tx1"/>
                </a:solidFill>
              </a:rPr>
              <a:t>getMessage</a:t>
            </a:r>
            <a:r>
              <a:rPr lang="en-US" sz="1200" dirty="0">
                <a:solidFill>
                  <a:schemeClr val="tx1"/>
                </a:solidFill>
              </a:rPr>
              <a:t> (index)</a:t>
            </a:r>
          </a:p>
          <a:p>
            <a:pPr>
              <a:defRPr/>
            </a:pPr>
            <a:r>
              <a:rPr lang="en-US" sz="1200" dirty="0">
                <a:solidFill>
                  <a:schemeClr val="tx1"/>
                </a:solidFill>
              </a:rPr>
              <a:t>    ← </a:t>
            </a:r>
            <a:r>
              <a:rPr lang="en-US" sz="1200" dirty="0" err="1">
                <a:solidFill>
                  <a:schemeClr val="tx1"/>
                </a:solidFill>
              </a:rPr>
              <a:t>getMessages</a:t>
            </a:r>
            <a:r>
              <a:rPr lang="en-US" sz="1200" dirty="0">
                <a:solidFill>
                  <a:schemeClr val="tx1"/>
                </a:solidFill>
              </a:rPr>
              <a:t> ({severity})</a:t>
            </a:r>
          </a:p>
          <a:p>
            <a:pPr>
              <a:defRPr/>
            </a:pPr>
            <a:r>
              <a:rPr lang="en-US" sz="1200" dirty="0">
                <a:solidFill>
                  <a:schemeClr val="tx1"/>
                </a:solidFill>
              </a:rPr>
              <a:t>    ← getOutput (index)</a:t>
            </a:r>
          </a:p>
          <a:p>
            <a:pPr>
              <a:defRPr/>
            </a:pPr>
            <a:r>
              <a:rPr lang="en-US" sz="1200" dirty="0">
                <a:solidFill>
                  <a:schemeClr val="tx1"/>
                </a:solidFill>
              </a:rPr>
              <a:t>    ← </a:t>
            </a:r>
            <a:r>
              <a:rPr lang="en-US" sz="1200" dirty="0" err="1">
                <a:solidFill>
                  <a:schemeClr val="tx1"/>
                </a:solidFill>
              </a:rPr>
              <a:t>getSeverity</a:t>
            </a:r>
            <a:r>
              <a:rPr lang="en-US" sz="1200" dirty="0">
                <a:solidFill>
                  <a:schemeClr val="tx1"/>
                </a:solidFill>
              </a:rPr>
              <a:t> (index)</a:t>
            </a:r>
          </a:p>
          <a:p>
            <a:pPr>
              <a:defRPr/>
            </a:pPr>
            <a:endParaRPr lang="en-US" sz="1200" dirty="0">
              <a:solidFill>
                <a:schemeClr val="tx1"/>
              </a:solidFill>
            </a:endParaRPr>
          </a:p>
          <a:p>
            <a:pPr>
              <a:defRPr/>
            </a:pPr>
            <a:endParaRPr lang="en-US" sz="1200" dirty="0">
              <a:solidFill>
                <a:schemeClr val="tx1"/>
              </a:solidFill>
            </a:endParaRPr>
          </a:p>
          <a:p>
            <a:pPr>
              <a:defRPr/>
            </a:pPr>
            <a:endParaRPr lang="en-US" sz="1200" dirty="0">
              <a:solidFill>
                <a:schemeClr val="tx1"/>
              </a:solidFill>
            </a:endParaRPr>
          </a:p>
        </p:txBody>
      </p:sp>
      <p:cxnSp>
        <p:nvCxnSpPr>
          <p:cNvPr id="7" name="Straight Connector 6">
            <a:extLst>
              <a:ext uri="{FF2B5EF4-FFF2-40B4-BE49-F238E27FC236}">
                <a16:creationId xmlns:a16="http://schemas.microsoft.com/office/drawing/2014/main" id="{11A5524D-957F-A2C8-7B06-19CE74207FD3}"/>
              </a:ext>
            </a:extLst>
          </p:cNvPr>
          <p:cNvCxnSpPr/>
          <p:nvPr/>
        </p:nvCxnSpPr>
        <p:spPr>
          <a:xfrm flipH="1" flipV="1">
            <a:off x="3995738" y="4264025"/>
            <a:ext cx="303212" cy="708025"/>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3DF531D-29C0-A81B-36D7-1BE75DF5777D}"/>
              </a:ext>
            </a:extLst>
          </p:cNvPr>
          <p:cNvCxnSpPr/>
          <p:nvPr/>
        </p:nvCxnSpPr>
        <p:spPr>
          <a:xfrm flipV="1">
            <a:off x="3995738" y="2438400"/>
            <a:ext cx="303212" cy="1516063"/>
          </a:xfrm>
          <a:prstGeom prst="line">
            <a:avLst/>
          </a:prstGeom>
          <a:ln w="57150">
            <a:solidFill>
              <a:srgbClr val="C55E5B"/>
            </a:solidFill>
          </a:ln>
        </p:spPr>
        <p:style>
          <a:lnRef idx="1">
            <a:schemeClr val="accent1"/>
          </a:lnRef>
          <a:fillRef idx="0">
            <a:schemeClr val="accent1"/>
          </a:fillRef>
          <a:effectRef idx="0">
            <a:schemeClr val="accent1"/>
          </a:effectRef>
          <a:fontRef idx="minor">
            <a:schemeClr val="tx1"/>
          </a:fontRef>
        </p:style>
      </p:cxnSp>
      <p:sp>
        <p:nvSpPr>
          <p:cNvPr id="9" name="Flowchart: Process 8">
            <a:extLst>
              <a:ext uri="{FF2B5EF4-FFF2-40B4-BE49-F238E27FC236}">
                <a16:creationId xmlns:a16="http://schemas.microsoft.com/office/drawing/2014/main" id="{15E843A0-81FF-2642-4867-613DEA1A6249}"/>
              </a:ext>
            </a:extLst>
          </p:cNvPr>
          <p:cNvSpPr/>
          <p:nvPr/>
        </p:nvSpPr>
        <p:spPr>
          <a:xfrm>
            <a:off x="1495425" y="5486400"/>
            <a:ext cx="5972175" cy="381000"/>
          </a:xfrm>
          <a:prstGeom prst="flowChartProcess">
            <a:avLst/>
          </a:prstGeom>
          <a:solidFill>
            <a:schemeClr val="bg1">
              <a:lumMod val="50000"/>
            </a:schemeClr>
          </a:solidFill>
          <a:ln>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r>
              <a:rPr lang="en-US" dirty="0" err="1"/>
              <a:t>ToolAlias.toolName</a:t>
            </a:r>
            <a:r>
              <a:rPr lang="en-US" dirty="0"/>
              <a:t>(param1, param2, …): Result object</a:t>
            </a:r>
            <a:endParaRPr lang="en-US" u="sng" dirty="0"/>
          </a:p>
        </p:txBody>
      </p:sp>
      <p:cxnSp>
        <p:nvCxnSpPr>
          <p:cNvPr id="10" name="Straight Arrow Connector 9">
            <a:extLst>
              <a:ext uri="{FF2B5EF4-FFF2-40B4-BE49-F238E27FC236}">
                <a16:creationId xmlns:a16="http://schemas.microsoft.com/office/drawing/2014/main" id="{BE394859-04F4-302E-F8A7-1D0C722E6A38}"/>
              </a:ext>
            </a:extLst>
          </p:cNvPr>
          <p:cNvCxnSpPr>
            <a:cxnSpLocks/>
          </p:cNvCxnSpPr>
          <p:nvPr/>
        </p:nvCxnSpPr>
        <p:spPr>
          <a:xfrm flipV="1">
            <a:off x="2133600" y="4114800"/>
            <a:ext cx="0" cy="137160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54026A5E-973F-DE65-559D-FD6AD28A3E6B}"/>
              </a:ext>
            </a:extLst>
          </p:cNvPr>
          <p:cNvSpPr/>
          <p:nvPr/>
        </p:nvSpPr>
        <p:spPr>
          <a:xfrm>
            <a:off x="3206750" y="3983078"/>
            <a:ext cx="892175" cy="304800"/>
          </a:xfrm>
          <a:prstGeom prst="rect">
            <a:avLst/>
          </a:prstGeom>
          <a:noFill/>
          <a:ln w="28575">
            <a:solidFill>
              <a:srgbClr val="C55E5B"/>
            </a:solidFill>
          </a:ln>
        </p:spPr>
        <p:style>
          <a:lnRef idx="2">
            <a:schemeClr val="accent1">
              <a:shade val="50000"/>
            </a:schemeClr>
          </a:lnRef>
          <a:fillRef idx="1">
            <a:schemeClr val="accent1"/>
          </a:fillRef>
          <a:effectRef idx="0">
            <a:schemeClr val="accent1"/>
          </a:effectRef>
          <a:fontRef idx="minor">
            <a:schemeClr val="lt1"/>
          </a:fontRef>
        </p:style>
        <p:txBody>
          <a:bodyPr/>
          <a:lstStyle/>
          <a:p>
            <a:pPr>
              <a:defRPr/>
            </a:pPr>
            <a:r>
              <a:rPr lang="az-Cyrl-AZ" sz="1200">
                <a:solidFill>
                  <a:srgbClr val="C55E5B"/>
                </a:solidFill>
              </a:rPr>
              <a:t> </a:t>
            </a:r>
            <a:endParaRPr lang="en-US" sz="1200">
              <a:solidFill>
                <a:srgbClr val="C55E5B"/>
              </a:solidFill>
            </a:endParaRPr>
          </a:p>
        </p:txBody>
      </p:sp>
      <p:cxnSp>
        <p:nvCxnSpPr>
          <p:cNvPr id="12" name="Straight Arrow Connector 11">
            <a:extLst>
              <a:ext uri="{FF2B5EF4-FFF2-40B4-BE49-F238E27FC236}">
                <a16:creationId xmlns:a16="http://schemas.microsoft.com/office/drawing/2014/main" id="{E59E2241-3077-E92E-AEC2-D278924EC210}"/>
              </a:ext>
            </a:extLst>
          </p:cNvPr>
          <p:cNvCxnSpPr/>
          <p:nvPr/>
        </p:nvCxnSpPr>
        <p:spPr>
          <a:xfrm flipV="1">
            <a:off x="5486400" y="4972050"/>
            <a:ext cx="0" cy="514350"/>
          </a:xfrm>
          <a:prstGeom prst="straightConnector1">
            <a:avLst/>
          </a:prstGeom>
          <a:ln w="57150">
            <a:solidFill>
              <a:srgbClr val="C55E5B"/>
            </a:solidFill>
            <a:tailEnd type="arrow"/>
          </a:ln>
        </p:spPr>
        <p:style>
          <a:lnRef idx="1">
            <a:schemeClr val="accent1"/>
          </a:lnRef>
          <a:fillRef idx="0">
            <a:schemeClr val="accent1"/>
          </a:fillRef>
          <a:effectRef idx="0">
            <a:schemeClr val="accent1"/>
          </a:effectRef>
          <a:fontRef idx="minor">
            <a:schemeClr val="tx1"/>
          </a:fontRef>
        </p:style>
      </p:cxnSp>
      <p:sp>
        <p:nvSpPr>
          <p:cNvPr id="14" name="Line 11">
            <a:extLst>
              <a:ext uri="{FF2B5EF4-FFF2-40B4-BE49-F238E27FC236}">
                <a16:creationId xmlns:a16="http://schemas.microsoft.com/office/drawing/2014/main" id="{F63F5A45-8D19-2810-E2D6-DC271D6F8AC4}"/>
              </a:ext>
            </a:extLst>
          </p:cNvPr>
          <p:cNvSpPr>
            <a:spLocks noChangeShapeType="1"/>
          </p:cNvSpPr>
          <p:nvPr/>
        </p:nvSpPr>
        <p:spPr bwMode="auto">
          <a:xfrm rot="10800000">
            <a:off x="5807102" y="4587902"/>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55509229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40B14F-C5A3-E522-899F-19A0CC125975}"/>
              </a:ext>
            </a:extLst>
          </p:cNvPr>
          <p:cNvSpPr>
            <a:spLocks noGrp="1"/>
          </p:cNvSpPr>
          <p:nvPr>
            <p:ph type="title"/>
          </p:nvPr>
        </p:nvSpPr>
        <p:spPr/>
        <p:txBody>
          <a:bodyPr/>
          <a:lstStyle/>
          <a:p>
            <a:pPr eaLnBrk="1" hangingPunct="1">
              <a:defRPr/>
            </a:pPr>
            <a:r>
              <a:rPr lang="en-US" dirty="0">
                <a:ea typeface="ＭＳ Ｐゴシック" pitchFamily="34" charset="-128"/>
                <a:cs typeface="+mj-cs"/>
              </a:rPr>
              <a:t>Printing the results</a:t>
            </a:r>
          </a:p>
        </p:txBody>
      </p:sp>
      <p:sp>
        <p:nvSpPr>
          <p:cNvPr id="3" name="Content Placeholder 2">
            <a:extLst>
              <a:ext uri="{FF2B5EF4-FFF2-40B4-BE49-F238E27FC236}">
                <a16:creationId xmlns:a16="http://schemas.microsoft.com/office/drawing/2014/main" id="{B1757C51-FFDE-94A0-65B7-596915171A80}"/>
              </a:ext>
            </a:extLst>
          </p:cNvPr>
          <p:cNvSpPr>
            <a:spLocks noGrp="1"/>
          </p:cNvSpPr>
          <p:nvPr>
            <p:ph idx="1"/>
          </p:nvPr>
        </p:nvSpPr>
        <p:spPr/>
        <p:txBody>
          <a:bodyPr>
            <a:normAutofit fontScale="92500" lnSpcReduction="20000"/>
          </a:bodyPr>
          <a:lstStyle/>
          <a:p>
            <a:pPr marL="400050" eaLnBrk="1" hangingPunct="1">
              <a:lnSpc>
                <a:spcPct val="80000"/>
              </a:lnSpc>
              <a:buFont typeface="Arial" pitchFamily="34" charset="0"/>
              <a:buChar char="•"/>
              <a:defRPr/>
            </a:pPr>
            <a:r>
              <a:rPr lang="en-US" sz="2400" dirty="0">
                <a:ea typeface="+mn-ea"/>
                <a:cs typeface="+mn-cs"/>
              </a:rPr>
              <a:t>If there is only ONE part to the results, only need </a:t>
            </a:r>
            <a:r>
              <a:rPr lang="en-US" sz="2400" b="1" dirty="0">
                <a:solidFill>
                  <a:srgbClr val="3333FF"/>
                </a:solidFill>
                <a:ea typeface="+mn-ea"/>
                <a:cs typeface="+mn-cs"/>
              </a:rPr>
              <a:t>print</a:t>
            </a:r>
            <a:r>
              <a:rPr lang="en-US" sz="2400" dirty="0">
                <a:ea typeface="+mn-ea"/>
                <a:cs typeface="+mn-cs"/>
              </a:rPr>
              <a:t> to print the results.</a:t>
            </a:r>
          </a:p>
          <a:p>
            <a:pPr lvl="1" eaLnBrk="1" hangingPunct="1">
              <a:lnSpc>
                <a:spcPct val="80000"/>
              </a:lnSpc>
              <a:defRPr/>
            </a:pPr>
            <a:endParaRPr lang="en-US" sz="1400" dirty="0">
              <a:ea typeface="ＭＳ Ｐゴシック" charset="0"/>
            </a:endParaRPr>
          </a:p>
          <a:p>
            <a:pPr marL="0" indent="0" eaLnBrk="1" hangingPunct="1">
              <a:lnSpc>
                <a:spcPct val="80000"/>
              </a:lnSpc>
              <a:buFontTx/>
              <a:buNone/>
              <a:defRPr/>
            </a:pPr>
            <a:r>
              <a:rPr lang="en-US" sz="1800" dirty="0">
                <a:latin typeface="Courier New" panose="02070309020205020404" pitchFamily="49" charset="0"/>
                <a:ea typeface="+mn-ea"/>
                <a:cs typeface="Courier New" panose="02070309020205020404" pitchFamily="49" charset="0"/>
              </a:rPr>
              <a:t>&gt;&gt;&gt; </a:t>
            </a:r>
            <a:r>
              <a:rPr lang="en-US" sz="1800" dirty="0" err="1">
                <a:latin typeface="Courier New" panose="02070309020205020404" pitchFamily="49" charset="0"/>
                <a:ea typeface="+mn-ea"/>
                <a:cs typeface="Courier New" panose="02070309020205020404" pitchFamily="49" charset="0"/>
              </a:rPr>
              <a:t>rc</a:t>
            </a:r>
            <a:r>
              <a:rPr lang="en-US" sz="1800" dirty="0">
                <a:latin typeface="Courier New" panose="02070309020205020404" pitchFamily="49" charset="0"/>
                <a:ea typeface="+mn-ea"/>
                <a:cs typeface="Courier New" panose="02070309020205020404" pitchFamily="49" charset="0"/>
              </a:rPr>
              <a:t> = </a:t>
            </a:r>
            <a:r>
              <a:rPr lang="en-US" sz="1800" dirty="0" err="1">
                <a:latin typeface="Courier New" panose="02070309020205020404" pitchFamily="49" charset="0"/>
                <a:ea typeface="+mn-ea"/>
                <a:cs typeface="Courier New" panose="02070309020205020404" pitchFamily="49" charset="0"/>
              </a:rPr>
              <a:t>arcpy.Buffer_analysis</a:t>
            </a:r>
            <a:r>
              <a:rPr lang="en-US" sz="1800" dirty="0">
                <a:latin typeface="Courier New" panose="02070309020205020404" pitchFamily="49" charset="0"/>
                <a:ea typeface="+mn-ea"/>
                <a:cs typeface="Courier New" panose="02070309020205020404" pitchFamily="49" charset="0"/>
              </a:rPr>
              <a:t>(</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C:/</a:t>
            </a:r>
            <a:r>
              <a:rPr lang="en-US" sz="1800" dirty="0" err="1">
                <a:latin typeface="Courier New" panose="02070309020205020404" pitchFamily="49" charset="0"/>
                <a:ea typeface="+mn-ea"/>
                <a:cs typeface="Courier New" panose="02070309020205020404" pitchFamily="49" charset="0"/>
              </a:rPr>
              <a:t>x.shp</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 </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C:/</a:t>
            </a:r>
            <a:r>
              <a:rPr lang="en-US" sz="1800" dirty="0" err="1">
                <a:latin typeface="Courier New" panose="02070309020205020404" pitchFamily="49" charset="0"/>
                <a:ea typeface="+mn-ea"/>
                <a:cs typeface="Courier New" panose="02070309020205020404" pitchFamily="49" charset="0"/>
              </a:rPr>
              <a:t>out.shp</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 </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5</a:t>
            </a:r>
            <a:r>
              <a:rPr lang="fr-FR" sz="1800" dirty="0">
                <a:latin typeface="Courier New" panose="02070309020205020404" pitchFamily="49" charset="0"/>
                <a:ea typeface="+mn-ea"/>
                <a:cs typeface="Courier New" panose="02070309020205020404" pitchFamily="49" charset="0"/>
              </a:rPr>
              <a:t>'</a:t>
            </a:r>
            <a:r>
              <a:rPr lang="en-US" sz="1800" dirty="0">
                <a:latin typeface="Courier New" panose="02070309020205020404" pitchFamily="49" charset="0"/>
                <a:ea typeface="+mn-ea"/>
                <a:cs typeface="Courier New" panose="02070309020205020404" pitchFamily="49" charset="0"/>
              </a:rPr>
              <a:t>)</a:t>
            </a:r>
          </a:p>
          <a:p>
            <a:pPr marL="0" indent="0" eaLnBrk="1" hangingPunct="1">
              <a:lnSpc>
                <a:spcPct val="80000"/>
              </a:lnSpc>
              <a:buFontTx/>
              <a:buNone/>
              <a:defRPr/>
            </a:pPr>
            <a:endParaRPr lang="en-US" sz="1800" dirty="0">
              <a:latin typeface="Courier New" panose="02070309020205020404" pitchFamily="49" charset="0"/>
              <a:ea typeface="+mn-ea"/>
              <a:cs typeface="Courier New" panose="02070309020205020404" pitchFamily="49" charset="0"/>
            </a:endParaRPr>
          </a:p>
          <a:p>
            <a:pPr marL="0" indent="0" eaLnBrk="1" hangingPunct="1">
              <a:lnSpc>
                <a:spcPct val="80000"/>
              </a:lnSpc>
              <a:buFontTx/>
              <a:buNone/>
              <a:defRPr/>
            </a:pPr>
            <a:r>
              <a:rPr lang="en-US" sz="1800" dirty="0">
                <a:latin typeface="Courier New" panose="02070309020205020404" pitchFamily="49" charset="0"/>
                <a:ea typeface="+mn-ea"/>
                <a:cs typeface="Courier New" panose="02070309020205020404" pitchFamily="49" charset="0"/>
              </a:rPr>
              <a:t>&gt;&gt;&gt; </a:t>
            </a:r>
            <a:r>
              <a:rPr lang="en-US" sz="1800" b="1" dirty="0">
                <a:solidFill>
                  <a:srgbClr val="3333FF"/>
                </a:solidFill>
                <a:latin typeface="Courier New" panose="02070309020205020404" pitchFamily="49" charset="0"/>
                <a:ea typeface="ＭＳ Ｐゴシック" charset="0"/>
                <a:cs typeface="Courier New" panose="02070309020205020404" pitchFamily="49" charset="0"/>
              </a:rPr>
              <a:t>print</a:t>
            </a:r>
            <a:r>
              <a:rPr lang="en-US" sz="1800" dirty="0">
                <a:latin typeface="Courier New" panose="02070309020205020404" pitchFamily="49" charset="0"/>
                <a:ea typeface="+mn-ea"/>
                <a:cs typeface="Courier New" panose="02070309020205020404" pitchFamily="49" charset="0"/>
              </a:rPr>
              <a:t> </a:t>
            </a:r>
            <a:r>
              <a:rPr lang="en-US" sz="1800" dirty="0" err="1">
                <a:latin typeface="Courier New" panose="02070309020205020404" pitchFamily="49" charset="0"/>
                <a:ea typeface="+mn-ea"/>
                <a:cs typeface="Courier New" panose="02070309020205020404" pitchFamily="49" charset="0"/>
              </a:rPr>
              <a:t>rc</a:t>
            </a:r>
            <a:endParaRPr lang="en-US" sz="1800" dirty="0">
              <a:latin typeface="Courier New" panose="02070309020205020404" pitchFamily="49" charset="0"/>
              <a:ea typeface="+mn-ea"/>
              <a:cs typeface="Courier New" panose="02070309020205020404" pitchFamily="49" charset="0"/>
            </a:endParaRPr>
          </a:p>
          <a:p>
            <a:pPr marL="0" indent="0" eaLnBrk="1" hangingPunct="1">
              <a:lnSpc>
                <a:spcPct val="80000"/>
              </a:lnSpc>
              <a:buFontTx/>
              <a:buNone/>
              <a:defRPr/>
            </a:pPr>
            <a:r>
              <a:rPr lang="en-US" sz="1800" dirty="0">
                <a:latin typeface="Courier New" panose="02070309020205020404" pitchFamily="49" charset="0"/>
                <a:ea typeface="+mn-ea"/>
                <a:cs typeface="Courier New" panose="02070309020205020404" pitchFamily="49" charset="0"/>
              </a:rPr>
              <a:t>C:\\out.shp</a:t>
            </a:r>
          </a:p>
          <a:p>
            <a:pPr lvl="1" eaLnBrk="1" hangingPunct="1">
              <a:lnSpc>
                <a:spcPct val="80000"/>
              </a:lnSpc>
              <a:defRPr/>
            </a:pPr>
            <a:endParaRPr lang="en-US" sz="1800" dirty="0">
              <a:ea typeface="ＭＳ Ｐゴシック" charset="0"/>
            </a:endParaRPr>
          </a:p>
          <a:p>
            <a:pPr marL="400050" eaLnBrk="1" hangingPunct="1">
              <a:lnSpc>
                <a:spcPct val="80000"/>
              </a:lnSpc>
              <a:buFont typeface="Arial" pitchFamily="34" charset="0"/>
              <a:buChar char="•"/>
              <a:defRPr/>
            </a:pPr>
            <a:r>
              <a:rPr lang="en-US" sz="2400" dirty="0">
                <a:ea typeface="+mn-ea"/>
                <a:cs typeface="+mn-cs"/>
              </a:rPr>
              <a:t>If the result is multi-part only ONE of results is printed with a </a:t>
            </a:r>
            <a:r>
              <a:rPr lang="en-US" sz="2400" b="1" dirty="0">
                <a:solidFill>
                  <a:srgbClr val="3333FF"/>
                </a:solidFill>
                <a:ea typeface="+mn-ea"/>
                <a:cs typeface="+mn-cs"/>
              </a:rPr>
              <a:t>print</a:t>
            </a:r>
            <a:r>
              <a:rPr lang="en-US" sz="2400" dirty="0">
                <a:ea typeface="+mn-ea"/>
                <a:cs typeface="+mn-cs"/>
              </a:rPr>
              <a:t> statement.</a:t>
            </a:r>
            <a:br>
              <a:rPr lang="en-US" sz="2400" dirty="0">
                <a:ea typeface="+mn-ea"/>
                <a:cs typeface="+mn-cs"/>
              </a:rPr>
            </a:br>
            <a:endParaRPr lang="en-US" sz="2400" dirty="0">
              <a:ea typeface="+mn-ea"/>
              <a:cs typeface="+mn-cs"/>
            </a:endParaRPr>
          </a:p>
          <a:p>
            <a:pPr marL="0" lvl="1" indent="0" eaLnBrk="1" hangingPunct="1">
              <a:defRPr/>
            </a:pPr>
            <a:r>
              <a:rPr lang="en-US" sz="1800" dirty="0">
                <a:latin typeface="Courier New" panose="02070309020205020404" pitchFamily="49" charset="0"/>
                <a:ea typeface="ＭＳ Ｐゴシック" charset="0"/>
                <a:cs typeface="Courier New" panose="02070309020205020404" pitchFamily="49" charset="0"/>
              </a:rPr>
              <a:t>&gt;&gt;&gt;</a:t>
            </a:r>
            <a:r>
              <a:rPr lang="en-US" sz="20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rc</a:t>
            </a:r>
            <a:r>
              <a:rPr lang="en-US" sz="1800" dirty="0">
                <a:latin typeface="Courier New" panose="02070309020205020404" pitchFamily="49" charset="0"/>
                <a:ea typeface="ＭＳ Ｐゴシック" charset="0"/>
                <a:cs typeface="Courier New" panose="02070309020205020404" pitchFamily="49" charset="0"/>
              </a:rPr>
              <a:t> =</a:t>
            </a:r>
            <a:r>
              <a:rPr lang="en-US" sz="2000" dirty="0">
                <a:latin typeface="Courier New" panose="02070309020205020404" pitchFamily="49" charset="0"/>
                <a:ea typeface="ＭＳ Ｐゴシック" charset="0"/>
                <a:cs typeface="Courier New" panose="02070309020205020404" pitchFamily="49" charset="0"/>
              </a:rPr>
              <a:t> </a:t>
            </a:r>
            <a:r>
              <a:rPr lang="en-US" sz="1800" dirty="0" err="1">
                <a:latin typeface="Courier New" panose="02070309020205020404" pitchFamily="49" charset="0"/>
                <a:ea typeface="ＭＳ Ｐゴシック" charset="0"/>
                <a:cs typeface="Courier New" panose="02070309020205020404" pitchFamily="49" charset="0"/>
              </a:rPr>
              <a:t>arcpy.AverageNearestNeighbor_stats</a:t>
            </a:r>
            <a:r>
              <a:rPr lang="en-US" sz="1800" dirty="0">
                <a:latin typeface="Courier New" panose="02070309020205020404" pitchFamily="49" charset="0"/>
                <a:ea typeface="ＭＳ Ｐゴシック" charset="0"/>
                <a:cs typeface="Courier New" panose="02070309020205020404" pitchFamily="49" charset="0"/>
              </a:rPr>
              <a:t>(</a:t>
            </a:r>
            <a:r>
              <a:rPr lang="fr-FR" sz="1800" dirty="0">
                <a:latin typeface="Courier New" panose="02070309020205020404" pitchFamily="49" charset="0"/>
                <a:ea typeface="ＭＳ Ｐゴシック" charset="0"/>
                <a:cs typeface="Courier New" panose="02070309020205020404" pitchFamily="49" charset="0"/>
              </a:rPr>
              <a:t>'</a:t>
            </a:r>
            <a:r>
              <a:rPr lang="en-US" sz="1800" dirty="0">
                <a:latin typeface="Courier New" panose="02070309020205020404" pitchFamily="49" charset="0"/>
                <a:ea typeface="ＭＳ Ｐゴシック" charset="0"/>
                <a:cs typeface="Courier New" panose="02070309020205020404" pitchFamily="49" charset="0"/>
              </a:rPr>
              <a:t>C:/</a:t>
            </a:r>
            <a:r>
              <a:rPr lang="en-US" sz="1800" dirty="0" err="1">
                <a:latin typeface="Courier New" panose="02070309020205020404" pitchFamily="49" charset="0"/>
                <a:ea typeface="ＭＳ Ｐゴシック" charset="0"/>
                <a:cs typeface="Courier New" panose="02070309020205020404" pitchFamily="49" charset="0"/>
              </a:rPr>
              <a:t>points.shp</a:t>
            </a:r>
            <a:r>
              <a:rPr lang="fr-FR" sz="1800" dirty="0">
                <a:latin typeface="Courier New" panose="02070309020205020404" pitchFamily="49" charset="0"/>
                <a:ea typeface="ＭＳ Ｐゴシック" charset="0"/>
                <a:cs typeface="Courier New" panose="02070309020205020404" pitchFamily="49" charset="0"/>
              </a:rPr>
              <a:t>'</a:t>
            </a:r>
            <a:r>
              <a:rPr lang="en-US" sz="1800" dirty="0">
                <a:latin typeface="Courier New" panose="02070309020205020404" pitchFamily="49" charset="0"/>
                <a:ea typeface="ＭＳ Ｐゴシック" charset="0"/>
                <a:cs typeface="Courier New" panose="02070309020205020404" pitchFamily="49" charset="0"/>
              </a:rPr>
              <a:t>, </a:t>
            </a:r>
            <a:r>
              <a:rPr lang="fr-FR" sz="1800" dirty="0">
                <a:latin typeface="Courier New" panose="02070309020205020404" pitchFamily="49" charset="0"/>
                <a:ea typeface="ＭＳ Ｐゴシック" charset="0"/>
                <a:cs typeface="Courier New" panose="02070309020205020404" pitchFamily="49" charset="0"/>
              </a:rPr>
              <a:t>'</a:t>
            </a:r>
            <a:r>
              <a:rPr lang="en-US" sz="1800" dirty="0">
                <a:latin typeface="Courier New" panose="02070309020205020404" pitchFamily="49" charset="0"/>
                <a:ea typeface="ＭＳ Ｐゴシック" charset="0"/>
                <a:cs typeface="Courier New" panose="02070309020205020404" pitchFamily="49" charset="0"/>
              </a:rPr>
              <a:t>Euclidean Distance</a:t>
            </a:r>
            <a:r>
              <a:rPr lang="fr-FR" sz="1800" dirty="0">
                <a:latin typeface="Courier New" panose="02070309020205020404" pitchFamily="49" charset="0"/>
                <a:ea typeface="ＭＳ Ｐゴシック" charset="0"/>
                <a:cs typeface="Courier New" panose="02070309020205020404" pitchFamily="49" charset="0"/>
              </a:rPr>
              <a:t>'</a:t>
            </a:r>
            <a:r>
              <a:rPr lang="en-US" sz="1800" dirty="0">
                <a:latin typeface="Courier New" panose="02070309020205020404" pitchFamily="49" charset="0"/>
                <a:ea typeface="ＭＳ Ｐゴシック" charset="0"/>
                <a:cs typeface="Courier New" panose="02070309020205020404" pitchFamily="49" charset="0"/>
              </a:rPr>
              <a:t>)</a:t>
            </a:r>
          </a:p>
          <a:p>
            <a:pPr marL="342900" lvl="1" indent="-342900" eaLnBrk="1" hangingPunct="1">
              <a:buFontTx/>
              <a:buChar char="•"/>
              <a:defRPr/>
            </a:pPr>
            <a:endParaRPr lang="en-US" sz="1800" dirty="0">
              <a:ea typeface="ＭＳ Ｐゴシック" charset="0"/>
            </a:endParaRPr>
          </a:p>
          <a:p>
            <a:pPr marL="0" indent="0" eaLnBrk="1" hangingPunct="1">
              <a:lnSpc>
                <a:spcPct val="80000"/>
              </a:lnSpc>
              <a:buFontTx/>
              <a:buNone/>
              <a:defRPr/>
            </a:pPr>
            <a:r>
              <a:rPr lang="en-US" sz="2000" dirty="0">
                <a:latin typeface="Courier New" panose="02070309020205020404" pitchFamily="49" charset="0"/>
                <a:ea typeface="+mn-ea"/>
                <a:cs typeface="Courier New" panose="02070309020205020404" pitchFamily="49" charset="0"/>
              </a:rPr>
              <a:t>&gt;&gt;&gt; </a:t>
            </a:r>
            <a:r>
              <a:rPr lang="en-US" sz="1800" b="1" dirty="0">
                <a:solidFill>
                  <a:srgbClr val="3333FF"/>
                </a:solidFill>
                <a:latin typeface="Courier New" panose="02070309020205020404" pitchFamily="49" charset="0"/>
                <a:ea typeface="ＭＳ Ｐゴシック" charset="0"/>
                <a:cs typeface="Courier New" panose="02070309020205020404" pitchFamily="49" charset="0"/>
              </a:rPr>
              <a:t>print</a:t>
            </a:r>
            <a:r>
              <a:rPr lang="en-US" sz="2000" dirty="0">
                <a:latin typeface="Courier New" panose="02070309020205020404" pitchFamily="49" charset="0"/>
                <a:ea typeface="+mn-ea"/>
                <a:cs typeface="Courier New" panose="02070309020205020404" pitchFamily="49" charset="0"/>
              </a:rPr>
              <a:t> </a:t>
            </a:r>
            <a:r>
              <a:rPr lang="en-US" sz="2000" dirty="0" err="1">
                <a:latin typeface="Courier New" panose="02070309020205020404" pitchFamily="49" charset="0"/>
                <a:ea typeface="+mn-ea"/>
                <a:cs typeface="Courier New" panose="02070309020205020404" pitchFamily="49" charset="0"/>
              </a:rPr>
              <a:t>rc</a:t>
            </a:r>
            <a:endParaRPr lang="en-US" sz="2000" dirty="0">
              <a:latin typeface="Courier New" panose="02070309020205020404" pitchFamily="49" charset="0"/>
              <a:ea typeface="+mn-ea"/>
              <a:cs typeface="Courier New" panose="02070309020205020404" pitchFamily="49" charset="0"/>
            </a:endParaRPr>
          </a:p>
          <a:p>
            <a:pPr marL="0" indent="0" eaLnBrk="1" hangingPunct="1">
              <a:lnSpc>
                <a:spcPct val="80000"/>
              </a:lnSpc>
              <a:buFontTx/>
              <a:buNone/>
              <a:defRPr/>
            </a:pPr>
            <a:r>
              <a:rPr lang="en-US" sz="2000" dirty="0">
                <a:latin typeface="Courier New" panose="02070309020205020404" pitchFamily="49" charset="0"/>
                <a:ea typeface="+mn-ea"/>
                <a:cs typeface="Courier New" panose="02070309020205020404" pitchFamily="49" charset="0"/>
              </a:rPr>
              <a:t>0.64632</a:t>
            </a:r>
          </a:p>
          <a:p>
            <a:pPr marL="342900" lvl="1" indent="-342900" eaLnBrk="1" hangingPunct="1">
              <a:buFontTx/>
              <a:buChar char="•"/>
              <a:defRPr/>
            </a:pPr>
            <a:endParaRPr lang="en-US" sz="1400" dirty="0">
              <a:ea typeface="ＭＳ Ｐゴシック" charset="0"/>
            </a:endParaRPr>
          </a:p>
          <a:p>
            <a:pPr eaLnBrk="1" hangingPunct="1">
              <a:defRPr/>
            </a:pPr>
            <a:r>
              <a:rPr lang="en-US" sz="2800" dirty="0">
                <a:ea typeface="+mn-ea"/>
                <a:cs typeface="+mn-cs"/>
              </a:rPr>
              <a:t>Need to use </a:t>
            </a:r>
            <a:r>
              <a:rPr lang="en-US" sz="2800" dirty="0" err="1">
                <a:latin typeface="Courier New" panose="02070309020205020404" pitchFamily="49" charset="0"/>
                <a:ea typeface="+mn-ea"/>
                <a:cs typeface="Courier New" panose="02070309020205020404" pitchFamily="49" charset="0"/>
              </a:rPr>
              <a:t>outputCount</a:t>
            </a:r>
            <a:r>
              <a:rPr lang="en-US" sz="2800" dirty="0">
                <a:ea typeface="+mn-ea"/>
                <a:cs typeface="+mn-cs"/>
              </a:rPr>
              <a:t> and </a:t>
            </a:r>
            <a:r>
              <a:rPr lang="en-US" sz="2800" dirty="0" err="1">
                <a:latin typeface="Courier New" panose="02070309020205020404" pitchFamily="49" charset="0"/>
                <a:ea typeface="+mn-ea"/>
                <a:cs typeface="Courier New" panose="02070309020205020404" pitchFamily="49" charset="0"/>
              </a:rPr>
              <a:t>getOutput</a:t>
            </a:r>
            <a:endParaRPr lang="en-US" sz="2800" dirty="0">
              <a:latin typeface="Courier New" panose="02070309020205020404" pitchFamily="49" charset="0"/>
              <a:ea typeface="+mn-ea"/>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11378D73-0DAF-9377-E3DD-E1C2B9A707C4}"/>
              </a:ext>
            </a:extLst>
          </p:cNvPr>
          <p:cNvSpPr>
            <a:spLocks noGrp="1" noChangeArrowheads="1"/>
          </p:cNvSpPr>
          <p:nvPr>
            <p:ph type="body" idx="1"/>
          </p:nvPr>
        </p:nvSpPr>
        <p:spPr>
          <a:xfrm>
            <a:off x="609600" y="1424647"/>
            <a:ext cx="7620000" cy="5943600"/>
          </a:xfrm>
        </p:spPr>
        <p:txBody>
          <a:bodyPr/>
          <a:lstStyle/>
          <a:p>
            <a:pPr marL="0" indent="0" eaLnBrk="1" hangingPunct="1">
              <a:lnSpc>
                <a:spcPct val="80000"/>
              </a:lnSpc>
              <a:buNone/>
            </a:pPr>
            <a:r>
              <a:rPr lang="en-US" altLang="en-US" sz="2400" dirty="0"/>
              <a:t>Some tool return multi-part outputs.</a:t>
            </a:r>
            <a:endParaRPr lang="en-US" altLang="en-US" sz="1000" dirty="0"/>
          </a:p>
          <a:p>
            <a:pPr marL="0" indent="0">
              <a:lnSpc>
                <a:spcPct val="80000"/>
              </a:lnSpc>
              <a:buNone/>
            </a:pPr>
            <a:r>
              <a:rPr lang="en-US" altLang="en-US" sz="1600" dirty="0">
                <a:solidFill>
                  <a:srgbClr val="D4D4D4"/>
                </a:solidFill>
                <a:latin typeface="Consolas" panose="020B0609020204030204" pitchFamily="49" charset="0"/>
              </a:rPr>
              <a:t>    </a:t>
            </a:r>
            <a:r>
              <a:rPr lang="en-US" altLang="en-US" sz="1600" dirty="0" err="1">
                <a:solidFill>
                  <a:srgbClr val="D4D4D4"/>
                </a:solidFill>
                <a:latin typeface="Consolas" panose="020B0609020204030204" pitchFamily="49" charset="0"/>
              </a:rPr>
              <a:t>rc</a:t>
            </a:r>
            <a:r>
              <a:rPr lang="en-US" altLang="en-US" sz="1600" dirty="0">
                <a:solidFill>
                  <a:srgbClr val="D4D4D4"/>
                </a:solidFill>
                <a:latin typeface="Consolas" panose="020B0609020204030204" pitchFamily="49" charset="0"/>
              </a:rPr>
              <a:t> = </a:t>
            </a:r>
            <a:r>
              <a:rPr lang="en-US" altLang="en-US" sz="1600" dirty="0" err="1">
                <a:solidFill>
                  <a:srgbClr val="D4D4D4"/>
                </a:solidFill>
                <a:latin typeface="Consolas" panose="020B0609020204030204" pitchFamily="49" charset="0"/>
              </a:rPr>
              <a:t>arcpy.AverageNearestNeighbor_stats</a:t>
            </a:r>
            <a:r>
              <a:rPr lang="en-US" altLang="en-US" sz="1600" dirty="0">
                <a:solidFill>
                  <a:srgbClr val="D4D4D4"/>
                </a:solidFill>
                <a:latin typeface="Consolas" panose="020B0609020204030204" pitchFamily="49" charset="0"/>
              </a:rPr>
              <a:t>(</a:t>
            </a:r>
          </a:p>
          <a:p>
            <a:pPr marL="800100" lvl="2" indent="0">
              <a:buNone/>
            </a:pP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points.shp</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800100" lvl="2" indent="0">
              <a:buNone/>
            </a:pP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'Euclidean Distance'</a:t>
            </a:r>
            <a:r>
              <a:rPr lang="en-US" altLang="ja-JP" sz="1600" dirty="0">
                <a:latin typeface="Courier New" panose="02070309020205020404" pitchFamily="49" charset="0"/>
                <a:cs typeface="Courier New" panose="02070309020205020404" pitchFamily="49" charset="0"/>
              </a:rPr>
              <a:t>)</a:t>
            </a:r>
          </a:p>
          <a:p>
            <a:pPr marL="457200" lvl="1" indent="0" eaLnBrk="1" hangingPunct="1">
              <a:lnSpc>
                <a:spcPct val="80000"/>
              </a:lnSpc>
              <a:buNone/>
            </a:pPr>
            <a:endParaRPr lang="en-US" altLang="en-US" sz="2000" dirty="0"/>
          </a:p>
          <a:p>
            <a:pPr marL="0" indent="0" eaLnBrk="1" hangingPunct="1">
              <a:lnSpc>
                <a:spcPct val="80000"/>
              </a:lnSpc>
              <a:buNone/>
            </a:pPr>
            <a:r>
              <a:rPr lang="en-US" altLang="en-US" sz="2400" dirty="0"/>
              <a:t>Check the </a:t>
            </a:r>
            <a:r>
              <a:rPr lang="en-US" altLang="en-US" sz="2400" dirty="0" err="1">
                <a:latin typeface="Courier New" panose="02070309020205020404" pitchFamily="49" charset="0"/>
                <a:cs typeface="Courier New" panose="02070309020205020404" pitchFamily="49" charset="0"/>
              </a:rPr>
              <a:t>outputCount</a:t>
            </a:r>
            <a:r>
              <a:rPr lang="en-US" altLang="en-US" sz="2400" dirty="0"/>
              <a:t> property</a:t>
            </a:r>
          </a:p>
          <a:p>
            <a:pPr marL="457200" lvl="1" indent="0" eaLnBrk="1" hangingPunct="1">
              <a:lnSpc>
                <a:spcPct val="80000"/>
              </a:lnSpc>
              <a:buNone/>
            </a:pPr>
            <a:endParaRPr lang="en-US" altLang="en-US" sz="1400" dirty="0"/>
          </a:p>
          <a:p>
            <a:pPr marL="0" lvl="1" indent="0">
              <a:lnSpc>
                <a:spcPct val="80000"/>
              </a:lnSpc>
              <a:buNone/>
            </a:pPr>
            <a:r>
              <a:rPr lang="en-US" altLang="en-US" sz="1600" dirty="0">
                <a:solidFill>
                  <a:srgbClr val="D4D4D4"/>
                </a:solidFill>
                <a:latin typeface="Consolas" panose="020B0609020204030204" pitchFamily="49" charset="0"/>
              </a:rPr>
              <a:t>    &gt;&gt;&gt; </a:t>
            </a:r>
            <a:r>
              <a:rPr lang="en-US" altLang="en-US" sz="1600" dirty="0" err="1">
                <a:solidFill>
                  <a:srgbClr val="D4D4D4"/>
                </a:solidFill>
                <a:latin typeface="Consolas" panose="020B0609020204030204" pitchFamily="49" charset="0"/>
              </a:rPr>
              <a:t>rc.outputCount</a:t>
            </a:r>
            <a:endParaRPr lang="en-US" altLang="en-US" sz="1600" dirty="0">
              <a:solidFill>
                <a:srgbClr val="D4D4D4"/>
              </a:solidFill>
              <a:latin typeface="Consolas" panose="020B0609020204030204" pitchFamily="49" charset="0"/>
            </a:endParaRPr>
          </a:p>
          <a:p>
            <a:pPr marL="400050" lvl="1" indent="0">
              <a:buNone/>
            </a:pPr>
            <a:r>
              <a:rPr lang="en-US" sz="1200" b="0" dirty="0">
                <a:solidFill>
                  <a:srgbClr val="B5CEA8"/>
                </a:solidFill>
                <a:effectLst/>
                <a:latin typeface="Consolas" panose="020B0609020204030204" pitchFamily="49" charset="0"/>
              </a:rPr>
              <a:t> </a:t>
            </a:r>
            <a:r>
              <a:rPr lang="en-US" sz="1600" b="0" dirty="0">
                <a:solidFill>
                  <a:srgbClr val="B5CEA8"/>
                </a:solidFill>
                <a:effectLst/>
                <a:latin typeface="Consolas" panose="020B0609020204030204" pitchFamily="49" charset="0"/>
              </a:rPr>
              <a:t>6</a:t>
            </a:r>
            <a:endParaRPr lang="en-US" sz="1200" b="0" dirty="0">
              <a:solidFill>
                <a:srgbClr val="D4D4D4"/>
              </a:solidFill>
              <a:effectLst/>
              <a:latin typeface="Consolas" panose="020B0609020204030204" pitchFamily="49" charset="0"/>
            </a:endParaRPr>
          </a:p>
          <a:p>
            <a:pPr marL="457200" lvl="1" indent="0" eaLnBrk="1" hangingPunct="1">
              <a:lnSpc>
                <a:spcPct val="80000"/>
              </a:lnSpc>
              <a:buNone/>
            </a:pPr>
            <a:endParaRPr lang="en-US" altLang="en-US" sz="1600" dirty="0"/>
          </a:p>
          <a:p>
            <a:pPr marL="0" indent="0" eaLnBrk="1" hangingPunct="1">
              <a:lnSpc>
                <a:spcPct val="80000"/>
              </a:lnSpc>
              <a:buNone/>
            </a:pPr>
            <a:r>
              <a:rPr lang="en-US" altLang="en-US" sz="2400" dirty="0" err="1">
                <a:latin typeface="Courier New" panose="02070309020205020404" pitchFamily="49" charset="0"/>
                <a:cs typeface="Courier New" panose="02070309020205020404" pitchFamily="49" charset="0"/>
              </a:rPr>
              <a:t>getOutput</a:t>
            </a:r>
            <a:r>
              <a:rPr lang="en-US" altLang="en-US" sz="2400" dirty="0"/>
              <a:t> method and index number</a:t>
            </a:r>
          </a:p>
          <a:p>
            <a:pPr eaLnBrk="1" hangingPunct="1">
              <a:lnSpc>
                <a:spcPct val="80000"/>
              </a:lnSpc>
            </a:pPr>
            <a:endParaRPr lang="en-US" altLang="en-US" sz="2000" dirty="0"/>
          </a:p>
          <a:p>
            <a:pPr marL="400050" lvl="1" indent="0">
              <a:buNone/>
            </a:pPr>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rc.getOutput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0</a:t>
            </a:r>
            <a:r>
              <a:rPr lang="en-US" sz="1600" b="0" dirty="0">
                <a:solidFill>
                  <a:srgbClr val="D4D4D4"/>
                </a:solidFill>
                <a:effectLst/>
                <a:latin typeface="Consolas" panose="020B0609020204030204" pitchFamily="49" charset="0"/>
              </a:rPr>
              <a:t>)</a:t>
            </a:r>
          </a:p>
          <a:p>
            <a:pPr marL="400050" lvl="1" indent="0">
              <a:buNone/>
            </a:pPr>
            <a:r>
              <a:rPr lang="en-US" sz="1600" b="0" dirty="0">
                <a:solidFill>
                  <a:srgbClr val="CE9178"/>
                </a:solidFill>
                <a:effectLst/>
                <a:latin typeface="Consolas" panose="020B0609020204030204" pitchFamily="49" charset="0"/>
              </a:rPr>
              <a:t>'0.64632'</a:t>
            </a:r>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nearest neighbor index</a:t>
            </a:r>
            <a:endParaRPr lang="en-US" sz="1600" b="0" dirty="0">
              <a:solidFill>
                <a:srgbClr val="D4D4D4"/>
              </a:solidFill>
              <a:effectLst/>
              <a:latin typeface="Consolas" panose="020B0609020204030204" pitchFamily="49" charset="0"/>
            </a:endParaRPr>
          </a:p>
          <a:p>
            <a:pPr marL="400050" lvl="1" indent="0">
              <a:buNone/>
            </a:pPr>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rc.getOutput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1</a:t>
            </a:r>
            <a:r>
              <a:rPr lang="en-US" sz="1600" b="0" dirty="0">
                <a:solidFill>
                  <a:srgbClr val="D4D4D4"/>
                </a:solidFill>
                <a:effectLst/>
                <a:latin typeface="Consolas" panose="020B0609020204030204" pitchFamily="49" charset="0"/>
              </a:rPr>
              <a:t>)</a:t>
            </a:r>
          </a:p>
          <a:p>
            <a:pPr marL="400050" lvl="1" indent="0">
              <a:buNone/>
            </a:pPr>
            <a:r>
              <a:rPr lang="en-US" sz="1600" b="0" dirty="0">
                <a:solidFill>
                  <a:srgbClr val="CE9178"/>
                </a:solidFill>
                <a:effectLst/>
                <a:latin typeface="Consolas" panose="020B0609020204030204" pitchFamily="49" charset="0"/>
              </a:rPr>
              <a:t>'-4.27929'</a:t>
            </a:r>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z score</a:t>
            </a:r>
            <a:endParaRPr lang="en-US" sz="1600" b="0" dirty="0">
              <a:solidFill>
                <a:srgbClr val="D4D4D4"/>
              </a:solidFill>
              <a:effectLst/>
              <a:latin typeface="Consolas" panose="020B0609020204030204" pitchFamily="49" charset="0"/>
            </a:endParaRPr>
          </a:p>
          <a:p>
            <a:pPr marL="400050" lvl="1" indent="0">
              <a:buNone/>
            </a:pPr>
            <a:r>
              <a:rPr lang="en-US" sz="1600" b="0" dirty="0">
                <a:solidFill>
                  <a:srgbClr val="D4D4D4"/>
                </a:solidFill>
                <a:effectLst/>
                <a:latin typeface="Consolas" panose="020B0609020204030204" pitchFamily="49" charset="0"/>
              </a:rPr>
              <a:t>&gt;&gt;&gt; </a:t>
            </a:r>
            <a:r>
              <a:rPr lang="en-US" sz="1600" b="0" dirty="0" err="1">
                <a:solidFill>
                  <a:srgbClr val="D4D4D4"/>
                </a:solidFill>
                <a:effectLst/>
                <a:latin typeface="Consolas" panose="020B0609020204030204" pitchFamily="49" charset="0"/>
              </a:rPr>
              <a:t>rc.getOutput</a:t>
            </a:r>
            <a:r>
              <a:rPr lang="en-US" sz="1600" b="0" dirty="0">
                <a:solidFill>
                  <a:srgbClr val="D4D4D4"/>
                </a:solidFill>
                <a:effectLst/>
                <a:latin typeface="Consolas" panose="020B0609020204030204" pitchFamily="49" charset="0"/>
              </a:rPr>
              <a:t>(</a:t>
            </a:r>
            <a:r>
              <a:rPr lang="en-US" sz="1600" b="0" dirty="0">
                <a:solidFill>
                  <a:srgbClr val="B5CEA8"/>
                </a:solidFill>
                <a:effectLst/>
                <a:latin typeface="Consolas" panose="020B0609020204030204" pitchFamily="49" charset="0"/>
              </a:rPr>
              <a:t>2</a:t>
            </a:r>
            <a:r>
              <a:rPr lang="en-US" sz="1600" b="0" dirty="0">
                <a:solidFill>
                  <a:srgbClr val="D4D4D4"/>
                </a:solidFill>
                <a:effectLst/>
                <a:latin typeface="Consolas" panose="020B0609020204030204" pitchFamily="49" charset="0"/>
              </a:rPr>
              <a:t>)</a:t>
            </a:r>
          </a:p>
          <a:p>
            <a:pPr marL="400050" lvl="1" indent="0">
              <a:buNone/>
            </a:pPr>
            <a:r>
              <a:rPr lang="en-US" sz="1600" b="0" dirty="0">
                <a:solidFill>
                  <a:srgbClr val="CE9178"/>
                </a:solidFill>
                <a:effectLst/>
                <a:latin typeface="Consolas" panose="020B0609020204030204" pitchFamily="49" charset="0"/>
              </a:rPr>
              <a:t>'0.000019'</a:t>
            </a:r>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p-value</a:t>
            </a:r>
            <a:endParaRPr lang="en-US" sz="1600" b="0" dirty="0">
              <a:solidFill>
                <a:srgbClr val="D4D4D4"/>
              </a:solidFill>
              <a:effectLst/>
              <a:latin typeface="Consolas" panose="020B0609020204030204" pitchFamily="49" charset="0"/>
            </a:endParaRPr>
          </a:p>
        </p:txBody>
      </p:sp>
      <p:sp>
        <p:nvSpPr>
          <p:cNvPr id="377858" name="Rectangle 2">
            <a:extLst>
              <a:ext uri="{FF2B5EF4-FFF2-40B4-BE49-F238E27FC236}">
                <a16:creationId xmlns:a16="http://schemas.microsoft.com/office/drawing/2014/main" id="{E7F82452-B939-27E7-FA0D-822C4BD6B852}"/>
              </a:ext>
            </a:extLst>
          </p:cNvPr>
          <p:cNvSpPr>
            <a:spLocks noGrp="1" noChangeArrowheads="1"/>
          </p:cNvSpPr>
          <p:nvPr>
            <p:ph type="title"/>
          </p:nvPr>
        </p:nvSpPr>
        <p:spPr/>
        <p:txBody>
          <a:bodyPr/>
          <a:lstStyle/>
          <a:p>
            <a:pPr eaLnBrk="1" hangingPunct="1">
              <a:defRPr/>
            </a:pPr>
            <a:r>
              <a:rPr lang="en-US" dirty="0">
                <a:ea typeface="ＭＳ Ｐゴシック" pitchFamily="34" charset="-128"/>
              </a:rPr>
              <a:t>Tool Results Example 2</a:t>
            </a:r>
            <a:endParaRPr lang="en-US" dirty="0">
              <a:ea typeface="ＭＳ Ｐゴシック" pitchFamily="34" charset="-128"/>
              <a:cs typeface="+mj-cs"/>
            </a:endParaRPr>
          </a:p>
        </p:txBody>
      </p:sp>
      <p:pic>
        <p:nvPicPr>
          <p:cNvPr id="68613" name="Picture 1">
            <a:extLst>
              <a:ext uri="{FF2B5EF4-FFF2-40B4-BE49-F238E27FC236}">
                <a16:creationId xmlns:a16="http://schemas.microsoft.com/office/drawing/2014/main" id="{B28B4D1D-9B17-00D7-2BEB-EBD9D8AA6DF4}"/>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70448" y="2114550"/>
            <a:ext cx="29892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1" name="Rectangle 3">
            <a:extLst>
              <a:ext uri="{FF2B5EF4-FFF2-40B4-BE49-F238E27FC236}">
                <a16:creationId xmlns:a16="http://schemas.microsoft.com/office/drawing/2014/main" id="{11378D73-0DAF-9377-E3DD-E1C2B9A707C4}"/>
              </a:ext>
            </a:extLst>
          </p:cNvPr>
          <p:cNvSpPr>
            <a:spLocks noGrp="1" noChangeArrowheads="1"/>
          </p:cNvSpPr>
          <p:nvPr>
            <p:ph type="body" idx="1"/>
          </p:nvPr>
        </p:nvSpPr>
        <p:spPr>
          <a:xfrm>
            <a:off x="609600" y="1424647"/>
            <a:ext cx="7620000" cy="4747553"/>
          </a:xfrm>
        </p:spPr>
        <p:txBody>
          <a:bodyPr/>
          <a:lstStyle/>
          <a:p>
            <a:pPr marL="0" indent="0" eaLnBrk="1" hangingPunct="1">
              <a:lnSpc>
                <a:spcPct val="80000"/>
              </a:lnSpc>
              <a:buNone/>
            </a:pPr>
            <a:endParaRPr lang="en-US" altLang="en-US" sz="2400" dirty="0"/>
          </a:p>
          <a:p>
            <a:pPr marL="0" indent="0">
              <a:lnSpc>
                <a:spcPct val="80000"/>
              </a:lnSpc>
              <a:buNone/>
            </a:pPr>
            <a:r>
              <a:rPr lang="en-US" altLang="en-US" sz="1600" dirty="0" err="1">
                <a:solidFill>
                  <a:srgbClr val="D4D4D4"/>
                </a:solidFill>
                <a:latin typeface="Consolas" panose="020B0609020204030204" pitchFamily="49" charset="0"/>
              </a:rPr>
              <a:t>rc</a:t>
            </a:r>
            <a:r>
              <a:rPr lang="en-US" altLang="en-US" sz="1600" dirty="0">
                <a:solidFill>
                  <a:srgbClr val="D4D4D4"/>
                </a:solidFill>
                <a:latin typeface="Consolas" panose="020B0609020204030204" pitchFamily="49" charset="0"/>
              </a:rPr>
              <a:t> = </a:t>
            </a:r>
            <a:r>
              <a:rPr lang="en-US" altLang="en-US" sz="1600" dirty="0" err="1">
                <a:solidFill>
                  <a:srgbClr val="D4D4D4"/>
                </a:solidFill>
                <a:latin typeface="Consolas" panose="020B0609020204030204" pitchFamily="49" charset="0"/>
              </a:rPr>
              <a:t>arcpy.AverageNearestNeighbor_stats</a:t>
            </a:r>
            <a:r>
              <a:rPr lang="en-US" altLang="en-US" sz="1600" dirty="0">
                <a:solidFill>
                  <a:srgbClr val="D4D4D4"/>
                </a:solidFill>
                <a:latin typeface="Consolas" panose="020B0609020204030204" pitchFamily="49" charset="0"/>
              </a:rPr>
              <a:t>(</a:t>
            </a:r>
          </a:p>
          <a:p>
            <a:pPr marL="800100" lvl="2" indent="0">
              <a:buNone/>
            </a:pP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points.shp</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800100" lvl="2" indent="0">
              <a:buNone/>
            </a:pPr>
            <a:r>
              <a:rPr lang="en-US" sz="1600" b="0" dirty="0">
                <a:solidFill>
                  <a:srgbClr val="D4D4D4"/>
                </a:solidFill>
                <a:effectLst/>
                <a:latin typeface="Consolas" panose="020B0609020204030204" pitchFamily="49" charset="0"/>
              </a:rPr>
              <a:t>    </a:t>
            </a:r>
            <a:r>
              <a:rPr lang="en-US" sz="1600" b="0" dirty="0">
                <a:solidFill>
                  <a:srgbClr val="CE9178"/>
                </a:solidFill>
                <a:effectLst/>
                <a:latin typeface="Consolas" panose="020B0609020204030204" pitchFamily="49" charset="0"/>
              </a:rPr>
              <a:t>'Euclidean Distance'</a:t>
            </a:r>
            <a:r>
              <a:rPr lang="en-US" altLang="ja-JP" sz="1600" dirty="0">
                <a:latin typeface="Courier New" panose="02070309020205020404" pitchFamily="49" charset="0"/>
                <a:cs typeface="Courier New" panose="02070309020205020404" pitchFamily="49" charset="0"/>
              </a:rPr>
              <a:t>)</a:t>
            </a:r>
          </a:p>
          <a:p>
            <a:pPr marL="0" indent="0">
              <a:lnSpc>
                <a:spcPct val="80000"/>
              </a:lnSpc>
              <a:buNone/>
            </a:pPr>
            <a:endParaRPr lang="en-US" altLang="en-US" sz="2000" dirty="0">
              <a:latin typeface="Courier New" panose="02070309020205020404" pitchFamily="49" charset="0"/>
              <a:cs typeface="Courier New" panose="02070309020205020404" pitchFamily="49" charset="0"/>
            </a:endParaRPr>
          </a:p>
          <a:p>
            <a:pPr marL="0" indent="0">
              <a:buNone/>
            </a:pPr>
            <a:r>
              <a:rPr lang="en-US" sz="1600" b="0" dirty="0">
                <a:solidFill>
                  <a:srgbClr val="569CD6"/>
                </a:solidFill>
                <a:effectLst/>
                <a:latin typeface="Consolas" panose="020B0609020204030204" pitchFamily="49" charset="0"/>
              </a:rPr>
              <a:t>for</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res_num</a:t>
            </a:r>
            <a:r>
              <a:rPr lang="en-US" sz="1600" b="0" dirty="0">
                <a:solidFill>
                  <a:srgbClr val="D4D4D4"/>
                </a:solidFill>
                <a:effectLst/>
                <a:latin typeface="Consolas" panose="020B0609020204030204" pitchFamily="49" charset="0"/>
              </a:rPr>
              <a:t> </a:t>
            </a:r>
            <a:r>
              <a:rPr lang="en-US" sz="1600" b="0" dirty="0">
                <a:solidFill>
                  <a:srgbClr val="569CD6"/>
                </a:solidFill>
                <a:effectLst/>
                <a:latin typeface="Consolas" panose="020B0609020204030204" pitchFamily="49" charset="0"/>
              </a:rPr>
              <a:t>in</a:t>
            </a:r>
            <a:r>
              <a:rPr lang="en-US" sz="1600" b="0" dirty="0">
                <a:solidFill>
                  <a:srgbClr val="D4D4D4"/>
                </a:solidFill>
                <a:effectLst/>
                <a:latin typeface="Consolas" panose="020B0609020204030204" pitchFamily="49" charset="0"/>
              </a:rPr>
              <a:t> range(</a:t>
            </a:r>
            <a:r>
              <a:rPr lang="en-US" sz="1600" b="0" dirty="0" err="1">
                <a:solidFill>
                  <a:srgbClr val="D4D4D4"/>
                </a:solidFill>
                <a:effectLst/>
                <a:latin typeface="Consolas" panose="020B0609020204030204" pitchFamily="49" charset="0"/>
              </a:rPr>
              <a:t>rc.outputCount</a:t>
            </a:r>
            <a:r>
              <a:rPr lang="en-US" sz="1600" b="0" dirty="0">
                <a:solidFill>
                  <a:srgbClr val="D4D4D4"/>
                </a:solidFill>
                <a:effectLst/>
                <a:latin typeface="Consolas" panose="020B0609020204030204" pitchFamily="49" charset="0"/>
              </a:rPr>
              <a:t>):</a:t>
            </a:r>
          </a:p>
          <a:p>
            <a:pPr marL="0" indent="0">
              <a:buNone/>
            </a:pPr>
            <a:r>
              <a:rPr lang="en-US" sz="1600" b="0" dirty="0">
                <a:solidFill>
                  <a:srgbClr val="D4D4D4"/>
                </a:solidFill>
                <a:effectLst/>
                <a:latin typeface="Consolas" panose="020B0609020204030204" pitchFamily="49" charset="0"/>
              </a:rPr>
              <a:t>    print(</a:t>
            </a:r>
            <a:r>
              <a:rPr lang="en-US" sz="1600" b="0" dirty="0" err="1">
                <a:solidFill>
                  <a:srgbClr val="D4D4D4"/>
                </a:solidFill>
                <a:effectLst/>
                <a:latin typeface="Consolas" panose="020B0609020204030204" pitchFamily="49" charset="0"/>
              </a:rPr>
              <a:t>rc.getOutput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res_num</a:t>
            </a:r>
            <a:r>
              <a:rPr lang="en-US" sz="1600" b="0" dirty="0">
                <a:solidFill>
                  <a:srgbClr val="D4D4D4"/>
                </a:solidFill>
                <a:effectLst/>
                <a:latin typeface="Consolas" panose="020B0609020204030204" pitchFamily="49" charset="0"/>
              </a:rPr>
              <a:t>))</a:t>
            </a:r>
          </a:p>
          <a:p>
            <a:pPr marL="0" lvl="1" indent="0" eaLnBrk="1" hangingPunct="1">
              <a:lnSpc>
                <a:spcPct val="80000"/>
              </a:lnSpc>
              <a:buNone/>
            </a:pPr>
            <a:endParaRPr lang="en-US" altLang="en-US" sz="1600" dirty="0"/>
          </a:p>
          <a:p>
            <a:pPr marL="0" lvl="1" indent="0" eaLnBrk="1" hangingPunct="1">
              <a:lnSpc>
                <a:spcPct val="80000"/>
              </a:lnSpc>
              <a:buNone/>
            </a:pPr>
            <a:endParaRPr lang="en-US" altLang="en-US" sz="1600" dirty="0">
              <a:latin typeface="Courier New" panose="02070309020205020404" pitchFamily="49" charset="0"/>
              <a:cs typeface="Courier New" panose="02070309020205020404" pitchFamily="49" charset="0"/>
            </a:endParaRPr>
          </a:p>
          <a:p>
            <a:pPr marL="0" lvl="1" indent="0" eaLnBrk="1" hangingPunct="1">
              <a:lnSpc>
                <a:spcPct val="80000"/>
              </a:lnSpc>
              <a:buNone/>
            </a:pPr>
            <a:endParaRPr lang="en-US" altLang="en-US" sz="1600" dirty="0">
              <a:latin typeface="Courier New" panose="02070309020205020404" pitchFamily="49" charset="0"/>
              <a:cs typeface="Courier New" panose="02070309020205020404" pitchFamily="49" charset="0"/>
            </a:endParaRPr>
          </a:p>
          <a:p>
            <a:pPr marL="0" lvl="1" indent="0" eaLnBrk="1" hangingPunct="1">
              <a:lnSpc>
                <a:spcPct val="80000"/>
              </a:lnSpc>
              <a:buNone/>
            </a:pPr>
            <a:endParaRPr lang="en-US" altLang="en-US" sz="1600" dirty="0">
              <a:latin typeface="Courier New" panose="02070309020205020404" pitchFamily="49" charset="0"/>
              <a:cs typeface="Courier New" panose="02070309020205020404" pitchFamily="49" charset="0"/>
            </a:endParaRPr>
          </a:p>
          <a:p>
            <a:pPr marL="0" lvl="1" indent="0" eaLnBrk="1" hangingPunct="1">
              <a:lnSpc>
                <a:spcPct val="80000"/>
              </a:lnSpc>
              <a:buNone/>
            </a:pPr>
            <a:endParaRPr lang="en-US" altLang="en-US" sz="1600" dirty="0">
              <a:latin typeface="Courier New" panose="02070309020205020404" pitchFamily="49" charset="0"/>
              <a:cs typeface="Courier New" panose="02070309020205020404" pitchFamily="49" charset="0"/>
            </a:endParaRPr>
          </a:p>
          <a:p>
            <a:pPr marL="0" indent="0">
              <a:lnSpc>
                <a:spcPct val="80000"/>
              </a:lnSpc>
              <a:buNone/>
            </a:pPr>
            <a:r>
              <a:rPr lang="en-US" altLang="en-US" sz="1600" dirty="0">
                <a:solidFill>
                  <a:srgbClr val="B5CEA8"/>
                </a:solidFill>
                <a:latin typeface="Consolas" panose="020B0609020204030204" pitchFamily="49" charset="0"/>
              </a:rPr>
              <a:t>0.64632</a:t>
            </a:r>
            <a:r>
              <a:rPr lang="en-US" altLang="en-US" sz="1600" dirty="0">
                <a:solidFill>
                  <a:srgbClr val="B5CEA8"/>
                </a:solidFill>
                <a:latin typeface="Courier New" panose="02070309020205020404" pitchFamily="49" charset="0"/>
                <a:cs typeface="Courier New" panose="02070309020205020404" pitchFamily="49" charset="0"/>
              </a:rPr>
              <a:t>       </a:t>
            </a:r>
            <a:r>
              <a:rPr lang="en-US" altLang="ja-JP" sz="1600" dirty="0">
                <a:solidFill>
                  <a:srgbClr val="6A9955"/>
                </a:solidFill>
                <a:latin typeface="Consolas" panose="020B0609020204030204" pitchFamily="49" charset="0"/>
              </a:rPr>
              <a:t># nearest neighbor index</a:t>
            </a:r>
          </a:p>
          <a:p>
            <a:pPr marL="0" indent="0">
              <a:lnSpc>
                <a:spcPct val="80000"/>
              </a:lnSpc>
              <a:buNone/>
            </a:pPr>
            <a:r>
              <a:rPr lang="en-US" altLang="en-US" sz="1600" dirty="0">
                <a:solidFill>
                  <a:srgbClr val="B5CEA8"/>
                </a:solidFill>
                <a:latin typeface="Consolas" panose="020B0609020204030204" pitchFamily="49" charset="0"/>
              </a:rPr>
              <a:t>-4.27929       </a:t>
            </a:r>
            <a:r>
              <a:rPr lang="en-US" altLang="ja-JP" sz="1600" dirty="0">
                <a:solidFill>
                  <a:srgbClr val="6A9955"/>
                </a:solidFill>
                <a:latin typeface="Consolas" panose="020B0609020204030204" pitchFamily="49" charset="0"/>
              </a:rPr>
              <a:t># z score</a:t>
            </a:r>
          </a:p>
          <a:p>
            <a:pPr marL="0" indent="0">
              <a:lnSpc>
                <a:spcPct val="80000"/>
              </a:lnSpc>
              <a:buNone/>
            </a:pPr>
            <a:r>
              <a:rPr lang="en-US" sz="1600" b="0" dirty="0">
                <a:solidFill>
                  <a:srgbClr val="B5CEA8"/>
                </a:solidFill>
                <a:effectLst/>
                <a:latin typeface="Consolas" panose="020B0609020204030204" pitchFamily="49" charset="0"/>
              </a:rPr>
              <a:t>0.000019</a:t>
            </a:r>
            <a:r>
              <a:rPr lang="en-US" sz="1600" b="0" dirty="0">
                <a:solidFill>
                  <a:srgbClr val="D4D4D4"/>
                </a:solidFill>
                <a:effectLst/>
                <a:latin typeface="Consolas" panose="020B0609020204030204" pitchFamily="49" charset="0"/>
              </a:rPr>
              <a:t>       </a:t>
            </a:r>
            <a:r>
              <a:rPr lang="en-US" sz="1600" b="0" dirty="0">
                <a:solidFill>
                  <a:srgbClr val="6A9955"/>
                </a:solidFill>
                <a:effectLst/>
                <a:latin typeface="Consolas" panose="020B0609020204030204" pitchFamily="49" charset="0"/>
              </a:rPr>
              <a:t># p-value</a:t>
            </a:r>
          </a:p>
          <a:p>
            <a:pPr marL="0" indent="0">
              <a:lnSpc>
                <a:spcPct val="80000"/>
              </a:lnSpc>
              <a:buNone/>
            </a:pPr>
            <a:r>
              <a:rPr lang="en-US" sz="1600" dirty="0">
                <a:solidFill>
                  <a:srgbClr val="6A9955"/>
                </a:solidFill>
                <a:latin typeface="Consolas" panose="020B0609020204030204" pitchFamily="49" charset="0"/>
              </a:rPr>
              <a:t>... (plus 3 more)</a:t>
            </a:r>
            <a:endParaRPr lang="en-US" sz="1600" b="0" dirty="0">
              <a:solidFill>
                <a:srgbClr val="D4D4D4"/>
              </a:solidFill>
              <a:effectLst/>
              <a:latin typeface="Consolas" panose="020B0609020204030204" pitchFamily="49" charset="0"/>
            </a:endParaRPr>
          </a:p>
        </p:txBody>
      </p:sp>
      <p:sp>
        <p:nvSpPr>
          <p:cNvPr id="377858" name="Rectangle 2">
            <a:extLst>
              <a:ext uri="{FF2B5EF4-FFF2-40B4-BE49-F238E27FC236}">
                <a16:creationId xmlns:a16="http://schemas.microsoft.com/office/drawing/2014/main" id="{E7F82452-B939-27E7-FA0D-822C4BD6B852}"/>
              </a:ext>
            </a:extLst>
          </p:cNvPr>
          <p:cNvSpPr>
            <a:spLocks noGrp="1" noChangeArrowheads="1"/>
          </p:cNvSpPr>
          <p:nvPr>
            <p:ph type="title"/>
          </p:nvPr>
        </p:nvSpPr>
        <p:spPr/>
        <p:txBody>
          <a:bodyPr/>
          <a:lstStyle/>
          <a:p>
            <a:pPr eaLnBrk="1" hangingPunct="1">
              <a:defRPr/>
            </a:pPr>
            <a:r>
              <a:rPr lang="en-US" dirty="0">
                <a:ea typeface="ＭＳ Ｐゴシック" pitchFamily="34" charset="-128"/>
                <a:cs typeface="+mj-cs"/>
              </a:rPr>
              <a:t>Get all results with </a:t>
            </a:r>
            <a:r>
              <a:rPr lang="en-US" dirty="0">
                <a:ea typeface="ＭＳ Ｐゴシック" pitchFamily="34" charset="-128"/>
              </a:rPr>
              <a:t>a loop</a:t>
            </a:r>
            <a:endParaRPr lang="en-US" dirty="0">
              <a:ea typeface="ＭＳ Ｐゴシック" pitchFamily="34" charset="-128"/>
              <a:cs typeface="+mj-cs"/>
            </a:endParaRPr>
          </a:p>
        </p:txBody>
      </p:sp>
      <p:pic>
        <p:nvPicPr>
          <p:cNvPr id="68613" name="Picture 1">
            <a:extLst>
              <a:ext uri="{FF2B5EF4-FFF2-40B4-BE49-F238E27FC236}">
                <a16:creationId xmlns:a16="http://schemas.microsoft.com/office/drawing/2014/main" id="{B28B4D1D-9B17-00D7-2BEB-EBD9D8AA6DF4}"/>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867400" y="2114550"/>
            <a:ext cx="2989263" cy="262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8652386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Summary</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6400" y="1107716"/>
            <a:ext cx="2995051" cy="221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B4DCBE4D-D1BB-F583-3332-63350CB4C01D}"/>
              </a:ext>
            </a:extLst>
          </p:cNvPr>
          <p:cNvSpPr>
            <a:spLocks noChangeArrowheads="1"/>
          </p:cNvSpPr>
          <p:nvPr/>
        </p:nvSpPr>
        <p:spPr bwMode="auto">
          <a:xfrm>
            <a:off x="457200" y="3508375"/>
            <a:ext cx="45720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u="sng" dirty="0">
                <a:solidFill>
                  <a:schemeClr val="bg1">
                    <a:lumMod val="90000"/>
                  </a:schemeClr>
                </a:solidFill>
              </a:rPr>
              <a:t>Objects returned from tools</a:t>
            </a:r>
          </a:p>
          <a:p>
            <a:pPr eaLnBrk="1" hangingPunct="1">
              <a:spcBef>
                <a:spcPct val="0"/>
              </a:spcBef>
              <a:buFontTx/>
              <a:buNone/>
            </a:pPr>
            <a:endParaRPr lang="en-US" altLang="en-US" sz="1800" u="sng" dirty="0">
              <a:solidFill>
                <a:schemeClr val="bg1">
                  <a:lumMod val="90000"/>
                </a:schemeClr>
              </a:solidFill>
            </a:endParaRPr>
          </a:p>
          <a:p>
            <a:pPr eaLnBrk="1" hangingPunct="1">
              <a:spcBef>
                <a:spcPct val="0"/>
              </a:spcBef>
              <a:buFontTx/>
              <a:buNone/>
            </a:pPr>
            <a:r>
              <a:rPr lang="en-US" altLang="en-US" sz="1800" dirty="0" err="1">
                <a:solidFill>
                  <a:schemeClr val="bg1">
                    <a:lumMod val="90000"/>
                  </a:schemeClr>
                </a:solidFill>
              </a:rPr>
              <a:t>sa</a:t>
            </a:r>
            <a:r>
              <a:rPr lang="en-US" altLang="en-US" sz="1800" dirty="0">
                <a:solidFill>
                  <a:schemeClr val="bg1">
                    <a:lumMod val="90000"/>
                  </a:schemeClr>
                </a:solidFill>
              </a:rPr>
              <a:t> tools return a Raster object</a:t>
            </a:r>
          </a:p>
          <a:p>
            <a:pPr eaLnBrk="1" hangingPunct="1">
              <a:spcBef>
                <a:spcPct val="0"/>
              </a:spcBef>
              <a:buFontTx/>
              <a:buNone/>
            </a:pPr>
            <a:r>
              <a:rPr lang="en-US" altLang="en-US" sz="1800" dirty="0">
                <a:solidFill>
                  <a:schemeClr val="bg1">
                    <a:lumMod val="90000"/>
                  </a:schemeClr>
                </a:solidFill>
              </a:rPr>
              <a:t>Other tools return a Result object</a:t>
            </a:r>
          </a:p>
          <a:p>
            <a:pPr eaLnBrk="1" hangingPunct="1">
              <a:spcBef>
                <a:spcPct val="0"/>
              </a:spcBef>
              <a:buFontTx/>
              <a:buNone/>
            </a:pPr>
            <a:r>
              <a:rPr lang="en-US" altLang="en-US" sz="1800" dirty="0">
                <a:solidFill>
                  <a:schemeClr val="bg1">
                    <a:lumMod val="90000"/>
                  </a:schemeClr>
                </a:solidFill>
              </a:rPr>
              <a:t>Result objects</a:t>
            </a:r>
          </a:p>
          <a:p>
            <a:pPr eaLnBrk="1" hangingPunct="1">
              <a:spcBef>
                <a:spcPct val="0"/>
              </a:spcBef>
              <a:buFontTx/>
              <a:buNone/>
            </a:pPr>
            <a:r>
              <a:rPr lang="en-US" altLang="en-US" sz="1800" dirty="0">
                <a:solidFill>
                  <a:schemeClr val="bg1">
                    <a:lumMod val="90000"/>
                  </a:schemeClr>
                </a:solidFill>
              </a:rPr>
              <a:t>	</a:t>
            </a:r>
            <a:r>
              <a:rPr lang="en-US" altLang="en-US" sz="1800" dirty="0" err="1">
                <a:solidFill>
                  <a:schemeClr val="bg1">
                    <a:lumMod val="90000"/>
                  </a:schemeClr>
                </a:solidFill>
              </a:rPr>
              <a:t>outputCount</a:t>
            </a:r>
            <a:endParaRPr lang="en-US" altLang="en-US" sz="1800" dirty="0">
              <a:solidFill>
                <a:schemeClr val="bg1">
                  <a:lumMod val="90000"/>
                </a:schemeClr>
              </a:solidFill>
            </a:endParaRPr>
          </a:p>
          <a:p>
            <a:pPr eaLnBrk="1" hangingPunct="1">
              <a:spcBef>
                <a:spcPct val="0"/>
              </a:spcBef>
              <a:buFontTx/>
              <a:buNone/>
            </a:pPr>
            <a:r>
              <a:rPr lang="en-US" altLang="en-US" sz="1800" dirty="0">
                <a:solidFill>
                  <a:schemeClr val="bg1">
                    <a:lumMod val="90000"/>
                  </a:schemeClr>
                </a:solidFill>
              </a:rPr>
              <a:t>	</a:t>
            </a:r>
            <a:r>
              <a:rPr lang="en-US" altLang="en-US" sz="1800" dirty="0" err="1">
                <a:solidFill>
                  <a:schemeClr val="bg1">
                    <a:lumMod val="90000"/>
                  </a:schemeClr>
                </a:solidFill>
              </a:rPr>
              <a:t>getOutput</a:t>
            </a:r>
            <a:r>
              <a:rPr lang="en-US" altLang="en-US" sz="1800" dirty="0">
                <a:solidFill>
                  <a:schemeClr val="bg1">
                    <a:lumMod val="90000"/>
                  </a:schemeClr>
                </a:solidFill>
              </a:rPr>
              <a:t>(index)</a:t>
            </a:r>
          </a:p>
        </p:txBody>
      </p:sp>
    </p:spTree>
    <p:extLst>
      <p:ext uri="{BB962C8B-B14F-4D97-AF65-F5344CB8AC3E}">
        <p14:creationId xmlns:p14="http://schemas.microsoft.com/office/powerpoint/2010/main" val="423593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0A4233-F40E-7CBA-7CBD-13BC934D9FB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13C0EF0-9F1C-211C-5BFC-9C6E91F7710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79888207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222802"/>
            <a:ext cx="8001000" cy="990600"/>
          </a:xfrm>
        </p:spPr>
        <p:txBody>
          <a:bodyPr>
            <a:normAutofit fontScale="90000"/>
          </a:bodyPr>
          <a:lstStyle/>
          <a:p>
            <a:pPr algn="ctr" eaLnBrk="1" hangingPunct="1"/>
            <a:r>
              <a:rPr lang="en-US" altLang="en-US" sz="5400" dirty="0"/>
              <a:t>Calling Tools Series Summary</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34607" y="2819400"/>
            <a:ext cx="2828393" cy="2092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A8946A-4098-6695-0DC2-8859D669CBCE}"/>
              </a:ext>
            </a:extLst>
          </p:cNvPr>
          <p:cNvSpPr>
            <a:spLocks noChangeArrowheads="1"/>
          </p:cNvSpPr>
          <p:nvPr/>
        </p:nvSpPr>
        <p:spPr bwMode="auto">
          <a:xfrm>
            <a:off x="381000" y="1676400"/>
            <a:ext cx="7467600" cy="48013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u="sng" dirty="0">
              <a:solidFill>
                <a:schemeClr val="bg1">
                  <a:lumMod val="90000"/>
                </a:schemeClr>
              </a:solidFill>
            </a:endParaRPr>
          </a:p>
          <a:p>
            <a:pPr eaLnBrk="1" hangingPunct="1">
              <a:spcBef>
                <a:spcPct val="0"/>
              </a:spcBef>
              <a:buFontTx/>
              <a:buNone/>
            </a:pPr>
            <a:r>
              <a:rPr lang="en-US" altLang="en-US" sz="1800" dirty="0">
                <a:solidFill>
                  <a:schemeClr val="bg1">
                    <a:lumMod val="90000"/>
                  </a:schemeClr>
                </a:solidFill>
              </a:rPr>
              <a:t>Python capabilities in ArcGIS</a:t>
            </a:r>
          </a:p>
          <a:p>
            <a:pPr eaLnBrk="1" hangingPunct="1">
              <a:spcBef>
                <a:spcPct val="0"/>
              </a:spcBef>
              <a:buFontTx/>
              <a:buNone/>
            </a:pPr>
            <a:r>
              <a:rPr lang="en-US" altLang="en-US" sz="1800" dirty="0">
                <a:solidFill>
                  <a:schemeClr val="bg1">
                    <a:lumMod val="90000"/>
                  </a:schemeClr>
                </a:solidFill>
              </a:rPr>
              <a:t>Dot notation, </a:t>
            </a:r>
            <a:r>
              <a:rPr lang="en-US" altLang="en-US" sz="1800" dirty="0" err="1">
                <a:solidFill>
                  <a:schemeClr val="bg1">
                    <a:lumMod val="90000"/>
                  </a:schemeClr>
                </a:solidFill>
              </a:rPr>
              <a:t>object.method</a:t>
            </a:r>
            <a:endParaRPr lang="en-US" altLang="en-US" sz="1800" dirty="0">
              <a:solidFill>
                <a:schemeClr val="bg1">
                  <a:lumMod val="90000"/>
                </a:schemeClr>
              </a:solidFill>
            </a:endParaRPr>
          </a:p>
          <a:p>
            <a:pPr eaLnBrk="1" hangingPunct="1">
              <a:spcBef>
                <a:spcPct val="0"/>
              </a:spcBef>
              <a:buFontTx/>
              <a:buNone/>
            </a:pPr>
            <a:r>
              <a:rPr lang="en-US" altLang="en-US" sz="1800" dirty="0">
                <a:solidFill>
                  <a:schemeClr val="bg1">
                    <a:lumMod val="90000"/>
                  </a:schemeClr>
                </a:solidFill>
              </a:rPr>
              <a:t>Environment settings </a:t>
            </a:r>
          </a:p>
          <a:p>
            <a:pPr eaLnBrk="1" hangingPunct="1">
              <a:spcBef>
                <a:spcPct val="0"/>
              </a:spcBef>
              <a:buFontTx/>
              <a:buNone/>
            </a:pPr>
            <a:r>
              <a:rPr lang="en-US" altLang="en-US" sz="1800" dirty="0">
                <a:solidFill>
                  <a:schemeClr val="bg1">
                    <a:lumMod val="90000"/>
                  </a:schemeClr>
                </a:solidFill>
              </a:rPr>
              <a:t>Calling Tools</a:t>
            </a:r>
          </a:p>
          <a:p>
            <a:pPr eaLnBrk="1" hangingPunct="1">
              <a:spcBef>
                <a:spcPct val="0"/>
              </a:spcBef>
              <a:buFontTx/>
              <a:buNone/>
            </a:pPr>
            <a:r>
              <a:rPr lang="en-US" altLang="en-US" sz="1800" dirty="0">
                <a:solidFill>
                  <a:schemeClr val="bg1">
                    <a:lumMod val="90000"/>
                  </a:schemeClr>
                </a:solidFill>
              </a:rPr>
              <a:t>    How to specify input &amp; output files</a:t>
            </a:r>
          </a:p>
          <a:p>
            <a:pPr eaLnBrk="1" hangingPunct="1">
              <a:spcBef>
                <a:spcPct val="0"/>
              </a:spcBef>
              <a:buFontTx/>
              <a:buNone/>
            </a:pPr>
            <a:r>
              <a:rPr lang="en-US" altLang="en-US" sz="1800" dirty="0">
                <a:solidFill>
                  <a:schemeClr val="bg1">
                    <a:lumMod val="90000"/>
                  </a:schemeClr>
                </a:solidFill>
              </a:rPr>
              <a:t>    Optional parameters</a:t>
            </a:r>
          </a:p>
          <a:p>
            <a:pPr eaLnBrk="1" hangingPunct="1">
              <a:spcBef>
                <a:spcPct val="0"/>
              </a:spcBef>
              <a:buFontTx/>
              <a:buNone/>
            </a:pPr>
            <a:r>
              <a:rPr lang="en-US" altLang="en-US" sz="1800" dirty="0">
                <a:solidFill>
                  <a:schemeClr val="bg1">
                    <a:lumMod val="90000"/>
                  </a:schemeClr>
                </a:solidFill>
              </a:rPr>
              <a:t>    Tool signature and parameter table in online help</a:t>
            </a:r>
          </a:p>
          <a:p>
            <a:pPr eaLnBrk="1" hangingPunct="1">
              <a:spcBef>
                <a:spcPct val="0"/>
              </a:spcBef>
              <a:buFontTx/>
              <a:buNone/>
            </a:pPr>
            <a:r>
              <a:rPr lang="en-US" altLang="en-US" sz="1800" dirty="0">
                <a:solidFill>
                  <a:schemeClr val="bg1">
                    <a:lumMod val="90000"/>
                  </a:schemeClr>
                </a:solidFill>
              </a:rPr>
              <a:t>    Overwriting output</a:t>
            </a:r>
          </a:p>
          <a:p>
            <a:pPr eaLnBrk="1" hangingPunct="1">
              <a:spcBef>
                <a:spcPct val="0"/>
              </a:spcBef>
              <a:buFontTx/>
              <a:buNone/>
            </a:pPr>
            <a:r>
              <a:rPr lang="en-US" altLang="en-US" sz="1800" dirty="0">
                <a:solidFill>
                  <a:schemeClr val="bg1">
                    <a:lumMod val="90000"/>
                  </a:schemeClr>
                </a:solidFill>
              </a:rPr>
              <a:t>    Copy code snippets</a:t>
            </a:r>
          </a:p>
          <a:p>
            <a:pPr eaLnBrk="1" hangingPunct="1">
              <a:spcBef>
                <a:spcPct val="0"/>
              </a:spcBef>
              <a:buFontTx/>
              <a:buNone/>
            </a:pPr>
            <a:r>
              <a:rPr lang="en-US" altLang="en-US" sz="1800" dirty="0">
                <a:solidFill>
                  <a:schemeClr val="bg1">
                    <a:lumMod val="90000"/>
                  </a:schemeClr>
                </a:solidFill>
              </a:rPr>
              <a:t>    Keyword vs. positional arguments</a:t>
            </a:r>
          </a:p>
          <a:p>
            <a:pPr eaLnBrk="1" hangingPunct="1">
              <a:spcBef>
                <a:spcPct val="0"/>
              </a:spcBef>
              <a:buFontTx/>
              <a:buNone/>
            </a:pPr>
            <a:r>
              <a:rPr lang="en-US" altLang="en-US" sz="1800" dirty="0">
                <a:solidFill>
                  <a:schemeClr val="bg1">
                    <a:lumMod val="90000"/>
                  </a:schemeClr>
                </a:solidFill>
              </a:rPr>
              <a:t>    Calling tools sequentially</a:t>
            </a:r>
          </a:p>
          <a:p>
            <a:pPr eaLnBrk="1" hangingPunct="1">
              <a:spcBef>
                <a:spcPct val="0"/>
              </a:spcBef>
              <a:buFontTx/>
              <a:buNone/>
            </a:pPr>
            <a:r>
              <a:rPr lang="en-US" altLang="en-US" sz="1800" dirty="0">
                <a:solidFill>
                  <a:schemeClr val="bg1">
                    <a:lumMod val="90000"/>
                  </a:schemeClr>
                </a:solidFill>
              </a:rPr>
              <a:t>    Python expressions for tool input</a:t>
            </a:r>
          </a:p>
          <a:p>
            <a:pPr eaLnBrk="1" hangingPunct="1">
              <a:spcBef>
                <a:spcPct val="0"/>
              </a:spcBef>
              <a:buFontTx/>
              <a:buNone/>
            </a:pPr>
            <a:r>
              <a:rPr lang="en-US" altLang="en-US" sz="1800" dirty="0">
                <a:solidFill>
                  <a:schemeClr val="bg1">
                    <a:lumMod val="90000"/>
                  </a:schemeClr>
                </a:solidFill>
              </a:rPr>
              <a:t>    Multipart inputs</a:t>
            </a:r>
          </a:p>
          <a:p>
            <a:pPr eaLnBrk="1" hangingPunct="1">
              <a:spcBef>
                <a:spcPct val="0"/>
              </a:spcBef>
              <a:buFontTx/>
              <a:buNone/>
            </a:pPr>
            <a:r>
              <a:rPr lang="en-US" altLang="en-US" sz="1800" dirty="0">
                <a:solidFill>
                  <a:schemeClr val="bg1">
                    <a:lumMod val="90000"/>
                  </a:schemeClr>
                </a:solidFill>
              </a:rPr>
              <a:t>    Spatial analyst</a:t>
            </a:r>
          </a:p>
          <a:p>
            <a:pPr eaLnBrk="1" hangingPunct="1">
              <a:spcBef>
                <a:spcPct val="0"/>
              </a:spcBef>
              <a:buFontTx/>
              <a:buNone/>
            </a:pPr>
            <a:r>
              <a:rPr lang="en-US" altLang="en-US" sz="1800" dirty="0">
                <a:solidFill>
                  <a:schemeClr val="bg1">
                    <a:lumMod val="90000"/>
                  </a:schemeClr>
                </a:solidFill>
              </a:rPr>
              <a:t>    Map algebra</a:t>
            </a:r>
          </a:p>
          <a:p>
            <a:pPr eaLnBrk="1" hangingPunct="1">
              <a:spcBef>
                <a:spcPct val="0"/>
              </a:spcBef>
              <a:buFontTx/>
              <a:buNone/>
            </a:pPr>
            <a:r>
              <a:rPr lang="en-US" altLang="en-US" sz="1800" dirty="0">
                <a:solidFill>
                  <a:schemeClr val="bg1">
                    <a:lumMod val="90000"/>
                  </a:schemeClr>
                </a:solidFill>
              </a:rPr>
              <a:t>    Return values: Raster object or Result object</a:t>
            </a:r>
          </a:p>
        </p:txBody>
      </p:sp>
    </p:spTree>
    <p:extLst>
      <p:ext uri="{BB962C8B-B14F-4D97-AF65-F5344CB8AC3E}">
        <p14:creationId xmlns:p14="http://schemas.microsoft.com/office/powerpoint/2010/main" val="420114071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741425-F355-B056-2355-96A227DE433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BD25E16-9C1A-F46D-A78C-14ED318296C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52679606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icture 7" descr="A picture containing text, tree, outdoor, sign&#10;&#10;Description automatically generated">
            <a:extLst>
              <a:ext uri="{FF2B5EF4-FFF2-40B4-BE49-F238E27FC236}">
                <a16:creationId xmlns:a16="http://schemas.microsoft.com/office/drawing/2014/main" id="{9139F5D7-3423-3594-65D5-CD1720EFB6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rot="5400000">
            <a:off x="1143000" y="857250"/>
            <a:ext cx="6858000" cy="5143500"/>
          </a:xfrm>
          <a:prstGeom prst="rect">
            <a:avLst/>
          </a:prstGeom>
        </p:spPr>
      </p:pic>
    </p:spTree>
    <p:extLst>
      <p:ext uri="{BB962C8B-B14F-4D97-AF65-F5344CB8AC3E}">
        <p14:creationId xmlns:p14="http://schemas.microsoft.com/office/powerpoint/2010/main" val="1513761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EEEAC2-C6BE-455D-9327-A879E317E6DF}"/>
              </a:ext>
            </a:extLst>
          </p:cNvPr>
          <p:cNvSpPr>
            <a:spLocks noGrp="1"/>
          </p:cNvSpPr>
          <p:nvPr>
            <p:ph type="title"/>
          </p:nvPr>
        </p:nvSpPr>
        <p:spPr/>
        <p:txBody>
          <a:bodyPr/>
          <a:lstStyle/>
          <a:p>
            <a:r>
              <a:rPr lang="en-US" dirty="0"/>
              <a:t>Programming and ArcGIS</a:t>
            </a:r>
          </a:p>
        </p:txBody>
      </p:sp>
      <p:sp>
        <p:nvSpPr>
          <p:cNvPr id="3" name="Content Placeholder 2">
            <a:extLst>
              <a:ext uri="{FF2B5EF4-FFF2-40B4-BE49-F238E27FC236}">
                <a16:creationId xmlns:a16="http://schemas.microsoft.com/office/drawing/2014/main" id="{3D6BFF39-9DBD-418A-93BC-4CC8F648FE30}"/>
              </a:ext>
            </a:extLst>
          </p:cNvPr>
          <p:cNvSpPr>
            <a:spLocks noGrp="1"/>
          </p:cNvSpPr>
          <p:nvPr>
            <p:ph idx="1"/>
          </p:nvPr>
        </p:nvSpPr>
        <p:spPr>
          <a:xfrm>
            <a:off x="1828800" y="4245365"/>
            <a:ext cx="2057400" cy="2177270"/>
          </a:xfrm>
        </p:spPr>
        <p:txBody>
          <a:bodyPr>
            <a:normAutofit/>
          </a:bodyPr>
          <a:lstStyle/>
          <a:p>
            <a:pPr marL="0" indent="0">
              <a:buNone/>
            </a:pPr>
            <a:r>
              <a:rPr lang="en-US" sz="4000" dirty="0" err="1"/>
              <a:t>arcpy</a:t>
            </a:r>
            <a:endParaRPr lang="en-US" sz="4000" dirty="0"/>
          </a:p>
        </p:txBody>
      </p:sp>
      <p:pic>
        <p:nvPicPr>
          <p:cNvPr id="5" name="Picture 4">
            <a:extLst>
              <a:ext uri="{FF2B5EF4-FFF2-40B4-BE49-F238E27FC236}">
                <a16:creationId xmlns:a16="http://schemas.microsoft.com/office/drawing/2014/main" id="{85BB010F-5AF5-483C-93EB-31827EE65753}"/>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524000"/>
            <a:ext cx="9144000" cy="2253470"/>
          </a:xfrm>
          <a:prstGeom prst="rect">
            <a:avLst/>
          </a:prstGeom>
        </p:spPr>
      </p:pic>
      <mc:AlternateContent xmlns:mc="http://schemas.openxmlformats.org/markup-compatibility/2006" xmlns:p14="http://schemas.microsoft.com/office/powerpoint/2010/main">
        <mc:Choice Requires="p14">
          <p:contentPart p14:bwMode="auto" r:id="rId4">
            <p14:nvContentPartPr>
              <p14:cNvPr id="7" name="Ink 6">
                <a:extLst>
                  <a:ext uri="{FF2B5EF4-FFF2-40B4-BE49-F238E27FC236}">
                    <a16:creationId xmlns:a16="http://schemas.microsoft.com/office/drawing/2014/main" id="{F130B749-34FB-4D6C-B22D-0989E70AC904}"/>
                  </a:ext>
                </a:extLst>
              </p14:cNvPr>
              <p14:cNvContentPartPr/>
              <p14:nvPr/>
            </p14:nvContentPartPr>
            <p14:xfrm>
              <a:off x="76802" y="2209800"/>
              <a:ext cx="1563840" cy="51120"/>
            </p14:xfrm>
          </p:contentPart>
        </mc:Choice>
        <mc:Fallback xmlns="">
          <p:pic>
            <p:nvPicPr>
              <p:cNvPr id="7" name="Ink 6">
                <a:extLst>
                  <a:ext uri="{FF2B5EF4-FFF2-40B4-BE49-F238E27FC236}">
                    <a16:creationId xmlns:a16="http://schemas.microsoft.com/office/drawing/2014/main" id="{F130B749-34FB-4D6C-B22D-0989E70AC904}"/>
                  </a:ext>
                </a:extLst>
              </p:cNvPr>
              <p:cNvPicPr/>
              <p:nvPr/>
            </p:nvPicPr>
            <p:blipFill>
              <a:blip r:embed="rId5"/>
              <a:stretch>
                <a:fillRect/>
              </a:stretch>
            </p:blipFill>
            <p:spPr>
              <a:xfrm>
                <a:off x="22802" y="2101800"/>
                <a:ext cx="1671480" cy="2667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8" name="Ink 7">
                <a:extLst>
                  <a:ext uri="{FF2B5EF4-FFF2-40B4-BE49-F238E27FC236}">
                    <a16:creationId xmlns:a16="http://schemas.microsoft.com/office/drawing/2014/main" id="{B4D48314-1C3E-4875-A21B-E50A3712520C}"/>
                  </a:ext>
                </a:extLst>
              </p14:cNvPr>
              <p14:cNvContentPartPr/>
              <p14:nvPr/>
            </p14:nvContentPartPr>
            <p14:xfrm>
              <a:off x="33602" y="3510937"/>
              <a:ext cx="1315080" cy="113400"/>
            </p14:xfrm>
          </p:contentPart>
        </mc:Choice>
        <mc:Fallback xmlns="">
          <p:pic>
            <p:nvPicPr>
              <p:cNvPr id="8" name="Ink 7">
                <a:extLst>
                  <a:ext uri="{FF2B5EF4-FFF2-40B4-BE49-F238E27FC236}">
                    <a16:creationId xmlns:a16="http://schemas.microsoft.com/office/drawing/2014/main" id="{B4D48314-1C3E-4875-A21B-E50A3712520C}"/>
                  </a:ext>
                </a:extLst>
              </p:cNvPr>
              <p:cNvPicPr/>
              <p:nvPr/>
            </p:nvPicPr>
            <p:blipFill>
              <a:blip r:embed="rId7"/>
              <a:stretch>
                <a:fillRect/>
              </a:stretch>
            </p:blipFill>
            <p:spPr>
              <a:xfrm>
                <a:off x="-20398" y="3402937"/>
                <a:ext cx="1422720" cy="3290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8" name="Ink 17">
                <a:extLst>
                  <a:ext uri="{FF2B5EF4-FFF2-40B4-BE49-F238E27FC236}">
                    <a16:creationId xmlns:a16="http://schemas.microsoft.com/office/drawing/2014/main" id="{EAD9BDEA-4A51-42D8-AFF3-7713BD7B74AE}"/>
                  </a:ext>
                </a:extLst>
              </p14:cNvPr>
              <p14:cNvContentPartPr/>
              <p14:nvPr/>
            </p14:nvContentPartPr>
            <p14:xfrm>
              <a:off x="1447799" y="4876800"/>
              <a:ext cx="2213599" cy="457200"/>
            </p14:xfrm>
          </p:contentPart>
        </mc:Choice>
        <mc:Fallback xmlns="">
          <p:pic>
            <p:nvPicPr>
              <p:cNvPr id="18" name="Ink 17">
                <a:extLst>
                  <a:ext uri="{FF2B5EF4-FFF2-40B4-BE49-F238E27FC236}">
                    <a16:creationId xmlns:a16="http://schemas.microsoft.com/office/drawing/2014/main" id="{EAD9BDEA-4A51-42D8-AFF3-7713BD7B74AE}"/>
                  </a:ext>
                </a:extLst>
              </p:cNvPr>
              <p:cNvPicPr/>
              <p:nvPr/>
            </p:nvPicPr>
            <p:blipFill>
              <a:blip r:embed="rId9"/>
              <a:stretch>
                <a:fillRect/>
              </a:stretch>
            </p:blipFill>
            <p:spPr>
              <a:xfrm>
                <a:off x="1384800" y="4498204"/>
                <a:ext cx="2339237" cy="1214032"/>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10">
            <p14:nvContentPartPr>
              <p14:cNvPr id="19" name="Ink 18">
                <a:extLst>
                  <a:ext uri="{FF2B5EF4-FFF2-40B4-BE49-F238E27FC236}">
                    <a16:creationId xmlns:a16="http://schemas.microsoft.com/office/drawing/2014/main" id="{8BF60C33-6ADA-4D53-8E3F-F61DD5B6B562}"/>
                  </a:ext>
                </a:extLst>
              </p14:cNvPr>
              <p14:cNvContentPartPr/>
              <p14:nvPr/>
            </p14:nvContentPartPr>
            <p14:xfrm>
              <a:off x="1138463" y="4821697"/>
              <a:ext cx="360" cy="360"/>
            </p14:xfrm>
          </p:contentPart>
        </mc:Choice>
        <mc:Fallback xmlns="">
          <p:pic>
            <p:nvPicPr>
              <p:cNvPr id="19" name="Ink 18">
                <a:extLst>
                  <a:ext uri="{FF2B5EF4-FFF2-40B4-BE49-F238E27FC236}">
                    <a16:creationId xmlns:a16="http://schemas.microsoft.com/office/drawing/2014/main" id="{8BF60C33-6ADA-4D53-8E3F-F61DD5B6B562}"/>
                  </a:ext>
                </a:extLst>
              </p:cNvPr>
              <p:cNvPicPr/>
              <p:nvPr/>
            </p:nvPicPr>
            <p:blipFill>
              <a:blip r:embed="rId11"/>
              <a:stretch>
                <a:fillRect/>
              </a:stretch>
            </p:blipFill>
            <p:spPr>
              <a:xfrm>
                <a:off x="1075463" y="4443697"/>
                <a:ext cx="126000" cy="756000"/>
              </a:xfrm>
              <a:prstGeom prst="rect">
                <a:avLst/>
              </a:prstGeom>
            </p:spPr>
          </p:pic>
        </mc:Fallback>
      </mc:AlternateContent>
    </p:spTree>
    <p:extLst>
      <p:ext uri="{BB962C8B-B14F-4D97-AF65-F5344CB8AC3E}">
        <p14:creationId xmlns:p14="http://schemas.microsoft.com/office/powerpoint/2010/main" val="162370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B83F-75D0-3A79-7A76-D56C4C0A171A}"/>
              </a:ext>
            </a:extLst>
          </p:cNvPr>
          <p:cNvSpPr>
            <a:spLocks noGrp="1"/>
          </p:cNvSpPr>
          <p:nvPr>
            <p:ph type="title"/>
          </p:nvPr>
        </p:nvSpPr>
        <p:spPr>
          <a:xfrm>
            <a:off x="228600" y="274638"/>
            <a:ext cx="8458200" cy="1143000"/>
          </a:xfrm>
        </p:spPr>
        <p:txBody>
          <a:bodyPr>
            <a:normAutofit fontScale="90000"/>
          </a:bodyPr>
          <a:lstStyle/>
          <a:p>
            <a:r>
              <a:rPr lang="en-US" dirty="0"/>
              <a:t>Open a Python Notebook in ArcGIS Pro</a:t>
            </a:r>
          </a:p>
        </p:txBody>
      </p:sp>
      <p:sp>
        <p:nvSpPr>
          <p:cNvPr id="6" name="TextBox 5">
            <a:extLst>
              <a:ext uri="{FF2B5EF4-FFF2-40B4-BE49-F238E27FC236}">
                <a16:creationId xmlns:a16="http://schemas.microsoft.com/office/drawing/2014/main" id="{34C9D614-9BCE-0116-25C0-B6636F5EBE12}"/>
              </a:ext>
            </a:extLst>
          </p:cNvPr>
          <p:cNvSpPr txBox="1"/>
          <p:nvPr/>
        </p:nvSpPr>
        <p:spPr>
          <a:xfrm>
            <a:off x="381000" y="1426931"/>
            <a:ext cx="4572000" cy="4524315"/>
          </a:xfrm>
          <a:prstGeom prst="rect">
            <a:avLst/>
          </a:prstGeom>
          <a:noFill/>
        </p:spPr>
        <p:txBody>
          <a:bodyPr wrap="square">
            <a:spAutoFit/>
          </a:bodyPr>
          <a:lstStyle/>
          <a:p>
            <a:pPr marL="342900" indent="-342900">
              <a:buFont typeface="+mj-lt"/>
              <a:buAutoNum type="arabicPeriod"/>
            </a:pPr>
            <a:r>
              <a:rPr lang="en-US" sz="2400" dirty="0">
                <a:solidFill>
                  <a:schemeClr val="bg1">
                    <a:lumMod val="85000"/>
                  </a:schemeClr>
                </a:solidFill>
              </a:rPr>
              <a:t>Open a Catalog View.</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 Paste the notebook’s directory in the Catalog address bar.</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Right-click the notebook. </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Select Open Notebook.</a:t>
            </a:r>
          </a:p>
        </p:txBody>
      </p:sp>
      <p:pic>
        <p:nvPicPr>
          <p:cNvPr id="9" name="Picture 8">
            <a:extLst>
              <a:ext uri="{FF2B5EF4-FFF2-40B4-BE49-F238E27FC236}">
                <a16:creationId xmlns:a16="http://schemas.microsoft.com/office/drawing/2014/main" id="{6D563553-682C-510C-11EE-A1917D405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219200"/>
            <a:ext cx="2686050" cy="981075"/>
          </a:xfrm>
          <a:prstGeom prst="rect">
            <a:avLst/>
          </a:prstGeom>
        </p:spPr>
      </p:pic>
      <p:sp>
        <p:nvSpPr>
          <p:cNvPr id="10" name="Line 12">
            <a:extLst>
              <a:ext uri="{FF2B5EF4-FFF2-40B4-BE49-F238E27FC236}">
                <a16:creationId xmlns:a16="http://schemas.microsoft.com/office/drawing/2014/main" id="{9B8C8571-32FA-1125-C74E-C6402AEA6F33}"/>
              </a:ext>
            </a:extLst>
          </p:cNvPr>
          <p:cNvSpPr>
            <a:spLocks noChangeShapeType="1"/>
          </p:cNvSpPr>
          <p:nvPr/>
        </p:nvSpPr>
        <p:spPr bwMode="auto">
          <a:xfrm flipV="1">
            <a:off x="4147092" y="1752600"/>
            <a:ext cx="6096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 name="Picture 11">
            <a:extLst>
              <a:ext uri="{FF2B5EF4-FFF2-40B4-BE49-F238E27FC236}">
                <a16:creationId xmlns:a16="http://schemas.microsoft.com/office/drawing/2014/main" id="{EA17104E-A2FA-B6EA-1334-BB2B70183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735" y="2514600"/>
            <a:ext cx="4381500" cy="885825"/>
          </a:xfrm>
          <a:prstGeom prst="rect">
            <a:avLst/>
          </a:prstGeom>
        </p:spPr>
      </p:pic>
      <p:pic>
        <p:nvPicPr>
          <p:cNvPr id="14" name="Picture 13">
            <a:extLst>
              <a:ext uri="{FF2B5EF4-FFF2-40B4-BE49-F238E27FC236}">
                <a16:creationId xmlns:a16="http://schemas.microsoft.com/office/drawing/2014/main" id="{75888BA4-4623-AAD0-223F-2FFC21ED07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92108" y="4876800"/>
            <a:ext cx="1510535" cy="1446628"/>
          </a:xfrm>
          <a:prstGeom prst="rect">
            <a:avLst/>
          </a:prstGeom>
        </p:spPr>
      </p:pic>
      <p:sp>
        <p:nvSpPr>
          <p:cNvPr id="15" name="Line 12">
            <a:extLst>
              <a:ext uri="{FF2B5EF4-FFF2-40B4-BE49-F238E27FC236}">
                <a16:creationId xmlns:a16="http://schemas.microsoft.com/office/drawing/2014/main" id="{0F2F2471-2E75-58BA-8A9C-6D8679BF0447}"/>
              </a:ext>
            </a:extLst>
          </p:cNvPr>
          <p:cNvSpPr>
            <a:spLocks noChangeShapeType="1"/>
          </p:cNvSpPr>
          <p:nvPr/>
        </p:nvSpPr>
        <p:spPr bwMode="auto">
          <a:xfrm flipV="1">
            <a:off x="5257800" y="3352800"/>
            <a:ext cx="609600" cy="36195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a:extLst>
              <a:ext uri="{FF2B5EF4-FFF2-40B4-BE49-F238E27FC236}">
                <a16:creationId xmlns:a16="http://schemas.microsoft.com/office/drawing/2014/main" id="{FAC4260B-9EEB-7865-B272-9370BEF94901}"/>
              </a:ext>
            </a:extLst>
          </p:cNvPr>
          <p:cNvSpPr>
            <a:spLocks noChangeShapeType="1"/>
          </p:cNvSpPr>
          <p:nvPr/>
        </p:nvSpPr>
        <p:spPr bwMode="auto">
          <a:xfrm flipV="1">
            <a:off x="4114800" y="5104228"/>
            <a:ext cx="577308"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653652085"/>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B83F-75D0-3A79-7A76-D56C4C0A171A}"/>
              </a:ext>
            </a:extLst>
          </p:cNvPr>
          <p:cNvSpPr>
            <a:spLocks noGrp="1"/>
          </p:cNvSpPr>
          <p:nvPr>
            <p:ph type="title"/>
          </p:nvPr>
        </p:nvSpPr>
        <p:spPr>
          <a:xfrm>
            <a:off x="228600" y="274638"/>
            <a:ext cx="8458200" cy="1143000"/>
          </a:xfrm>
        </p:spPr>
        <p:txBody>
          <a:bodyPr>
            <a:normAutofit fontScale="90000"/>
          </a:bodyPr>
          <a:lstStyle/>
          <a:p>
            <a:r>
              <a:rPr lang="en-US" dirty="0"/>
              <a:t>Open a Python Notebook in ArcGIS Pro</a:t>
            </a:r>
          </a:p>
        </p:txBody>
      </p:sp>
      <p:sp>
        <p:nvSpPr>
          <p:cNvPr id="6" name="TextBox 5">
            <a:extLst>
              <a:ext uri="{FF2B5EF4-FFF2-40B4-BE49-F238E27FC236}">
                <a16:creationId xmlns:a16="http://schemas.microsoft.com/office/drawing/2014/main" id="{34C9D614-9BCE-0116-25C0-B6636F5EBE12}"/>
              </a:ext>
            </a:extLst>
          </p:cNvPr>
          <p:cNvSpPr txBox="1"/>
          <p:nvPr/>
        </p:nvSpPr>
        <p:spPr>
          <a:xfrm>
            <a:off x="381000" y="1426931"/>
            <a:ext cx="4572000" cy="5262979"/>
          </a:xfrm>
          <a:prstGeom prst="rect">
            <a:avLst/>
          </a:prstGeom>
          <a:noFill/>
        </p:spPr>
        <p:txBody>
          <a:bodyPr wrap="square">
            <a:spAutoFit/>
          </a:bodyPr>
          <a:lstStyle/>
          <a:p>
            <a:pPr marL="342900" indent="-342900">
              <a:buFont typeface="+mj-lt"/>
              <a:buAutoNum type="arabicPeriod"/>
            </a:pPr>
            <a:r>
              <a:rPr lang="en-US" sz="2400" dirty="0">
                <a:solidFill>
                  <a:schemeClr val="bg1">
                    <a:lumMod val="85000"/>
                  </a:schemeClr>
                </a:solidFill>
              </a:rPr>
              <a:t>Open a Catalog View.</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 Paste the notebook’s directory in the Catalog address bar.</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Right-click the notebook. </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Select Open Notebook.</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Try </a:t>
            </a:r>
            <a:r>
              <a:rPr lang="en-US" sz="2400" dirty="0" err="1">
                <a:solidFill>
                  <a:srgbClr val="FFFF00"/>
                </a:solidFill>
              </a:rPr>
              <a:t>exploring_tools.ipynb</a:t>
            </a:r>
            <a:endParaRPr lang="en-US" sz="2400" dirty="0">
              <a:solidFill>
                <a:srgbClr val="FFFF00"/>
              </a:solidFill>
            </a:endParaRPr>
          </a:p>
        </p:txBody>
      </p:sp>
      <p:pic>
        <p:nvPicPr>
          <p:cNvPr id="9" name="Picture 8">
            <a:extLst>
              <a:ext uri="{FF2B5EF4-FFF2-40B4-BE49-F238E27FC236}">
                <a16:creationId xmlns:a16="http://schemas.microsoft.com/office/drawing/2014/main" id="{6D563553-682C-510C-11EE-A1917D405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219200"/>
            <a:ext cx="2686050" cy="981075"/>
          </a:xfrm>
          <a:prstGeom prst="rect">
            <a:avLst/>
          </a:prstGeom>
        </p:spPr>
      </p:pic>
      <p:sp>
        <p:nvSpPr>
          <p:cNvPr id="10" name="Line 12">
            <a:extLst>
              <a:ext uri="{FF2B5EF4-FFF2-40B4-BE49-F238E27FC236}">
                <a16:creationId xmlns:a16="http://schemas.microsoft.com/office/drawing/2014/main" id="{9B8C8571-32FA-1125-C74E-C6402AEA6F33}"/>
              </a:ext>
            </a:extLst>
          </p:cNvPr>
          <p:cNvSpPr>
            <a:spLocks noChangeShapeType="1"/>
          </p:cNvSpPr>
          <p:nvPr/>
        </p:nvSpPr>
        <p:spPr bwMode="auto">
          <a:xfrm flipV="1">
            <a:off x="4147092" y="1752600"/>
            <a:ext cx="6096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 name="Picture 11">
            <a:extLst>
              <a:ext uri="{FF2B5EF4-FFF2-40B4-BE49-F238E27FC236}">
                <a16:creationId xmlns:a16="http://schemas.microsoft.com/office/drawing/2014/main" id="{EA17104E-A2FA-B6EA-1334-BB2B70183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735" y="2514600"/>
            <a:ext cx="4381500" cy="885825"/>
          </a:xfrm>
          <a:prstGeom prst="rect">
            <a:avLst/>
          </a:prstGeom>
        </p:spPr>
      </p:pic>
      <p:pic>
        <p:nvPicPr>
          <p:cNvPr id="14" name="Picture 13">
            <a:extLst>
              <a:ext uri="{FF2B5EF4-FFF2-40B4-BE49-F238E27FC236}">
                <a16:creationId xmlns:a16="http://schemas.microsoft.com/office/drawing/2014/main" id="{75888BA4-4623-AAD0-223F-2FFC21ED07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92108" y="4876800"/>
            <a:ext cx="1510535" cy="1446628"/>
          </a:xfrm>
          <a:prstGeom prst="rect">
            <a:avLst/>
          </a:prstGeom>
        </p:spPr>
      </p:pic>
      <p:sp>
        <p:nvSpPr>
          <p:cNvPr id="15" name="Line 12">
            <a:extLst>
              <a:ext uri="{FF2B5EF4-FFF2-40B4-BE49-F238E27FC236}">
                <a16:creationId xmlns:a16="http://schemas.microsoft.com/office/drawing/2014/main" id="{0F2F2471-2E75-58BA-8A9C-6D8679BF0447}"/>
              </a:ext>
            </a:extLst>
          </p:cNvPr>
          <p:cNvSpPr>
            <a:spLocks noChangeShapeType="1"/>
          </p:cNvSpPr>
          <p:nvPr/>
        </p:nvSpPr>
        <p:spPr bwMode="auto">
          <a:xfrm flipV="1">
            <a:off x="5257800" y="3352800"/>
            <a:ext cx="609600" cy="36195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a:extLst>
              <a:ext uri="{FF2B5EF4-FFF2-40B4-BE49-F238E27FC236}">
                <a16:creationId xmlns:a16="http://schemas.microsoft.com/office/drawing/2014/main" id="{FAC4260B-9EEB-7865-B272-9370BEF94901}"/>
              </a:ext>
            </a:extLst>
          </p:cNvPr>
          <p:cNvSpPr>
            <a:spLocks noChangeShapeType="1"/>
          </p:cNvSpPr>
          <p:nvPr/>
        </p:nvSpPr>
        <p:spPr bwMode="auto">
          <a:xfrm flipV="1">
            <a:off x="4114800" y="5104228"/>
            <a:ext cx="577308"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41747123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0B83F-75D0-3A79-7A76-D56C4C0A171A}"/>
              </a:ext>
            </a:extLst>
          </p:cNvPr>
          <p:cNvSpPr>
            <a:spLocks noGrp="1"/>
          </p:cNvSpPr>
          <p:nvPr>
            <p:ph type="title"/>
          </p:nvPr>
        </p:nvSpPr>
        <p:spPr>
          <a:xfrm>
            <a:off x="228600" y="274638"/>
            <a:ext cx="8458200" cy="1143000"/>
          </a:xfrm>
        </p:spPr>
        <p:txBody>
          <a:bodyPr>
            <a:normAutofit fontScale="90000"/>
          </a:bodyPr>
          <a:lstStyle/>
          <a:p>
            <a:r>
              <a:rPr lang="en-US" dirty="0"/>
              <a:t>Open a Python Notebook in ArcGIS Pro</a:t>
            </a:r>
          </a:p>
        </p:txBody>
      </p:sp>
      <p:sp>
        <p:nvSpPr>
          <p:cNvPr id="6" name="TextBox 5">
            <a:extLst>
              <a:ext uri="{FF2B5EF4-FFF2-40B4-BE49-F238E27FC236}">
                <a16:creationId xmlns:a16="http://schemas.microsoft.com/office/drawing/2014/main" id="{34C9D614-9BCE-0116-25C0-B6636F5EBE12}"/>
              </a:ext>
            </a:extLst>
          </p:cNvPr>
          <p:cNvSpPr txBox="1"/>
          <p:nvPr/>
        </p:nvSpPr>
        <p:spPr>
          <a:xfrm>
            <a:off x="381000" y="1426931"/>
            <a:ext cx="4572000" cy="5262979"/>
          </a:xfrm>
          <a:prstGeom prst="rect">
            <a:avLst/>
          </a:prstGeom>
          <a:noFill/>
        </p:spPr>
        <p:txBody>
          <a:bodyPr wrap="square">
            <a:spAutoFit/>
          </a:bodyPr>
          <a:lstStyle/>
          <a:p>
            <a:pPr marL="342900" indent="-342900">
              <a:buFont typeface="+mj-lt"/>
              <a:buAutoNum type="arabicPeriod"/>
            </a:pPr>
            <a:r>
              <a:rPr lang="en-US" sz="2400" dirty="0">
                <a:solidFill>
                  <a:schemeClr val="bg1">
                    <a:lumMod val="85000"/>
                  </a:schemeClr>
                </a:solidFill>
              </a:rPr>
              <a:t>Open a Catalog View.</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 Paste the notebook’s directory in the Catalog address bar.</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Right-click the notebook. </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Select Open Notebook.</a:t>
            </a:r>
          </a:p>
          <a:p>
            <a:pPr marL="342900" indent="-342900">
              <a:buFont typeface="+mj-lt"/>
              <a:buAutoNum type="arabicPeriod"/>
            </a:pPr>
            <a:endParaRPr lang="en-US" sz="2400" dirty="0">
              <a:solidFill>
                <a:schemeClr val="bg1">
                  <a:lumMod val="85000"/>
                </a:schemeClr>
              </a:solidFill>
            </a:endParaRPr>
          </a:p>
          <a:p>
            <a:pPr marL="342900" indent="-342900">
              <a:buFont typeface="+mj-lt"/>
              <a:buAutoNum type="arabicPeriod"/>
            </a:pPr>
            <a:r>
              <a:rPr lang="en-US" sz="2400" dirty="0">
                <a:solidFill>
                  <a:schemeClr val="bg1">
                    <a:lumMod val="85000"/>
                  </a:schemeClr>
                </a:solidFill>
              </a:rPr>
              <a:t>Try </a:t>
            </a:r>
            <a:r>
              <a:rPr lang="en-US" sz="2400" dirty="0" err="1">
                <a:solidFill>
                  <a:srgbClr val="FFFF00"/>
                </a:solidFill>
              </a:rPr>
              <a:t>exploring_tools.ipynb</a:t>
            </a:r>
            <a:endParaRPr lang="en-US" sz="2400" dirty="0">
              <a:solidFill>
                <a:srgbClr val="FFFF00"/>
              </a:solidFill>
            </a:endParaRPr>
          </a:p>
        </p:txBody>
      </p:sp>
      <p:pic>
        <p:nvPicPr>
          <p:cNvPr id="9" name="Picture 8">
            <a:extLst>
              <a:ext uri="{FF2B5EF4-FFF2-40B4-BE49-F238E27FC236}">
                <a16:creationId xmlns:a16="http://schemas.microsoft.com/office/drawing/2014/main" id="{6D563553-682C-510C-11EE-A1917D4055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29150" y="1219200"/>
            <a:ext cx="2686050" cy="981075"/>
          </a:xfrm>
          <a:prstGeom prst="rect">
            <a:avLst/>
          </a:prstGeom>
        </p:spPr>
      </p:pic>
      <p:sp>
        <p:nvSpPr>
          <p:cNvPr id="10" name="Line 12">
            <a:extLst>
              <a:ext uri="{FF2B5EF4-FFF2-40B4-BE49-F238E27FC236}">
                <a16:creationId xmlns:a16="http://schemas.microsoft.com/office/drawing/2014/main" id="{9B8C8571-32FA-1125-C74E-C6402AEA6F33}"/>
              </a:ext>
            </a:extLst>
          </p:cNvPr>
          <p:cNvSpPr>
            <a:spLocks noChangeShapeType="1"/>
          </p:cNvSpPr>
          <p:nvPr/>
        </p:nvSpPr>
        <p:spPr bwMode="auto">
          <a:xfrm flipV="1">
            <a:off x="4147092" y="1752600"/>
            <a:ext cx="6096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12" name="Picture 11">
            <a:extLst>
              <a:ext uri="{FF2B5EF4-FFF2-40B4-BE49-F238E27FC236}">
                <a16:creationId xmlns:a16="http://schemas.microsoft.com/office/drawing/2014/main" id="{EA17104E-A2FA-B6EA-1334-BB2B7018300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7735" y="2514600"/>
            <a:ext cx="4381500" cy="885825"/>
          </a:xfrm>
          <a:prstGeom prst="rect">
            <a:avLst/>
          </a:prstGeom>
        </p:spPr>
      </p:pic>
      <p:pic>
        <p:nvPicPr>
          <p:cNvPr id="14" name="Picture 13">
            <a:extLst>
              <a:ext uri="{FF2B5EF4-FFF2-40B4-BE49-F238E27FC236}">
                <a16:creationId xmlns:a16="http://schemas.microsoft.com/office/drawing/2014/main" id="{75888BA4-4623-AAD0-223F-2FFC21ED078E}"/>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692108" y="4876800"/>
            <a:ext cx="1510535" cy="1446628"/>
          </a:xfrm>
          <a:prstGeom prst="rect">
            <a:avLst/>
          </a:prstGeom>
        </p:spPr>
      </p:pic>
      <p:sp>
        <p:nvSpPr>
          <p:cNvPr id="15" name="Line 12">
            <a:extLst>
              <a:ext uri="{FF2B5EF4-FFF2-40B4-BE49-F238E27FC236}">
                <a16:creationId xmlns:a16="http://schemas.microsoft.com/office/drawing/2014/main" id="{0F2F2471-2E75-58BA-8A9C-6D8679BF0447}"/>
              </a:ext>
            </a:extLst>
          </p:cNvPr>
          <p:cNvSpPr>
            <a:spLocks noChangeShapeType="1"/>
          </p:cNvSpPr>
          <p:nvPr/>
        </p:nvSpPr>
        <p:spPr bwMode="auto">
          <a:xfrm flipV="1">
            <a:off x="5257800" y="3352800"/>
            <a:ext cx="609600" cy="36195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6" name="Line 12">
            <a:extLst>
              <a:ext uri="{FF2B5EF4-FFF2-40B4-BE49-F238E27FC236}">
                <a16:creationId xmlns:a16="http://schemas.microsoft.com/office/drawing/2014/main" id="{FAC4260B-9EEB-7865-B272-9370BEF94901}"/>
              </a:ext>
            </a:extLst>
          </p:cNvPr>
          <p:cNvSpPr>
            <a:spLocks noChangeShapeType="1"/>
          </p:cNvSpPr>
          <p:nvPr/>
        </p:nvSpPr>
        <p:spPr bwMode="auto">
          <a:xfrm flipV="1">
            <a:off x="4114800" y="5104228"/>
            <a:ext cx="577308"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82525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B91A7-364C-449F-85F8-AFA0B7461F16}"/>
              </a:ext>
            </a:extLst>
          </p:cNvPr>
          <p:cNvSpPr>
            <a:spLocks noGrp="1"/>
          </p:cNvSpPr>
          <p:nvPr>
            <p:ph type="title"/>
          </p:nvPr>
        </p:nvSpPr>
        <p:spPr>
          <a:xfrm>
            <a:off x="628649" y="1120676"/>
            <a:ext cx="5266135" cy="2308324"/>
          </a:xfrm>
        </p:spPr>
        <p:txBody>
          <a:bodyPr vert="horz" lIns="91440" tIns="45720" rIns="91440" bIns="45720" rtlCol="0" anchor="b">
            <a:normAutofit/>
          </a:bodyPr>
          <a:lstStyle/>
          <a:p>
            <a:pPr algn="l">
              <a:lnSpc>
                <a:spcPct val="90000"/>
              </a:lnSpc>
            </a:pPr>
            <a:r>
              <a:rPr lang="en-US" sz="6300" kern="1200">
                <a:solidFill>
                  <a:schemeClr val="bg1"/>
                </a:solidFill>
                <a:latin typeface="+mj-lt"/>
                <a:ea typeface="+mj-ea"/>
                <a:cs typeface="+mj-cs"/>
              </a:rPr>
              <a:t>arcpy</a:t>
            </a:r>
          </a:p>
        </p:txBody>
      </p:sp>
      <p:pic>
        <p:nvPicPr>
          <p:cNvPr id="4" name="Picture 3" descr="A picture containing text&#10;&#10;Description automatically generated">
            <a:extLst>
              <a:ext uri="{FF2B5EF4-FFF2-40B4-BE49-F238E27FC236}">
                <a16:creationId xmlns:a16="http://schemas.microsoft.com/office/drawing/2014/main" id="{528975EC-AD48-6549-0774-592D530534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21408115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33ACE75-D2A2-4372-8E71-8281B93F62D0}"/>
              </a:ext>
            </a:extLst>
          </p:cNvPr>
          <p:cNvSpPr>
            <a:spLocks noGrp="1"/>
          </p:cNvSpPr>
          <p:nvPr>
            <p:ph type="title"/>
          </p:nvPr>
        </p:nvSpPr>
        <p:spPr>
          <a:xfrm>
            <a:off x="394554" y="489439"/>
            <a:ext cx="8354891" cy="930447"/>
          </a:xfrm>
        </p:spPr>
        <p:txBody>
          <a:bodyPr vert="horz" lIns="91440" tIns="45720" rIns="91440" bIns="45720" rtlCol="0" anchor="b">
            <a:normAutofit/>
          </a:bodyPr>
          <a:lstStyle/>
          <a:p>
            <a:pPr>
              <a:lnSpc>
                <a:spcPct val="90000"/>
              </a:lnSpc>
            </a:pPr>
            <a:r>
              <a:rPr lang="en-US" sz="4700" kern="1200" dirty="0">
                <a:solidFill>
                  <a:schemeClr val="bg1"/>
                </a:solidFill>
                <a:latin typeface="+mj-lt"/>
                <a:ea typeface="+mj-ea"/>
                <a:cs typeface="+mj-cs"/>
              </a:rPr>
              <a:t>What can arcpy do?</a:t>
            </a:r>
          </a:p>
        </p:txBody>
      </p:sp>
      <p:graphicFrame>
        <p:nvGraphicFramePr>
          <p:cNvPr id="3" name="Table 3">
            <a:extLst>
              <a:ext uri="{FF2B5EF4-FFF2-40B4-BE49-F238E27FC236}">
                <a16:creationId xmlns:a16="http://schemas.microsoft.com/office/drawing/2014/main" id="{53115E88-4C66-44DB-B7B2-782862765B7E}"/>
              </a:ext>
            </a:extLst>
          </p:cNvPr>
          <p:cNvGraphicFramePr>
            <a:graphicFrameLocks noGrp="1"/>
          </p:cNvGraphicFramePr>
          <p:nvPr>
            <p:extLst>
              <p:ext uri="{D42A27DB-BD31-4B8C-83A1-F6EECF244321}">
                <p14:modId xmlns:p14="http://schemas.microsoft.com/office/powerpoint/2010/main" val="2182310608"/>
              </p:ext>
            </p:extLst>
          </p:nvPr>
        </p:nvGraphicFramePr>
        <p:xfrm>
          <a:off x="228600" y="2427541"/>
          <a:ext cx="8763000" cy="4126702"/>
        </p:xfrm>
        <a:graphic>
          <a:graphicData uri="http://schemas.openxmlformats.org/drawingml/2006/table">
            <a:tbl>
              <a:tblPr firstRow="1" bandRow="1">
                <a:tableStyleId>{5940675A-B579-460E-94D1-54222C63F5DA}</a:tableStyleId>
              </a:tblPr>
              <a:tblGrid>
                <a:gridCol w="1676400">
                  <a:extLst>
                    <a:ext uri="{9D8B030D-6E8A-4147-A177-3AD203B41FA5}">
                      <a16:colId xmlns:a16="http://schemas.microsoft.com/office/drawing/2014/main" val="952239360"/>
                    </a:ext>
                  </a:extLst>
                </a:gridCol>
                <a:gridCol w="3429000">
                  <a:extLst>
                    <a:ext uri="{9D8B030D-6E8A-4147-A177-3AD203B41FA5}">
                      <a16:colId xmlns:a16="http://schemas.microsoft.com/office/drawing/2014/main" val="3555148598"/>
                    </a:ext>
                  </a:extLst>
                </a:gridCol>
                <a:gridCol w="3657600">
                  <a:extLst>
                    <a:ext uri="{9D8B030D-6E8A-4147-A177-3AD203B41FA5}">
                      <a16:colId xmlns:a16="http://schemas.microsoft.com/office/drawing/2014/main" val="766228932"/>
                    </a:ext>
                  </a:extLst>
                </a:gridCol>
              </a:tblGrid>
              <a:tr h="306680">
                <a:tc>
                  <a:txBody>
                    <a:bodyPr/>
                    <a:lstStyle/>
                    <a:p>
                      <a:r>
                        <a:rPr lang="en-US" sz="1300" b="1" dirty="0">
                          <a:solidFill>
                            <a:schemeClr val="bg1">
                              <a:lumMod val="75000"/>
                            </a:schemeClr>
                          </a:solidFill>
                        </a:rPr>
                        <a:t>Topic</a:t>
                      </a:r>
                    </a:p>
                  </a:txBody>
                  <a:tcPr marL="54732" marR="54732" marT="27366" marB="27366"/>
                </a:tc>
                <a:tc>
                  <a:txBody>
                    <a:bodyPr/>
                    <a:lstStyle/>
                    <a:p>
                      <a:r>
                        <a:rPr lang="en-US" sz="1300" b="1">
                          <a:solidFill>
                            <a:schemeClr val="bg1">
                              <a:lumMod val="75000"/>
                            </a:schemeClr>
                          </a:solidFill>
                        </a:rPr>
                        <a:t>Description</a:t>
                      </a:r>
                    </a:p>
                  </a:txBody>
                  <a:tcPr marL="54732" marR="54732" marT="27366" marB="27366"/>
                </a:tc>
                <a:tc>
                  <a:txBody>
                    <a:bodyPr/>
                    <a:lstStyle/>
                    <a:p>
                      <a:r>
                        <a:rPr lang="en-US" sz="1300" b="1">
                          <a:solidFill>
                            <a:schemeClr val="bg1">
                              <a:lumMod val="75000"/>
                            </a:schemeClr>
                          </a:solidFill>
                        </a:rPr>
                        <a:t>Code sample</a:t>
                      </a:r>
                    </a:p>
                  </a:txBody>
                  <a:tcPr marL="54732" marR="54732" marT="27366" marB="27366"/>
                </a:tc>
                <a:extLst>
                  <a:ext uri="{0D108BD9-81ED-4DB2-BD59-A6C34878D82A}">
                    <a16:rowId xmlns:a16="http://schemas.microsoft.com/office/drawing/2014/main" val="1179275475"/>
                  </a:ext>
                </a:extLst>
              </a:tr>
              <a:tr h="591138">
                <a:tc>
                  <a:txBody>
                    <a:bodyPr/>
                    <a:lstStyle/>
                    <a:p>
                      <a:r>
                        <a:rPr lang="en-US" sz="1300">
                          <a:solidFill>
                            <a:schemeClr val="bg1">
                              <a:lumMod val="75000"/>
                            </a:schemeClr>
                          </a:solidFill>
                        </a:rPr>
                        <a:t>Environment variables</a:t>
                      </a:r>
                    </a:p>
                  </a:txBody>
                  <a:tcPr marL="54732" marR="54732" marT="27366" marB="27366"/>
                </a:tc>
                <a:tc>
                  <a:txBody>
                    <a:bodyPr/>
                    <a:lstStyle/>
                    <a:p>
                      <a:r>
                        <a:rPr lang="en-US" sz="1300" dirty="0">
                          <a:solidFill>
                            <a:schemeClr val="bg1">
                              <a:lumMod val="75000"/>
                            </a:schemeClr>
                          </a:solidFill>
                        </a:rPr>
                        <a:t>Control geospatial analysis ambient settings</a:t>
                      </a:r>
                    </a:p>
                  </a:txBody>
                  <a:tcPr marL="54732" marR="54732" marT="27366" marB="273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en-US" sz="1100" dirty="0" err="1">
                          <a:solidFill>
                            <a:schemeClr val="bg1">
                              <a:lumMod val="75000"/>
                            </a:schemeClr>
                          </a:solidFill>
                          <a:latin typeface="Consolas" panose="020B0609020204030204" pitchFamily="49" charset="0"/>
                          <a:cs typeface="Courier New" panose="02070309020205020404" pitchFamily="49" charset="0"/>
                        </a:rPr>
                        <a:t>arcpy.env.workspace</a:t>
                      </a:r>
                      <a:r>
                        <a:rPr lang="en-US" altLang="en-US" sz="1100" dirty="0">
                          <a:solidFill>
                            <a:schemeClr val="bg1">
                              <a:lumMod val="75000"/>
                            </a:schemeClr>
                          </a:solidFill>
                          <a:latin typeface="Consolas" panose="020B0609020204030204" pitchFamily="49" charset="0"/>
                          <a:cs typeface="Courier New" panose="02070309020205020404" pitchFamily="49" charset="0"/>
                        </a:rPr>
                        <a:t> = </a:t>
                      </a:r>
                      <a:r>
                        <a:rPr lang="fr-FR" altLang="en-US" sz="1100" dirty="0">
                          <a:solidFill>
                            <a:schemeClr val="bg1">
                              <a:lumMod val="75000"/>
                            </a:schemeClr>
                          </a:solidFill>
                          <a:latin typeface="Consolas" panose="020B0609020204030204" pitchFamily="49" charset="0"/>
                          <a:cs typeface="Courier New" panose="02070309020205020404" pitchFamily="49" charset="0"/>
                        </a:rPr>
                        <a:t>'</a:t>
                      </a:r>
                      <a:r>
                        <a:rPr lang="en-US" altLang="en-US" sz="1100" dirty="0">
                          <a:solidFill>
                            <a:schemeClr val="bg1">
                              <a:lumMod val="75000"/>
                            </a:schemeClr>
                          </a:solidFill>
                          <a:latin typeface="Consolas" panose="020B0609020204030204" pitchFamily="49" charset="0"/>
                          <a:cs typeface="Courier New" panose="02070309020205020404" pitchFamily="49" charset="0"/>
                        </a:rPr>
                        <a:t>C:/myDataDir</a:t>
                      </a:r>
                      <a:r>
                        <a:rPr lang="fr-FR" altLang="en-US" sz="1100" dirty="0">
                          <a:solidFill>
                            <a:schemeClr val="bg1">
                              <a:lumMod val="75000"/>
                            </a:schemeClr>
                          </a:solidFill>
                          <a:latin typeface="Consolas" panose="020B0609020204030204" pitchFamily="49" charset="0"/>
                          <a:cs typeface="Courier New" panose="02070309020205020404" pitchFamily="49" charset="0"/>
                        </a:rPr>
                        <a:t>'</a:t>
                      </a:r>
                      <a:endParaRPr lang="en-US" altLang="en-US" sz="1100" dirty="0">
                        <a:solidFill>
                          <a:schemeClr val="bg1">
                            <a:lumMod val="75000"/>
                          </a:schemeClr>
                        </a:solidFill>
                        <a:latin typeface="Consolas" panose="020B0609020204030204" pitchFamily="49" charset="0"/>
                        <a:cs typeface="Courier New" panose="02070309020205020404" pitchFamily="49" charset="0"/>
                      </a:endParaRPr>
                    </a:p>
                    <a:p>
                      <a:endParaRPr lang="en-US" sz="1100" dirty="0">
                        <a:solidFill>
                          <a:schemeClr val="bg1">
                            <a:lumMod val="75000"/>
                          </a:schemeClr>
                        </a:solidFill>
                        <a:latin typeface="Consolas" panose="020B0609020204030204" pitchFamily="49" charset="0"/>
                      </a:endParaRPr>
                    </a:p>
                  </a:txBody>
                  <a:tcPr marL="54732" marR="54732" marT="27366" marB="27366"/>
                </a:tc>
                <a:extLst>
                  <a:ext uri="{0D108BD9-81ED-4DB2-BD59-A6C34878D82A}">
                    <a16:rowId xmlns:a16="http://schemas.microsoft.com/office/drawing/2014/main" val="172808219"/>
                  </a:ext>
                </a:extLst>
              </a:tr>
              <a:tr h="591138">
                <a:tc>
                  <a:txBody>
                    <a:bodyPr/>
                    <a:lstStyle/>
                    <a:p>
                      <a:r>
                        <a:rPr lang="en-US" sz="1300" dirty="0">
                          <a:solidFill>
                            <a:schemeClr val="bg1">
                              <a:lumMod val="75000"/>
                            </a:schemeClr>
                          </a:solidFill>
                        </a:rPr>
                        <a:t>Tools</a:t>
                      </a:r>
                    </a:p>
                  </a:txBody>
                  <a:tcPr marL="54732" marR="54732" marT="27366" marB="27366"/>
                </a:tc>
                <a:tc>
                  <a:txBody>
                    <a:bodyPr/>
                    <a:lstStyle/>
                    <a:p>
                      <a:r>
                        <a:rPr lang="en-US" sz="1300">
                          <a:solidFill>
                            <a:schemeClr val="bg1">
                              <a:lumMod val="75000"/>
                            </a:schemeClr>
                          </a:solidFill>
                        </a:rPr>
                        <a:t>Call ArcGIS Toolbox tools to invoke geospatial analyses</a:t>
                      </a:r>
                    </a:p>
                  </a:txBody>
                  <a:tcPr marL="54732" marR="54732" marT="27366" marB="27366"/>
                </a:tc>
                <a:tc>
                  <a:txBody>
                    <a:bodyPr/>
                    <a:lstStyle/>
                    <a:p>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arcpy.analysis.Buffer</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input,output,dist</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p>
                  </a:txBody>
                  <a:tcPr marL="54732" marR="54732" marT="27366" marB="27366"/>
                </a:tc>
                <a:extLst>
                  <a:ext uri="{0D108BD9-81ED-4DB2-BD59-A6C34878D82A}">
                    <a16:rowId xmlns:a16="http://schemas.microsoft.com/office/drawing/2014/main" val="321733486"/>
                  </a:ext>
                </a:extLst>
              </a:tr>
              <a:tr h="509864">
                <a:tc>
                  <a:txBody>
                    <a:bodyPr/>
                    <a:lstStyle/>
                    <a:p>
                      <a:r>
                        <a:rPr lang="en-US" sz="1300">
                          <a:solidFill>
                            <a:schemeClr val="bg1">
                              <a:lumMod val="75000"/>
                            </a:schemeClr>
                          </a:solidFill>
                        </a:rPr>
                        <a:t>Describe</a:t>
                      </a:r>
                    </a:p>
                  </a:txBody>
                  <a:tcPr marL="54732" marR="54732" marT="27366" marB="27366"/>
                </a:tc>
                <a:tc>
                  <a:txBody>
                    <a:bodyPr/>
                    <a:lstStyle/>
                    <a:p>
                      <a:r>
                        <a:rPr lang="en-US" sz="1300">
                          <a:solidFill>
                            <a:schemeClr val="bg1">
                              <a:lumMod val="75000"/>
                            </a:schemeClr>
                          </a:solidFill>
                        </a:rPr>
                        <a:t>Explore GIS data properties (data type, format, etc.)</a:t>
                      </a:r>
                    </a:p>
                  </a:txBody>
                  <a:tcPr marL="54732" marR="54732" marT="27366" marB="273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&gt;&gt;&gt; </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dsc</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 = </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arcpy.Describe</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('APHIS_GDELT12</a:t>
                      </a:r>
                      <a:r>
                        <a:rPr lang="en-US" sz="1100" dirty="0">
                          <a:solidFill>
                            <a:schemeClr val="bg1">
                              <a:lumMod val="75000"/>
                            </a:schemeClr>
                          </a:solidFill>
                          <a:latin typeface="Consolas" panose="020B0609020204030204" pitchFamily="49" charset="0"/>
                          <a:cs typeface="Courier New" panose="02070309020205020404" pitchFamily="49" charset="0"/>
                        </a:rPr>
                        <a:t>'</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&gt;&gt;&gt; print(</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dsc.datatype</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FeatureLayer</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endParaRPr lang="en-US" sz="1100" dirty="0">
                        <a:solidFill>
                          <a:schemeClr val="bg1">
                            <a:lumMod val="75000"/>
                          </a:schemeClr>
                        </a:solidFill>
                        <a:latin typeface="Consolas" panose="020B0609020204030204" pitchFamily="49" charset="0"/>
                      </a:endParaRPr>
                    </a:p>
                  </a:txBody>
                  <a:tcPr marL="54732" marR="54732" marT="27366" marB="27366"/>
                </a:tc>
                <a:extLst>
                  <a:ext uri="{0D108BD9-81ED-4DB2-BD59-A6C34878D82A}">
                    <a16:rowId xmlns:a16="http://schemas.microsoft.com/office/drawing/2014/main" val="1931168734"/>
                  </a:ext>
                </a:extLst>
              </a:tr>
              <a:tr h="509864">
                <a:tc>
                  <a:txBody>
                    <a:bodyPr/>
                    <a:lstStyle/>
                    <a:p>
                      <a:r>
                        <a:rPr lang="en-US" sz="1300">
                          <a:solidFill>
                            <a:schemeClr val="bg1">
                              <a:lumMod val="75000"/>
                            </a:schemeClr>
                          </a:solidFill>
                        </a:rPr>
                        <a:t>List data</a:t>
                      </a:r>
                    </a:p>
                  </a:txBody>
                  <a:tcPr marL="54732" marR="54732" marT="27366" marB="27366"/>
                </a:tc>
                <a:tc>
                  <a:txBody>
                    <a:bodyPr/>
                    <a:lstStyle/>
                    <a:p>
                      <a:r>
                        <a:rPr lang="en-US" sz="1300">
                          <a:solidFill>
                            <a:schemeClr val="bg1">
                              <a:lumMod val="75000"/>
                            </a:schemeClr>
                          </a:solidFill>
                        </a:rPr>
                        <a:t>Get lists of specific types of GIS within a workspace</a:t>
                      </a:r>
                    </a:p>
                  </a:txBody>
                  <a:tcPr marL="54732" marR="54732" marT="27366" marB="273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&gt;&gt;&gt; </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arcpy.ListFeatureClasses</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p>
                    <a:p>
                      <a:r>
                        <a:rPr lang="en-US" sz="1100" dirty="0">
                          <a:solidFill>
                            <a:schemeClr val="bg1">
                              <a:lumMod val="75000"/>
                            </a:schemeClr>
                          </a:solidFill>
                          <a:latin typeface="Consolas" panose="020B0609020204030204" pitchFamily="49" charset="0"/>
                          <a:cs typeface="Courier New" panose="02070309020205020404" pitchFamily="49" charset="0"/>
                        </a:rPr>
                        <a:t>['</a:t>
                      </a:r>
                      <a:r>
                        <a:rPr lang="en-US" sz="1100" dirty="0" err="1">
                          <a:solidFill>
                            <a:schemeClr val="bg1">
                              <a:lumMod val="75000"/>
                            </a:schemeClr>
                          </a:solidFill>
                          <a:latin typeface="Consolas" panose="020B0609020204030204" pitchFamily="49" charset="0"/>
                          <a:cs typeface="Courier New" panose="02070309020205020404" pitchFamily="49" charset="0"/>
                        </a:rPr>
                        <a:t>APHIS.shp</a:t>
                      </a:r>
                      <a:r>
                        <a:rPr lang="en-US" sz="1100" dirty="0">
                          <a:solidFill>
                            <a:schemeClr val="bg1">
                              <a:lumMod val="75000"/>
                            </a:schemeClr>
                          </a:solidFill>
                          <a:latin typeface="Consolas" panose="020B0609020204030204" pitchFamily="49" charset="0"/>
                          <a:cs typeface="Courier New" panose="02070309020205020404" pitchFamily="49" charset="0"/>
                        </a:rPr>
                        <a:t>', '</a:t>
                      </a:r>
                      <a:r>
                        <a:rPr lang="en-US" sz="1100" dirty="0" err="1">
                          <a:solidFill>
                            <a:schemeClr val="bg1">
                              <a:lumMod val="75000"/>
                            </a:schemeClr>
                          </a:solidFill>
                          <a:latin typeface="Consolas" panose="020B0609020204030204" pitchFamily="49" charset="0"/>
                          <a:cs typeface="Courier New" panose="02070309020205020404" pitchFamily="49" charset="0"/>
                        </a:rPr>
                        <a:t>GDELT.shp</a:t>
                      </a:r>
                      <a:r>
                        <a:rPr lang="en-US" sz="1100" dirty="0">
                          <a:solidFill>
                            <a:schemeClr val="bg1">
                              <a:lumMod val="75000"/>
                            </a:schemeClr>
                          </a:solidFill>
                          <a:latin typeface="Consolas" panose="020B0609020204030204" pitchFamily="49" charset="0"/>
                          <a:cs typeface="Courier New" panose="02070309020205020404" pitchFamily="49" charset="0"/>
                        </a:rPr>
                        <a:t>', …]</a:t>
                      </a:r>
                    </a:p>
                  </a:txBody>
                  <a:tcPr marL="54732" marR="54732" marT="27366" marB="27366"/>
                </a:tc>
                <a:extLst>
                  <a:ext uri="{0D108BD9-81ED-4DB2-BD59-A6C34878D82A}">
                    <a16:rowId xmlns:a16="http://schemas.microsoft.com/office/drawing/2014/main" val="1216628603"/>
                  </a:ext>
                </a:extLst>
              </a:tr>
              <a:tr h="428591">
                <a:tc>
                  <a:txBody>
                    <a:bodyPr/>
                    <a:lstStyle/>
                    <a:p>
                      <a:r>
                        <a:rPr lang="en-US" sz="1300">
                          <a:solidFill>
                            <a:schemeClr val="bg1">
                              <a:lumMod val="75000"/>
                            </a:schemeClr>
                          </a:solidFill>
                        </a:rPr>
                        <a:t>Cursors</a:t>
                      </a:r>
                    </a:p>
                  </a:txBody>
                  <a:tcPr marL="54732" marR="54732" marT="27366" marB="27366"/>
                </a:tc>
                <a:tc>
                  <a:txBody>
                    <a:bodyPr/>
                    <a:lstStyle/>
                    <a:p>
                      <a:r>
                        <a:rPr lang="en-US" sz="1300">
                          <a:solidFill>
                            <a:schemeClr val="bg1">
                              <a:lumMod val="75000"/>
                            </a:schemeClr>
                          </a:solidFill>
                        </a:rPr>
                        <a:t>Read and modify GIS attribute tables</a:t>
                      </a:r>
                    </a:p>
                  </a:txBody>
                  <a:tcPr marL="54732" marR="54732" marT="27366" marB="273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arcpy.da.SearchCursor</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myGIS</a:t>
                      </a:r>
                      <a:r>
                        <a:rPr lang="en-US" sz="1100" b="0" i="0" u="none" strike="noStrike" baseline="0" dirty="0" err="1">
                          <a:solidFill>
                            <a:schemeClr val="bg1">
                              <a:lumMod val="75000"/>
                            </a:schemeClr>
                          </a:solidFill>
                          <a:latin typeface="Consolas" panose="020B0609020204030204" pitchFamily="49" charset="0"/>
                        </a:rPr>
                        <a:t>data</a:t>
                      </a:r>
                      <a:r>
                        <a:rPr lang="en-US" sz="1100" b="0" i="0" u="none" strike="noStrike" baseline="0" dirty="0">
                          <a:solidFill>
                            <a:schemeClr val="bg1">
                              <a:lumMod val="75000"/>
                            </a:schemeClr>
                          </a:solidFill>
                          <a:latin typeface="Consolas" panose="020B0609020204030204" pitchFamily="49" charset="0"/>
                        </a:rPr>
                        <a:t>, </a:t>
                      </a:r>
                      <a:r>
                        <a:rPr lang="en-US" sz="1100" b="0" i="0" u="none" strike="noStrike" baseline="0" dirty="0" err="1">
                          <a:solidFill>
                            <a:schemeClr val="bg1">
                              <a:lumMod val="75000"/>
                            </a:schemeClr>
                          </a:solidFill>
                          <a:latin typeface="Consolas" panose="020B0609020204030204" pitchFamily="49" charset="0"/>
                        </a:rPr>
                        <a:t>fieldNames</a:t>
                      </a:r>
                      <a:r>
                        <a:rPr lang="en-US" sz="1100" b="0" i="0" u="none" strike="noStrike" baseline="0" dirty="0">
                          <a:solidFill>
                            <a:schemeClr val="bg1">
                              <a:lumMod val="75000"/>
                            </a:schemeClr>
                          </a:solidFill>
                          <a:latin typeface="Consolas" panose="020B0609020204030204" pitchFamily="49" charset="0"/>
                        </a:rPr>
                        <a:t>)</a:t>
                      </a:r>
                      <a:endParaRPr lang="en-US" sz="1100" kern="1200" dirty="0">
                        <a:solidFill>
                          <a:schemeClr val="bg1">
                            <a:lumMod val="75000"/>
                          </a:schemeClr>
                        </a:solidFill>
                        <a:latin typeface="Consolas" panose="020B0609020204030204" pitchFamily="49" charset="0"/>
                        <a:ea typeface="+mn-ea"/>
                        <a:cs typeface="Courier New" panose="02070309020205020404" pitchFamily="49" charset="0"/>
                      </a:endParaRPr>
                    </a:p>
                    <a:p>
                      <a:endParaRPr lang="en-US" sz="1100" dirty="0">
                        <a:solidFill>
                          <a:schemeClr val="bg1">
                            <a:lumMod val="75000"/>
                          </a:schemeClr>
                        </a:solidFill>
                        <a:latin typeface="Consolas" panose="020B0609020204030204" pitchFamily="49" charset="0"/>
                      </a:endParaRPr>
                    </a:p>
                  </a:txBody>
                  <a:tcPr marL="54732" marR="54732" marT="27366" marB="27366"/>
                </a:tc>
                <a:extLst>
                  <a:ext uri="{0D108BD9-81ED-4DB2-BD59-A6C34878D82A}">
                    <a16:rowId xmlns:a16="http://schemas.microsoft.com/office/drawing/2014/main" val="2591763642"/>
                  </a:ext>
                </a:extLst>
              </a:tr>
              <a:tr h="713048">
                <a:tc>
                  <a:txBody>
                    <a:bodyPr/>
                    <a:lstStyle/>
                    <a:p>
                      <a:r>
                        <a:rPr lang="en-US" sz="1300">
                          <a:solidFill>
                            <a:schemeClr val="bg1">
                              <a:lumMod val="75000"/>
                            </a:schemeClr>
                          </a:solidFill>
                        </a:rPr>
                        <a:t>Mapping</a:t>
                      </a:r>
                    </a:p>
                  </a:txBody>
                  <a:tcPr marL="54732" marR="54732" marT="27366" marB="27366"/>
                </a:tc>
                <a:tc>
                  <a:txBody>
                    <a:bodyPr/>
                    <a:lstStyle/>
                    <a:p>
                      <a:r>
                        <a:rPr lang="en-US" sz="1300">
                          <a:solidFill>
                            <a:schemeClr val="bg1">
                              <a:lumMod val="75000"/>
                            </a:schemeClr>
                          </a:solidFill>
                        </a:rPr>
                        <a:t>Manipulate existing maps, add layers to maps, modify surrounds, manipulate symbology, export screenshots</a:t>
                      </a:r>
                    </a:p>
                  </a:txBody>
                  <a:tcPr marL="54732" marR="54732" marT="27366" marB="27366"/>
                </a:tc>
                <a:tc>
                  <a:txBody>
                    <a:bodyPr/>
                    <a:lstStyle/>
                    <a:p>
                      <a:r>
                        <a:rPr lang="en-US" sz="1100" dirty="0">
                          <a:solidFill>
                            <a:schemeClr val="bg1">
                              <a:lumMod val="75000"/>
                            </a:schemeClr>
                          </a:solidFill>
                          <a:latin typeface="Consolas" panose="020B0609020204030204" pitchFamily="49" charset="0"/>
                          <a:cs typeface="Courier New" panose="02070309020205020404" pitchFamily="49" charset="0"/>
                        </a:rPr>
                        <a:t>p = </a:t>
                      </a:r>
                      <a:r>
                        <a:rPr lang="en-US" sz="1100" dirty="0" err="1">
                          <a:solidFill>
                            <a:schemeClr val="bg1">
                              <a:lumMod val="75000"/>
                            </a:schemeClr>
                          </a:solidFill>
                          <a:latin typeface="Consolas" panose="020B0609020204030204" pitchFamily="49" charset="0"/>
                          <a:cs typeface="Courier New" panose="02070309020205020404" pitchFamily="49" charset="0"/>
                        </a:rPr>
                        <a:t>arcpy.mp.ArcGISProject</a:t>
                      </a:r>
                      <a:r>
                        <a:rPr lang="en-US" sz="1100" dirty="0">
                          <a:solidFill>
                            <a:schemeClr val="bg1">
                              <a:lumMod val="75000"/>
                            </a:schemeClr>
                          </a:solidFill>
                          <a:latin typeface="Consolas" panose="020B0609020204030204" pitchFamily="49" charset="0"/>
                          <a:cs typeface="Courier New" panose="02070309020205020404" pitchFamily="49" charset="0"/>
                        </a:rPr>
                        <a:t>("CURRENT")</a:t>
                      </a:r>
                      <a:br>
                        <a:rPr lang="en-US" sz="1100" dirty="0">
                          <a:solidFill>
                            <a:schemeClr val="bg1">
                              <a:lumMod val="75000"/>
                            </a:schemeClr>
                          </a:solidFill>
                          <a:latin typeface="Consolas" panose="020B0609020204030204" pitchFamily="49" charset="0"/>
                          <a:cs typeface="Courier New" panose="02070309020205020404" pitchFamily="49" charset="0"/>
                        </a:rPr>
                      </a:br>
                      <a:r>
                        <a:rPr lang="en-US" sz="1100" dirty="0">
                          <a:solidFill>
                            <a:schemeClr val="bg1">
                              <a:lumMod val="75000"/>
                            </a:schemeClr>
                          </a:solidFill>
                          <a:latin typeface="Consolas" panose="020B0609020204030204" pitchFamily="49" charset="0"/>
                          <a:cs typeface="Courier New" panose="02070309020205020404" pitchFamily="49" charset="0"/>
                        </a:rPr>
                        <a:t>m = </a:t>
                      </a:r>
                      <a:r>
                        <a:rPr lang="en-US" sz="1100" dirty="0" err="1">
                          <a:solidFill>
                            <a:schemeClr val="bg1">
                              <a:lumMod val="75000"/>
                            </a:schemeClr>
                          </a:solidFill>
                          <a:latin typeface="Consolas" panose="020B0609020204030204" pitchFamily="49" charset="0"/>
                          <a:cs typeface="Courier New" panose="02070309020205020404" pitchFamily="49" charset="0"/>
                        </a:rPr>
                        <a:t>p.listMaps</a:t>
                      </a:r>
                      <a:r>
                        <a:rPr lang="en-US" sz="1100" dirty="0">
                          <a:solidFill>
                            <a:schemeClr val="bg1">
                              <a:lumMod val="75000"/>
                            </a:schemeClr>
                          </a:solidFill>
                          <a:latin typeface="Consolas" panose="020B0609020204030204" pitchFamily="49" charset="0"/>
                          <a:cs typeface="Courier New" panose="02070309020205020404" pitchFamily="49" charset="0"/>
                        </a:rPr>
                        <a:t>("Yosemite National Park")[0]</a:t>
                      </a:r>
                    </a:p>
                  </a:txBody>
                  <a:tcPr marL="54732" marR="54732" marT="27366" marB="27366"/>
                </a:tc>
                <a:extLst>
                  <a:ext uri="{0D108BD9-81ED-4DB2-BD59-A6C34878D82A}">
                    <a16:rowId xmlns:a16="http://schemas.microsoft.com/office/drawing/2014/main" val="1373736796"/>
                  </a:ext>
                </a:extLst>
              </a:tr>
              <a:tr h="428591">
                <a:tc>
                  <a:txBody>
                    <a:bodyPr/>
                    <a:lstStyle/>
                    <a:p>
                      <a:r>
                        <a:rPr lang="en-US" sz="1300">
                          <a:solidFill>
                            <a:schemeClr val="bg1">
                              <a:lumMod val="75000"/>
                            </a:schemeClr>
                          </a:solidFill>
                        </a:rPr>
                        <a:t>Other functions</a:t>
                      </a:r>
                    </a:p>
                  </a:txBody>
                  <a:tcPr marL="54732" marR="54732" marT="27366" marB="27366"/>
                </a:tc>
                <a:tc>
                  <a:txBody>
                    <a:bodyPr/>
                    <a:lstStyle/>
                    <a:p>
                      <a:r>
                        <a:rPr lang="en-US" sz="1300">
                          <a:solidFill>
                            <a:schemeClr val="bg1">
                              <a:lumMod val="75000"/>
                            </a:schemeClr>
                          </a:solidFill>
                        </a:rPr>
                        <a:t>Licensing, data management, messaging, etc.</a:t>
                      </a:r>
                    </a:p>
                  </a:txBody>
                  <a:tcPr marL="54732" marR="54732" marT="27366" marB="27366"/>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arcpy.CheckOutExtension</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r>
                        <a:rPr lang="en-US" sz="1100" dirty="0">
                          <a:solidFill>
                            <a:schemeClr val="bg1">
                              <a:lumMod val="75000"/>
                            </a:schemeClr>
                          </a:solidFill>
                          <a:latin typeface="Consolas" panose="020B0609020204030204" pitchFamily="49" charset="0"/>
                          <a:cs typeface="Courier New" panose="02070309020205020404" pitchFamily="49" charset="0"/>
                        </a:rPr>
                        <a:t>'Spatial')</a:t>
                      </a:r>
                      <a:br>
                        <a:rPr lang="en-US" sz="1100" kern="1200" dirty="0">
                          <a:solidFill>
                            <a:schemeClr val="bg1">
                              <a:lumMod val="75000"/>
                            </a:schemeClr>
                          </a:solidFill>
                          <a:latin typeface="Consolas" panose="020B0609020204030204" pitchFamily="49" charset="0"/>
                          <a:ea typeface="+mn-ea"/>
                          <a:cs typeface="Courier New" panose="02070309020205020404" pitchFamily="49" charset="0"/>
                        </a:rPr>
                      </a:br>
                      <a:r>
                        <a:rPr lang="en-US" sz="1100" kern="1200" dirty="0" err="1">
                          <a:solidFill>
                            <a:schemeClr val="bg1">
                              <a:lumMod val="75000"/>
                            </a:schemeClr>
                          </a:solidFill>
                          <a:latin typeface="Consolas" panose="020B0609020204030204" pitchFamily="49" charset="0"/>
                          <a:ea typeface="+mn-ea"/>
                          <a:cs typeface="Courier New" panose="02070309020205020404" pitchFamily="49" charset="0"/>
                        </a:rPr>
                        <a:t>arcpy.GetMessages</a:t>
                      </a:r>
                      <a:r>
                        <a:rPr lang="en-US" sz="1100" kern="1200" dirty="0">
                          <a:solidFill>
                            <a:schemeClr val="bg1">
                              <a:lumMod val="75000"/>
                            </a:schemeClr>
                          </a:solidFill>
                          <a:latin typeface="Consolas" panose="020B0609020204030204" pitchFamily="49" charset="0"/>
                          <a:ea typeface="+mn-ea"/>
                          <a:cs typeface="Courier New" panose="02070309020205020404" pitchFamily="49" charset="0"/>
                        </a:rPr>
                        <a:t>()</a:t>
                      </a:r>
                    </a:p>
                  </a:txBody>
                  <a:tcPr marL="54732" marR="54732" marT="27366" marB="27366"/>
                </a:tc>
                <a:extLst>
                  <a:ext uri="{0D108BD9-81ED-4DB2-BD59-A6C34878D82A}">
                    <a16:rowId xmlns:a16="http://schemas.microsoft.com/office/drawing/2014/main" val="2418507301"/>
                  </a:ext>
                </a:extLst>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81000"/>
            <a:ext cx="2895600" cy="5609628"/>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nchorCtr="0"/>
          <a:lstStyle/>
          <a:p>
            <a:r>
              <a:rPr lang="az-Cyrl-AZ" sz="1200" b="1" dirty="0">
                <a:solidFill>
                  <a:schemeClr val="bg1"/>
                </a:solidFill>
              </a:rPr>
              <a:t>Ӝ </a:t>
            </a:r>
            <a:r>
              <a:rPr lang="en-US" sz="1200" b="1" dirty="0" err="1">
                <a:solidFill>
                  <a:schemeClr val="bg1">
                    <a:lumMod val="85000"/>
                  </a:schemeClr>
                </a:solidFill>
              </a:rPr>
              <a:t>arcpy</a:t>
            </a:r>
            <a:endParaRPr lang="en-US" sz="1200" b="1" dirty="0">
              <a:solidFill>
                <a:schemeClr val="bg1">
                  <a:lumMod val="85000"/>
                </a:schemeClr>
              </a:solidFill>
            </a:endParaRPr>
          </a:p>
          <a:p>
            <a:endParaRPr lang="en-US" sz="700" b="1" dirty="0">
              <a:solidFill>
                <a:schemeClr val="bg1">
                  <a:lumMod val="85000"/>
                </a:schemeClr>
              </a:solidFill>
            </a:endParaRPr>
          </a:p>
          <a:p>
            <a:r>
              <a:rPr lang="en-US" sz="1200" u="sng" dirty="0">
                <a:solidFill>
                  <a:schemeClr val="bg1">
                    <a:lumMod val="85000"/>
                  </a:schemeClr>
                </a:solidFill>
              </a:rPr>
              <a:t>messaging</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AddMessage</a:t>
            </a:r>
            <a:r>
              <a:rPr lang="en-US" sz="1200" dirty="0">
                <a:solidFill>
                  <a:schemeClr val="bg1">
                    <a:lumMod val="85000"/>
                  </a:schemeClr>
                </a:solidFill>
              </a:rPr>
              <a:t>(message)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GetMessages</a:t>
            </a:r>
            <a:r>
              <a:rPr lang="en-US" sz="1200" dirty="0">
                <a:solidFill>
                  <a:schemeClr val="bg1">
                    <a:lumMod val="85000"/>
                  </a:schemeClr>
                </a:solidFill>
              </a:rPr>
              <a:t>( )</a:t>
            </a:r>
          </a:p>
          <a:p>
            <a:endParaRPr lang="en-US" sz="700" dirty="0">
              <a:solidFill>
                <a:schemeClr val="bg1">
                  <a:lumMod val="85000"/>
                </a:schemeClr>
              </a:solidFill>
            </a:endParaRPr>
          </a:p>
          <a:p>
            <a:r>
              <a:rPr lang="en-US" sz="1200" u="sng" dirty="0">
                <a:solidFill>
                  <a:schemeClr val="bg1">
                    <a:lumMod val="85000"/>
                  </a:schemeClr>
                </a:solidFill>
              </a:rPr>
              <a:t>licensing</a:t>
            </a:r>
          </a:p>
          <a:p>
            <a:r>
              <a:rPr lang="en-US" sz="1200" dirty="0">
                <a:solidFill>
                  <a:schemeClr val="bg1">
                    <a:lumMod val="85000"/>
                  </a:schemeClr>
                </a:solidFill>
              </a:rPr>
              <a:t>← </a:t>
            </a:r>
            <a:r>
              <a:rPr lang="en-US" sz="1200" dirty="0" err="1">
                <a:solidFill>
                  <a:schemeClr val="bg1">
                    <a:lumMod val="85000"/>
                  </a:schemeClr>
                </a:solidFill>
              </a:rPr>
              <a:t>CheckOutExtension</a:t>
            </a:r>
            <a:r>
              <a:rPr lang="en-US" sz="1200" dirty="0">
                <a:solidFill>
                  <a:schemeClr val="bg1">
                    <a:lumMod val="85000"/>
                  </a:schemeClr>
                </a:solidFill>
              </a:rPr>
              <a:t>(ext. code)</a:t>
            </a:r>
          </a:p>
          <a:p>
            <a:endParaRPr lang="en-US" sz="700" dirty="0">
              <a:solidFill>
                <a:schemeClr val="tx1"/>
              </a:solidFill>
            </a:endParaRPr>
          </a:p>
          <a:p>
            <a:r>
              <a:rPr lang="en-US" sz="1200" u="sng" dirty="0">
                <a:solidFill>
                  <a:srgbClr val="92D050"/>
                </a:solidFill>
              </a:rPr>
              <a:t>describing data</a:t>
            </a:r>
          </a:p>
          <a:p>
            <a:r>
              <a:rPr lang="en-US" sz="1200" dirty="0">
                <a:solidFill>
                  <a:srgbClr val="92D050"/>
                </a:solidFill>
              </a:rPr>
              <a:t>← Describe(data)</a:t>
            </a:r>
          </a:p>
          <a:p>
            <a:endParaRPr lang="en-US" sz="700" dirty="0">
              <a:solidFill>
                <a:schemeClr val="tx1"/>
              </a:solidFill>
            </a:endParaRPr>
          </a:p>
          <a:p>
            <a:r>
              <a:rPr lang="en-US" sz="1200" u="sng" dirty="0">
                <a:solidFill>
                  <a:srgbClr val="BD7197"/>
                </a:solidFill>
              </a:rPr>
              <a:t>Create objects</a:t>
            </a:r>
          </a:p>
          <a:p>
            <a:r>
              <a:rPr lang="en-US" sz="1200" dirty="0">
                <a:solidFill>
                  <a:srgbClr val="BD7197"/>
                </a:solidFill>
              </a:rPr>
              <a:t>← Array</a:t>
            </a:r>
          </a:p>
          <a:p>
            <a:r>
              <a:rPr lang="en-US" sz="1200" dirty="0">
                <a:solidFill>
                  <a:srgbClr val="BD7197"/>
                </a:solidFill>
              </a:rPr>
              <a:t>← Point</a:t>
            </a:r>
            <a:br>
              <a:rPr lang="en-US" sz="1200" dirty="0">
                <a:solidFill>
                  <a:srgbClr val="BD7197"/>
                </a:solidFill>
              </a:rPr>
            </a:br>
            <a:r>
              <a:rPr lang="en-US" sz="1200" dirty="0">
                <a:solidFill>
                  <a:srgbClr val="BD7197"/>
                </a:solidFill>
              </a:rPr>
              <a:t>← Polyline</a:t>
            </a:r>
            <a:br>
              <a:rPr lang="en-US" sz="1200" dirty="0">
                <a:solidFill>
                  <a:srgbClr val="BD7197"/>
                </a:solidFill>
              </a:rPr>
            </a:br>
            <a:r>
              <a:rPr lang="en-US" sz="1200" dirty="0">
                <a:solidFill>
                  <a:srgbClr val="BD7197"/>
                </a:solidFill>
              </a:rPr>
              <a:t>← Polygon</a:t>
            </a:r>
          </a:p>
          <a:p>
            <a:r>
              <a:rPr lang="en-US" sz="1200" dirty="0">
                <a:solidFill>
                  <a:srgbClr val="BD7197"/>
                </a:solidFill>
              </a:rPr>
              <a:t>← </a:t>
            </a:r>
            <a:r>
              <a:rPr lang="en-US" sz="1200" dirty="0" err="1">
                <a:solidFill>
                  <a:srgbClr val="BD7197"/>
                </a:solidFill>
              </a:rPr>
              <a:t>ValueTable</a:t>
            </a:r>
            <a:endParaRPr lang="en-US" sz="1200" dirty="0">
              <a:solidFill>
                <a:srgbClr val="BD7197"/>
              </a:solidFill>
            </a:endParaRPr>
          </a:p>
          <a:p>
            <a:endParaRPr lang="en-US" sz="700" u="sng" dirty="0">
              <a:solidFill>
                <a:schemeClr val="tx1"/>
              </a:solidFill>
            </a:endParaRPr>
          </a:p>
          <a:p>
            <a:r>
              <a:rPr lang="en-US" sz="1200" u="sng" dirty="0">
                <a:solidFill>
                  <a:schemeClr val="bg1">
                    <a:lumMod val="85000"/>
                  </a:schemeClr>
                </a:solidFill>
              </a:rPr>
              <a:t>parameters</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GetParameterAsText</a:t>
            </a:r>
            <a:r>
              <a:rPr lang="en-US" sz="1200" dirty="0">
                <a:solidFill>
                  <a:schemeClr val="bg1">
                    <a:lumMod val="85000"/>
                  </a:schemeClr>
                </a:solidFill>
              </a:rPr>
              <a:t>(index)</a:t>
            </a:r>
          </a:p>
          <a:p>
            <a:r>
              <a:rPr lang="en-US" sz="1200" dirty="0">
                <a:solidFill>
                  <a:schemeClr val="bg1">
                    <a:lumMod val="85000"/>
                  </a:schemeClr>
                </a:solidFill>
              </a:rPr>
              <a:t>← </a:t>
            </a:r>
            <a:r>
              <a:rPr lang="en-US" sz="1200" dirty="0" err="1">
                <a:solidFill>
                  <a:schemeClr val="bg1">
                    <a:lumMod val="85000"/>
                  </a:schemeClr>
                </a:solidFill>
              </a:rPr>
              <a:t>SetParameterAsText</a:t>
            </a:r>
            <a:r>
              <a:rPr lang="en-US" sz="1200" dirty="0">
                <a:solidFill>
                  <a:schemeClr val="bg1">
                    <a:lumMod val="85000"/>
                  </a:schemeClr>
                </a:solidFill>
              </a:rPr>
              <a:t>(index, </a:t>
            </a:r>
            <a:r>
              <a:rPr lang="en-US" sz="1200" dirty="0" err="1">
                <a:solidFill>
                  <a:schemeClr val="bg1">
                    <a:lumMod val="85000"/>
                  </a:schemeClr>
                </a:solidFill>
              </a:rPr>
              <a:t>arg</a:t>
            </a:r>
            <a:r>
              <a:rPr lang="en-US" sz="1200" dirty="0">
                <a:solidFill>
                  <a:schemeClr val="bg1">
                    <a:lumMod val="85000"/>
                  </a:schemeClr>
                </a:solidFill>
              </a:rPr>
              <a:t>)</a:t>
            </a:r>
          </a:p>
          <a:p>
            <a:endParaRPr lang="en-US" sz="700" dirty="0">
              <a:solidFill>
                <a:schemeClr val="tx1"/>
              </a:solidFill>
            </a:endParaRPr>
          </a:p>
          <a:p>
            <a:r>
              <a:rPr lang="en-US" sz="1200" u="sng" dirty="0">
                <a:solidFill>
                  <a:srgbClr val="C9F5DE"/>
                </a:solidFill>
              </a:rPr>
              <a:t>lists </a:t>
            </a:r>
          </a:p>
          <a:p>
            <a:r>
              <a:rPr lang="en-US" sz="1200" dirty="0">
                <a:solidFill>
                  <a:srgbClr val="C9F5DE"/>
                </a:solidFill>
              </a:rPr>
              <a:t>← </a:t>
            </a:r>
            <a:r>
              <a:rPr lang="en-US" sz="1150" dirty="0" err="1">
                <a:solidFill>
                  <a:srgbClr val="C9F5DE"/>
                </a:solidFill>
              </a:rPr>
              <a:t>ListFields</a:t>
            </a:r>
            <a:r>
              <a:rPr lang="en-US" sz="1150" dirty="0">
                <a:solidFill>
                  <a:srgbClr val="C9F5DE"/>
                </a:solidFill>
              </a:rPr>
              <a:t>(dataset,{</a:t>
            </a:r>
            <a:r>
              <a:rPr lang="en-US" sz="1150" dirty="0" err="1">
                <a:solidFill>
                  <a:srgbClr val="C9F5DE"/>
                </a:solidFill>
              </a:rPr>
              <a:t>wild_card</a:t>
            </a:r>
            <a:r>
              <a:rPr lang="en-US" sz="1150" dirty="0">
                <a:solidFill>
                  <a:srgbClr val="C9F5DE"/>
                </a:solidFill>
              </a:rPr>
              <a:t>}, {</a:t>
            </a:r>
            <a:r>
              <a:rPr lang="en-US" sz="1150" dirty="0" err="1">
                <a:solidFill>
                  <a:srgbClr val="C9F5DE"/>
                </a:solidFill>
              </a:rPr>
              <a:t>field_type</a:t>
            </a:r>
            <a:r>
              <a:rPr lang="en-US" sz="1150" dirty="0">
                <a:solidFill>
                  <a:srgbClr val="C9F5DE"/>
                </a:solidFill>
              </a:rPr>
              <a:t>})</a:t>
            </a:r>
            <a:r>
              <a:rPr lang="en-US" sz="1200" dirty="0">
                <a:solidFill>
                  <a:srgbClr val="C9F5DE"/>
                </a:solidFill>
              </a:rPr>
              <a:t> ← </a:t>
            </a:r>
            <a:r>
              <a:rPr lang="en-US" sz="1200" dirty="0" err="1">
                <a:solidFill>
                  <a:srgbClr val="C9F5DE"/>
                </a:solidFill>
              </a:rPr>
              <a:t>ListRasters</a:t>
            </a:r>
            <a:r>
              <a:rPr lang="en-US" sz="1200" dirty="0">
                <a:solidFill>
                  <a:srgbClr val="C9F5DE"/>
                </a:solidFill>
              </a:rPr>
              <a:t>({</a:t>
            </a:r>
            <a:r>
              <a:rPr lang="en-US" sz="1200" dirty="0" err="1">
                <a:solidFill>
                  <a:srgbClr val="C9F5DE"/>
                </a:solidFill>
              </a:rPr>
              <a:t>wild_card</a:t>
            </a:r>
            <a:r>
              <a:rPr lang="en-US" sz="1200" dirty="0">
                <a:solidFill>
                  <a:srgbClr val="C9F5DE"/>
                </a:solidFill>
              </a:rPr>
              <a:t>}, {</a:t>
            </a:r>
            <a:r>
              <a:rPr lang="en-US" sz="1200" dirty="0" err="1">
                <a:solidFill>
                  <a:srgbClr val="C9F5DE"/>
                </a:solidFill>
              </a:rPr>
              <a:t>geom_type</a:t>
            </a:r>
            <a:r>
              <a:rPr lang="en-US" sz="1200" dirty="0">
                <a:solidFill>
                  <a:srgbClr val="C9F5DE"/>
                </a:solidFill>
              </a:rPr>
              <a:t>}) </a:t>
            </a:r>
          </a:p>
          <a:p>
            <a:endParaRPr lang="en-US" sz="700" dirty="0">
              <a:solidFill>
                <a:schemeClr val="tx1"/>
              </a:solidFill>
            </a:endParaRPr>
          </a:p>
          <a:p>
            <a:r>
              <a:rPr lang="en-US" sz="1200" u="sng" dirty="0">
                <a:solidFill>
                  <a:srgbClr val="FF8F8F"/>
                </a:solidFill>
              </a:rPr>
              <a:t>tools</a:t>
            </a:r>
          </a:p>
          <a:p>
            <a:r>
              <a:rPr lang="en-US" sz="1200" dirty="0">
                <a:solidFill>
                  <a:srgbClr val="FF8F8F"/>
                </a:solidFill>
              </a:rPr>
              <a:t>← </a:t>
            </a:r>
            <a:r>
              <a:rPr lang="en-US" sz="1200" dirty="0" err="1">
                <a:solidFill>
                  <a:srgbClr val="FF8F8F"/>
                </a:solidFill>
              </a:rPr>
              <a:t>analysis.Buffer</a:t>
            </a:r>
            <a:r>
              <a:rPr lang="en-US" sz="1200" dirty="0">
                <a:solidFill>
                  <a:srgbClr val="FF8F8F"/>
                </a:solidFill>
              </a:rPr>
              <a:t>(params…)</a:t>
            </a:r>
          </a:p>
          <a:p>
            <a:r>
              <a:rPr lang="en-US" sz="1200" dirty="0">
                <a:solidFill>
                  <a:srgbClr val="FF8F8F"/>
                </a:solidFill>
              </a:rPr>
              <a:t>← </a:t>
            </a:r>
            <a:r>
              <a:rPr lang="en-US" sz="1200" dirty="0" err="1">
                <a:solidFill>
                  <a:srgbClr val="FF8F8F"/>
                </a:solidFill>
              </a:rPr>
              <a:t>sa.SquareRoot</a:t>
            </a:r>
            <a:r>
              <a:rPr lang="en-US" sz="1200" dirty="0">
                <a:solidFill>
                  <a:srgbClr val="FF8F8F"/>
                </a:solidFill>
              </a:rPr>
              <a:t>(params…)</a:t>
            </a:r>
          </a:p>
          <a:p>
            <a:endParaRPr lang="en-US" sz="1200" dirty="0">
              <a:solidFill>
                <a:schemeClr val="bg1">
                  <a:lumMod val="85000"/>
                </a:schemeClr>
              </a:solidFill>
            </a:endParaRPr>
          </a:p>
          <a:p>
            <a:r>
              <a:rPr lang="en-US" sz="1200" u="sng" dirty="0">
                <a:solidFill>
                  <a:schemeClr val="bg1">
                    <a:lumMod val="85000"/>
                  </a:schemeClr>
                </a:solidFill>
              </a:rPr>
              <a:t>exceptions</a:t>
            </a:r>
          </a:p>
          <a:p>
            <a:r>
              <a:rPr lang="en-US" sz="1200" dirty="0">
                <a:solidFill>
                  <a:schemeClr val="bg1">
                    <a:lumMod val="85000"/>
                  </a:schemeClr>
                </a:solidFill>
              </a:rPr>
              <a:t>← </a:t>
            </a:r>
            <a:r>
              <a:rPr lang="en-US" sz="1200" dirty="0" err="1">
                <a:solidFill>
                  <a:schemeClr val="bg1">
                    <a:lumMod val="85000"/>
                  </a:schemeClr>
                </a:solidFill>
              </a:rPr>
              <a:t>ExecuteError</a:t>
            </a:r>
            <a:endParaRPr lang="en-US" sz="1200" u="sng" dirty="0">
              <a:solidFill>
                <a:schemeClr val="bg1">
                  <a:lumMod val="85000"/>
                </a:schemeClr>
              </a:solidFill>
            </a:endParaRPr>
          </a:p>
        </p:txBody>
      </p:sp>
      <p:sp>
        <p:nvSpPr>
          <p:cNvPr id="6" name="Rectangle 5"/>
          <p:cNvSpPr/>
          <p:nvPr/>
        </p:nvSpPr>
        <p:spPr>
          <a:xfrm>
            <a:off x="165100" y="6096000"/>
            <a:ext cx="2882900" cy="685800"/>
          </a:xfrm>
          <a:prstGeom prst="rect">
            <a:avLst/>
          </a:prstGeom>
          <a:noFill/>
          <a:ln w="76200" cmpd="sng">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arcpy.env</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overwriteOutput</a:t>
            </a:r>
            <a:endParaRPr lang="en-US" sz="1200" dirty="0">
              <a:solidFill>
                <a:schemeClr val="bg1">
                  <a:lumMod val="85000"/>
                </a:schemeClr>
              </a:solidFill>
            </a:endParaRPr>
          </a:p>
          <a:p>
            <a:r>
              <a:rPr lang="en-US" sz="1200" dirty="0">
                <a:solidFill>
                  <a:schemeClr val="bg1">
                    <a:lumMod val="85000"/>
                  </a:schemeClr>
                </a:solidFill>
              </a:rPr>
              <a:t>    ‡ workspace</a:t>
            </a:r>
          </a:p>
        </p:txBody>
      </p:sp>
      <p:sp>
        <p:nvSpPr>
          <p:cNvPr id="7" name="Rectangle 6"/>
          <p:cNvSpPr/>
          <p:nvPr/>
        </p:nvSpPr>
        <p:spPr>
          <a:xfrm>
            <a:off x="3276600" y="155140"/>
            <a:ext cx="2667000" cy="3654078"/>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D4D4D4"/>
                </a:solidFill>
              </a:rPr>
              <a:t>҈ </a:t>
            </a:r>
            <a:r>
              <a:rPr lang="en-US" sz="1200" u="sng" dirty="0">
                <a:solidFill>
                  <a:srgbClr val="D4D4D4"/>
                </a:solidFill>
              </a:rPr>
              <a:t>Describe</a:t>
            </a:r>
            <a:endParaRPr lang="en-US" sz="1200" dirty="0">
              <a:solidFill>
                <a:srgbClr val="D4D4D4"/>
              </a:solidFill>
            </a:endParaRPr>
          </a:p>
          <a:p>
            <a:r>
              <a:rPr lang="en-US" sz="1200" dirty="0">
                <a:solidFill>
                  <a:srgbClr val="D4D4D4"/>
                </a:solidFill>
              </a:rPr>
              <a:t>    † </a:t>
            </a:r>
            <a:r>
              <a:rPr lang="en-US" sz="1200" dirty="0" err="1">
                <a:solidFill>
                  <a:srgbClr val="D4D4D4"/>
                </a:solidFill>
              </a:rPr>
              <a:t>baseName</a:t>
            </a:r>
            <a:br>
              <a:rPr lang="en-US" sz="1200" dirty="0">
                <a:solidFill>
                  <a:srgbClr val="D4D4D4"/>
                </a:solidFill>
              </a:rPr>
            </a:br>
            <a:r>
              <a:rPr lang="en-US" sz="1200" dirty="0">
                <a:solidFill>
                  <a:srgbClr val="D4D4D4"/>
                </a:solidFill>
              </a:rPr>
              <a:t>    † </a:t>
            </a:r>
            <a:r>
              <a:rPr lang="en-US" sz="1200" dirty="0" err="1">
                <a:solidFill>
                  <a:srgbClr val="D4D4D4"/>
                </a:solidFill>
              </a:rPr>
              <a:t>dataType</a:t>
            </a:r>
            <a:endParaRPr lang="en-US" sz="1200" dirty="0">
              <a:solidFill>
                <a:srgbClr val="D4D4D4"/>
              </a:solidFill>
            </a:endParaRPr>
          </a:p>
          <a:p>
            <a:r>
              <a:rPr lang="en-US" sz="1200" dirty="0">
                <a:solidFill>
                  <a:srgbClr val="D4D4D4"/>
                </a:solidFill>
              </a:rPr>
              <a:t>    † extension</a:t>
            </a:r>
          </a:p>
          <a:p>
            <a:endParaRPr lang="en-US" sz="1200" dirty="0">
              <a:solidFill>
                <a:srgbClr val="D4D4D4"/>
              </a:solidFill>
            </a:endParaRPr>
          </a:p>
        </p:txBody>
      </p:sp>
      <p:sp>
        <p:nvSpPr>
          <p:cNvPr id="9" name="Rectangle 8"/>
          <p:cNvSpPr/>
          <p:nvPr/>
        </p:nvSpPr>
        <p:spPr>
          <a:xfrm>
            <a:off x="3396892" y="959809"/>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E3E3E3"/>
                </a:solidFill>
              </a:rPr>
              <a:t> ҈ </a:t>
            </a:r>
            <a:r>
              <a:rPr lang="en-US" sz="1200" u="sng" dirty="0" err="1">
                <a:solidFill>
                  <a:srgbClr val="E3E3E3"/>
                </a:solidFill>
              </a:rPr>
              <a:t>DataSet</a:t>
            </a:r>
            <a:endParaRPr lang="en-US" sz="1200" u="sng" dirty="0">
              <a:solidFill>
                <a:srgbClr val="E3E3E3"/>
              </a:solidFill>
            </a:endParaRPr>
          </a:p>
          <a:p>
            <a:r>
              <a:rPr lang="en-US" sz="1200" dirty="0">
                <a:solidFill>
                  <a:srgbClr val="E3E3E3"/>
                </a:solidFill>
              </a:rPr>
              <a:t>     † </a:t>
            </a:r>
            <a:r>
              <a:rPr lang="en-US" sz="1200" dirty="0" err="1">
                <a:solidFill>
                  <a:srgbClr val="E3E3E3"/>
                </a:solidFill>
              </a:rPr>
              <a:t>datasetType</a:t>
            </a:r>
            <a:endParaRPr lang="en-US" sz="1200" dirty="0">
              <a:solidFill>
                <a:srgbClr val="E3E3E3"/>
              </a:solidFill>
            </a:endParaRPr>
          </a:p>
          <a:p>
            <a:r>
              <a:rPr lang="en-US" sz="1200" dirty="0">
                <a:solidFill>
                  <a:srgbClr val="E3E3E3"/>
                </a:solidFill>
              </a:rPr>
              <a:t>     † extent</a:t>
            </a:r>
            <a:br>
              <a:rPr lang="en-US" sz="1200" dirty="0">
                <a:solidFill>
                  <a:srgbClr val="E3E3E3"/>
                </a:solidFill>
              </a:rPr>
            </a:br>
            <a:r>
              <a:rPr lang="en-US" sz="1200" dirty="0">
                <a:solidFill>
                  <a:srgbClr val="E3E3E3"/>
                </a:solidFill>
              </a:rPr>
              <a:t> </a:t>
            </a:r>
          </a:p>
        </p:txBody>
      </p:sp>
      <p:sp>
        <p:nvSpPr>
          <p:cNvPr id="13" name="Rectangle 12"/>
          <p:cNvSpPr/>
          <p:nvPr/>
        </p:nvSpPr>
        <p:spPr>
          <a:xfrm>
            <a:off x="6096000" y="5803640"/>
            <a:ext cx="2936052" cy="1019199"/>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D4D4D4"/>
                </a:solidFill>
              </a:rPr>
              <a:t>† Read only property</a:t>
            </a:r>
          </a:p>
          <a:p>
            <a:r>
              <a:rPr lang="en-US" sz="1200" dirty="0">
                <a:solidFill>
                  <a:srgbClr val="D4D4D4"/>
                </a:solidFill>
              </a:rPr>
              <a:t>‡ Read/write property</a:t>
            </a:r>
          </a:p>
          <a:p>
            <a:r>
              <a:rPr lang="en-US" sz="1200" dirty="0">
                <a:solidFill>
                  <a:srgbClr val="D4D4D4"/>
                </a:solidFill>
              </a:rPr>
              <a:t>← Method</a:t>
            </a:r>
          </a:p>
          <a:p>
            <a:r>
              <a:rPr lang="az-Cyrl-AZ" sz="1200" dirty="0">
                <a:solidFill>
                  <a:srgbClr val="D4D4D4"/>
                </a:solidFill>
              </a:rPr>
              <a:t>҈</a:t>
            </a:r>
            <a:r>
              <a:rPr lang="en-US" sz="1200" dirty="0">
                <a:solidFill>
                  <a:srgbClr val="D4D4D4"/>
                </a:solidFill>
              </a:rPr>
              <a:t> Class</a:t>
            </a:r>
          </a:p>
          <a:p>
            <a:r>
              <a:rPr lang="az-Cyrl-AZ" sz="1200" dirty="0">
                <a:solidFill>
                  <a:srgbClr val="D4D4D4"/>
                </a:solidFill>
              </a:rPr>
              <a:t>Ӝ </a:t>
            </a:r>
            <a:r>
              <a:rPr lang="en-US" sz="1200" dirty="0">
                <a:solidFill>
                  <a:srgbClr val="D4D4D4"/>
                </a:solidFill>
              </a:rPr>
              <a:t>Package or module</a:t>
            </a:r>
          </a:p>
        </p:txBody>
      </p:sp>
      <p:sp>
        <p:nvSpPr>
          <p:cNvPr id="18" name="Rectangle 17"/>
          <p:cNvSpPr/>
          <p:nvPr/>
        </p:nvSpPr>
        <p:spPr>
          <a:xfrm>
            <a:off x="6096000" y="152585"/>
            <a:ext cx="2936052" cy="3656633"/>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600" dirty="0">
              <a:solidFill>
                <a:schemeClr val="bg1">
                  <a:lumMod val="85000"/>
                </a:schemeClr>
              </a:solidFill>
            </a:endParaRPr>
          </a:p>
          <a:p>
            <a:r>
              <a:rPr lang="az-Cyrl-AZ" sz="1200" dirty="0">
                <a:solidFill>
                  <a:schemeClr val="bg1">
                    <a:lumMod val="85000"/>
                  </a:schemeClr>
                </a:solidFill>
              </a:rPr>
              <a:t>Ӝ </a:t>
            </a:r>
            <a:r>
              <a:rPr lang="en-US" sz="1200" u="sng" dirty="0" err="1">
                <a:solidFill>
                  <a:schemeClr val="bg1">
                    <a:lumMod val="85000"/>
                  </a:schemeClr>
                </a:solidFill>
              </a:rPr>
              <a:t>arcpy.da</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SearchCursor</a:t>
            </a:r>
            <a:r>
              <a:rPr lang="en-US" sz="1200" dirty="0">
                <a:solidFill>
                  <a:schemeClr val="bg1">
                    <a:lumMod val="85000"/>
                  </a:schemeClr>
                </a:solidFill>
              </a:rPr>
              <a:t>(data, fields, {where}, …)</a:t>
            </a:r>
          </a:p>
          <a:p>
            <a:r>
              <a:rPr lang="en-US" sz="1200" dirty="0">
                <a:solidFill>
                  <a:schemeClr val="bg1">
                    <a:lumMod val="85000"/>
                  </a:schemeClr>
                </a:solidFill>
              </a:rPr>
              <a:t>    ← </a:t>
            </a:r>
            <a:r>
              <a:rPr lang="en-US" sz="1200" dirty="0" err="1">
                <a:solidFill>
                  <a:schemeClr val="bg1">
                    <a:lumMod val="85000"/>
                  </a:schemeClr>
                </a:solidFill>
              </a:rPr>
              <a:t>UdpdateCursor</a:t>
            </a:r>
            <a:r>
              <a:rPr lang="en-US" sz="1200" dirty="0">
                <a:solidFill>
                  <a:schemeClr val="bg1">
                    <a:lumMod val="85000"/>
                  </a:schemeClr>
                </a:solidFill>
              </a:rPr>
              <a:t>(data, fields, {where}…)</a:t>
            </a:r>
          </a:p>
          <a:p>
            <a:r>
              <a:rPr lang="en-US" sz="1200" dirty="0">
                <a:solidFill>
                  <a:schemeClr val="bg1">
                    <a:lumMod val="85000"/>
                  </a:schemeClr>
                </a:solidFill>
              </a:rPr>
              <a:t>    ← </a:t>
            </a:r>
            <a:r>
              <a:rPr lang="en-US" sz="1200" dirty="0" err="1">
                <a:solidFill>
                  <a:schemeClr val="bg1">
                    <a:lumMod val="85000"/>
                  </a:schemeClr>
                </a:solidFill>
              </a:rPr>
              <a:t>InsertCursor</a:t>
            </a:r>
            <a:r>
              <a:rPr lang="en-US" sz="1200" dirty="0">
                <a:solidFill>
                  <a:schemeClr val="bg1">
                    <a:lumMod val="85000"/>
                  </a:schemeClr>
                </a:solidFill>
              </a:rPr>
              <a:t>(data, fields)</a:t>
            </a:r>
          </a:p>
          <a:p>
            <a:endParaRPr lang="en-US" sz="1200" dirty="0">
              <a:solidFill>
                <a:schemeClr val="bg1">
                  <a:lumMod val="85000"/>
                </a:schemeClr>
              </a:solidFill>
            </a:endParaRPr>
          </a:p>
          <a:p>
            <a:endParaRPr lang="en-US" sz="1200" dirty="0">
              <a:solidFill>
                <a:schemeClr val="tx1"/>
              </a:solidFill>
            </a:endParaRPr>
          </a:p>
        </p:txBody>
      </p:sp>
      <p:sp>
        <p:nvSpPr>
          <p:cNvPr id="21" name="TextBox 20"/>
          <p:cNvSpPr txBox="1"/>
          <p:nvPr/>
        </p:nvSpPr>
        <p:spPr>
          <a:xfrm>
            <a:off x="1905000" y="420469"/>
            <a:ext cx="1219200" cy="646331"/>
          </a:xfrm>
          <a:prstGeom prst="rect">
            <a:avLst/>
          </a:prstGeom>
          <a:noFill/>
        </p:spPr>
        <p:txBody>
          <a:bodyPr wrap="square" rtlCol="0">
            <a:spAutoFit/>
          </a:bodyPr>
          <a:lstStyle/>
          <a:p>
            <a:r>
              <a:rPr lang="en-US" b="1" err="1">
                <a:solidFill>
                  <a:srgbClr val="00B0F0"/>
                </a:solidFill>
              </a:rPr>
              <a:t>arcpy</a:t>
            </a:r>
            <a:r>
              <a:rPr lang="en-US" b="1">
                <a:solidFill>
                  <a:srgbClr val="00B0F0"/>
                </a:solidFill>
              </a:rPr>
              <a:t> functions</a:t>
            </a:r>
          </a:p>
        </p:txBody>
      </p:sp>
      <p:grpSp>
        <p:nvGrpSpPr>
          <p:cNvPr id="23" name="Group 22"/>
          <p:cNvGrpSpPr/>
          <p:nvPr/>
        </p:nvGrpSpPr>
        <p:grpSpPr>
          <a:xfrm>
            <a:off x="3276600" y="3968236"/>
            <a:ext cx="3048000" cy="2813564"/>
            <a:chOff x="778934" y="3797951"/>
            <a:chExt cx="2525485" cy="2177805"/>
          </a:xfrm>
        </p:grpSpPr>
        <p:sp>
          <p:nvSpPr>
            <p:cNvPr id="5" name="Rectangle 4"/>
            <p:cNvSpPr/>
            <p:nvPr/>
          </p:nvSpPr>
          <p:spPr>
            <a:xfrm>
              <a:off x="778934" y="3797951"/>
              <a:ext cx="2209800" cy="2177805"/>
            </a:xfrm>
            <a:prstGeom prst="rect">
              <a:avLst/>
            </a:prstGeom>
            <a:noFill/>
            <a:ln w="76200">
              <a:solidFill>
                <a:srgbClr val="E6B9B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Array</a:t>
              </a:r>
            </a:p>
            <a:p>
              <a:r>
                <a:rPr lang="az-Cyrl-AZ" sz="1200" dirty="0">
                  <a:solidFill>
                    <a:schemeClr val="bg1">
                      <a:lumMod val="85000"/>
                    </a:schemeClr>
                  </a:solidFill>
                </a:rPr>
                <a:t>҈ </a:t>
              </a:r>
              <a:r>
                <a:rPr lang="en-US" sz="1200" u="sng" dirty="0">
                  <a:solidFill>
                    <a:schemeClr val="bg1">
                      <a:lumMod val="85000"/>
                    </a:schemeClr>
                  </a:solidFill>
                </a:rPr>
                <a:t>Field</a:t>
              </a:r>
            </a:p>
            <a:p>
              <a:r>
                <a:rPr lang="en-US" sz="1200" dirty="0">
                  <a:solidFill>
                    <a:schemeClr val="bg1">
                      <a:lumMod val="85000"/>
                    </a:schemeClr>
                  </a:solidFill>
                </a:rPr>
                <a:t>    † name</a:t>
              </a:r>
            </a:p>
            <a:p>
              <a:r>
                <a:rPr lang="en-US" sz="1200" dirty="0">
                  <a:solidFill>
                    <a:schemeClr val="bg1">
                      <a:lumMod val="85000"/>
                    </a:schemeClr>
                  </a:solidFill>
                </a:rPr>
                <a:t>    † type</a:t>
              </a:r>
            </a:p>
            <a:p>
              <a:r>
                <a:rPr lang="az-Cyrl-AZ" sz="1200" dirty="0">
                  <a:solidFill>
                    <a:schemeClr val="bg1">
                      <a:lumMod val="85000"/>
                    </a:schemeClr>
                  </a:solidFill>
                </a:rPr>
                <a:t>҈ </a:t>
              </a:r>
              <a:r>
                <a:rPr lang="en-US" sz="1200" dirty="0">
                  <a:solidFill>
                    <a:schemeClr val="bg1">
                      <a:lumMod val="85000"/>
                    </a:schemeClr>
                  </a:solidFill>
                </a:rPr>
                <a:t>Geometry</a:t>
              </a:r>
            </a:p>
            <a:p>
              <a:r>
                <a:rPr lang="az-Cyrl-AZ" sz="1200" dirty="0">
                  <a:solidFill>
                    <a:schemeClr val="bg1">
                      <a:lumMod val="85000"/>
                    </a:schemeClr>
                  </a:solidFill>
                </a:rPr>
                <a:t>҈ </a:t>
              </a:r>
              <a:r>
                <a:rPr lang="en-US" sz="1200" u="sng" dirty="0">
                  <a:solidFill>
                    <a:schemeClr val="bg1">
                      <a:lumMod val="85000"/>
                    </a:schemeClr>
                  </a:solidFill>
                </a:rPr>
                <a:t>Result</a:t>
              </a:r>
            </a:p>
            <a:p>
              <a:r>
                <a:rPr lang="en-US" sz="1200" dirty="0">
                  <a:solidFill>
                    <a:schemeClr val="bg1">
                      <a:lumMod val="85000"/>
                    </a:schemeClr>
                  </a:solidFill>
                </a:rPr>
                <a:t>    † </a:t>
              </a:r>
              <a:r>
                <a:rPr lang="en-US" sz="1200" dirty="0" err="1">
                  <a:solidFill>
                    <a:schemeClr val="bg1">
                      <a:lumMod val="85000"/>
                    </a:schemeClr>
                  </a:solidFill>
                </a:rPr>
                <a:t>outputcount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getOutput</a:t>
              </a:r>
              <a:r>
                <a:rPr lang="en-US" sz="1200" dirty="0">
                  <a:solidFill>
                    <a:schemeClr val="bg1">
                      <a:lumMod val="85000"/>
                    </a:schemeClr>
                  </a:solidFill>
                </a:rPr>
                <a:t>(index)</a:t>
              </a:r>
            </a:p>
            <a:p>
              <a:r>
                <a:rPr lang="az-Cyrl-AZ" sz="1200" dirty="0">
                  <a:solidFill>
                    <a:schemeClr val="bg1">
                      <a:lumMod val="85000"/>
                    </a:schemeClr>
                  </a:solidFill>
                </a:rPr>
                <a:t>҈ </a:t>
              </a:r>
              <a:r>
                <a:rPr lang="en-US" sz="1200" dirty="0">
                  <a:solidFill>
                    <a:schemeClr val="bg1">
                      <a:lumMod val="85000"/>
                    </a:schemeClr>
                  </a:solidFill>
                </a:rPr>
                <a:t>Point</a:t>
              </a:r>
            </a:p>
            <a:p>
              <a:r>
                <a:rPr lang="az-Cyrl-AZ" sz="1200" dirty="0">
                  <a:solidFill>
                    <a:schemeClr val="bg1">
                      <a:lumMod val="85000"/>
                    </a:schemeClr>
                  </a:solidFill>
                </a:rPr>
                <a:t>҈ </a:t>
              </a:r>
              <a:r>
                <a:rPr lang="en-US" sz="1200" dirty="0">
                  <a:solidFill>
                    <a:schemeClr val="bg1">
                      <a:lumMod val="85000"/>
                    </a:schemeClr>
                  </a:solidFill>
                </a:rPr>
                <a:t>Polyline</a:t>
              </a:r>
            </a:p>
            <a:p>
              <a:r>
                <a:rPr lang="az-Cyrl-AZ" sz="1200" dirty="0">
                  <a:solidFill>
                    <a:schemeClr val="bg1">
                      <a:lumMod val="85000"/>
                    </a:schemeClr>
                  </a:solidFill>
                </a:rPr>
                <a:t>҈ </a:t>
              </a:r>
              <a:r>
                <a:rPr lang="en-US" sz="1200" dirty="0">
                  <a:solidFill>
                    <a:schemeClr val="bg1">
                      <a:lumMod val="85000"/>
                    </a:schemeClr>
                  </a:solidFill>
                </a:rPr>
                <a:t>Polygon</a:t>
              </a:r>
            </a:p>
            <a:p>
              <a:r>
                <a:rPr lang="az-Cyrl-AZ" sz="1200" dirty="0">
                  <a:solidFill>
                    <a:schemeClr val="bg1">
                      <a:lumMod val="85000"/>
                    </a:schemeClr>
                  </a:solidFill>
                </a:rPr>
                <a:t>҈ </a:t>
              </a:r>
              <a:r>
                <a:rPr lang="en-US" sz="1200" dirty="0" err="1">
                  <a:solidFill>
                    <a:schemeClr val="bg1">
                      <a:lumMod val="85000"/>
                    </a:schemeClr>
                  </a:solidFill>
                </a:rPr>
                <a:t>SpatialReference</a:t>
              </a:r>
              <a:r>
                <a:rPr lang="en-US" sz="1200" dirty="0">
                  <a:solidFill>
                    <a:schemeClr val="bg1">
                      <a:lumMod val="85000"/>
                    </a:schemeClr>
                  </a:solidFill>
                </a:rPr>
                <a:t>(item)</a:t>
              </a:r>
            </a:p>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ValueTable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AddRow</a:t>
              </a:r>
              <a:endParaRPr lang="en-US" sz="1200" dirty="0">
                <a:solidFill>
                  <a:schemeClr val="bg1">
                    <a:lumMod val="85000"/>
                  </a:schemeClr>
                </a:solidFill>
              </a:endParaRPr>
            </a:p>
            <a:p>
              <a:endParaRPr lang="en-US" sz="1200" dirty="0">
                <a:solidFill>
                  <a:schemeClr val="tx1"/>
                </a:solidFill>
              </a:endParaRPr>
            </a:p>
          </p:txBody>
        </p:sp>
        <p:sp>
          <p:nvSpPr>
            <p:cNvPr id="22" name="TextBox 21"/>
            <p:cNvSpPr txBox="1"/>
            <p:nvPr/>
          </p:nvSpPr>
          <p:spPr>
            <a:xfrm>
              <a:off x="2085219" y="3854882"/>
              <a:ext cx="1219200" cy="500285"/>
            </a:xfrm>
            <a:prstGeom prst="rect">
              <a:avLst/>
            </a:prstGeom>
            <a:noFill/>
          </p:spPr>
          <p:txBody>
            <a:bodyPr wrap="square" rtlCol="0">
              <a:spAutoFit/>
            </a:bodyPr>
            <a:lstStyle/>
            <a:p>
              <a:r>
                <a:rPr lang="en-US" b="1" dirty="0">
                  <a:solidFill>
                    <a:srgbClr val="E6B9B8"/>
                  </a:solidFill>
                </a:rPr>
                <a:t>other </a:t>
              </a:r>
            </a:p>
            <a:p>
              <a:r>
                <a:rPr lang="en-US" b="1" dirty="0">
                  <a:solidFill>
                    <a:srgbClr val="E6B9B8"/>
                  </a:solidFill>
                </a:rPr>
                <a:t>objects</a:t>
              </a:r>
            </a:p>
          </p:txBody>
        </p:sp>
      </p:grpSp>
      <p:sp>
        <p:nvSpPr>
          <p:cNvPr id="25" name="TextBox 24"/>
          <p:cNvSpPr txBox="1"/>
          <p:nvPr/>
        </p:nvSpPr>
        <p:spPr>
          <a:xfrm>
            <a:off x="4572000" y="152400"/>
            <a:ext cx="1344386" cy="646331"/>
          </a:xfrm>
          <a:prstGeom prst="rect">
            <a:avLst/>
          </a:prstGeom>
          <a:noFill/>
        </p:spPr>
        <p:txBody>
          <a:bodyPr wrap="square" rtlCol="0">
            <a:spAutoFit/>
          </a:bodyPr>
          <a:lstStyle/>
          <a:p>
            <a:r>
              <a:rPr lang="en-US" b="1" dirty="0">
                <a:solidFill>
                  <a:srgbClr val="92D050"/>
                </a:solidFill>
              </a:rPr>
              <a:t>describe data objects</a:t>
            </a:r>
          </a:p>
        </p:txBody>
      </p:sp>
      <p:sp>
        <p:nvSpPr>
          <p:cNvPr id="26" name="TextBox 25"/>
          <p:cNvSpPr txBox="1"/>
          <p:nvPr/>
        </p:nvSpPr>
        <p:spPr>
          <a:xfrm>
            <a:off x="1600200" y="6059269"/>
            <a:ext cx="1517650" cy="646331"/>
          </a:xfrm>
          <a:prstGeom prst="rect">
            <a:avLst/>
          </a:prstGeom>
          <a:noFill/>
        </p:spPr>
        <p:txBody>
          <a:bodyPr wrap="square" rtlCol="0">
            <a:spAutoFit/>
          </a:bodyPr>
          <a:lstStyle/>
          <a:p>
            <a:r>
              <a:rPr lang="en-US" b="1">
                <a:solidFill>
                  <a:schemeClr val="accent6">
                    <a:lumMod val="75000"/>
                  </a:schemeClr>
                </a:solidFill>
              </a:rPr>
              <a:t>environment settings</a:t>
            </a:r>
          </a:p>
        </p:txBody>
      </p:sp>
      <p:sp>
        <p:nvSpPr>
          <p:cNvPr id="10" name="Rectangle 9"/>
          <p:cNvSpPr/>
          <p:nvPr/>
        </p:nvSpPr>
        <p:spPr>
          <a:xfrm>
            <a:off x="6096000" y="3962399"/>
            <a:ext cx="2936052" cy="1751633"/>
          </a:xfrm>
          <a:prstGeom prst="rect">
            <a:avLst/>
          </a:prstGeom>
          <a:noFill/>
          <a:ln w="762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dirty="0">
              <a:solidFill>
                <a:schemeClr val="tx1"/>
              </a:solidFill>
            </a:endParaRPr>
          </a:p>
        </p:txBody>
      </p:sp>
      <p:sp>
        <p:nvSpPr>
          <p:cNvPr id="28" name="TextBox 27"/>
          <p:cNvSpPr txBox="1"/>
          <p:nvPr/>
        </p:nvSpPr>
        <p:spPr>
          <a:xfrm>
            <a:off x="7255922" y="3994202"/>
            <a:ext cx="1739883" cy="308277"/>
          </a:xfrm>
          <a:prstGeom prst="rect">
            <a:avLst/>
          </a:prstGeom>
          <a:noFill/>
        </p:spPr>
        <p:txBody>
          <a:bodyPr wrap="square" rtlCol="0">
            <a:spAutoFit/>
          </a:bodyPr>
          <a:lstStyle/>
          <a:p>
            <a:r>
              <a:rPr lang="en-US" b="1">
                <a:solidFill>
                  <a:srgbClr val="7030A0"/>
                </a:solidFill>
              </a:rPr>
              <a:t>      mapping</a:t>
            </a:r>
          </a:p>
        </p:txBody>
      </p:sp>
      <p:sp>
        <p:nvSpPr>
          <p:cNvPr id="29" name="TextBox 28"/>
          <p:cNvSpPr txBox="1"/>
          <p:nvPr/>
        </p:nvSpPr>
        <p:spPr>
          <a:xfrm>
            <a:off x="228600" y="11668"/>
            <a:ext cx="3276600" cy="369332"/>
          </a:xfrm>
          <a:prstGeom prst="rect">
            <a:avLst/>
          </a:prstGeom>
          <a:noFill/>
        </p:spPr>
        <p:txBody>
          <a:bodyPr wrap="square" rtlCol="0">
            <a:spAutoFit/>
          </a:bodyPr>
          <a:lstStyle/>
          <a:p>
            <a:r>
              <a:rPr lang="en-US" b="1" dirty="0" err="1">
                <a:solidFill>
                  <a:schemeClr val="bg1">
                    <a:lumMod val="85000"/>
                  </a:schemeClr>
                </a:solidFill>
              </a:rPr>
              <a:t>arcpy</a:t>
            </a:r>
            <a:r>
              <a:rPr lang="en-US" b="1" dirty="0">
                <a:solidFill>
                  <a:schemeClr val="bg1">
                    <a:lumMod val="85000"/>
                  </a:schemeClr>
                </a:solidFill>
              </a:rPr>
              <a:t> </a:t>
            </a:r>
            <a:r>
              <a:rPr lang="en-US" b="1" dirty="0" err="1">
                <a:solidFill>
                  <a:schemeClr val="bg1">
                    <a:lumMod val="85000"/>
                  </a:schemeClr>
                </a:solidFill>
              </a:rPr>
              <a:t>cheatsheet</a:t>
            </a:r>
            <a:endParaRPr lang="en-US" b="1" dirty="0">
              <a:solidFill>
                <a:schemeClr val="bg1">
                  <a:lumMod val="85000"/>
                </a:schemeClr>
              </a:solidFill>
            </a:endParaRPr>
          </a:p>
        </p:txBody>
      </p:sp>
      <p:cxnSp>
        <p:nvCxnSpPr>
          <p:cNvPr id="8" name="Straight Arrow Connector 7"/>
          <p:cNvCxnSpPr>
            <a:cxnSpLocks/>
          </p:cNvCxnSpPr>
          <p:nvPr/>
        </p:nvCxnSpPr>
        <p:spPr>
          <a:xfrm>
            <a:off x="1438728" y="2133600"/>
            <a:ext cx="1822632" cy="0"/>
          </a:xfrm>
          <a:prstGeom prst="straightConnector1">
            <a:avLst/>
          </a:prstGeom>
          <a:ln w="9525">
            <a:solidFill>
              <a:srgbClr val="E3E3E3"/>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48400" y="3156816"/>
            <a:ext cx="1517650" cy="468086"/>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InsertCursor</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insertRow</a:t>
            </a:r>
            <a:r>
              <a:rPr lang="en-US" sz="1200" dirty="0">
                <a:solidFill>
                  <a:schemeClr val="bg1">
                    <a:lumMod val="85000"/>
                  </a:schemeClr>
                </a:solidFill>
              </a:rPr>
              <a:t>(row)</a:t>
            </a:r>
          </a:p>
        </p:txBody>
      </p:sp>
      <p:sp>
        <p:nvSpPr>
          <p:cNvPr id="20" name="Rectangle 19"/>
          <p:cNvSpPr/>
          <p:nvPr/>
        </p:nvSpPr>
        <p:spPr>
          <a:xfrm>
            <a:off x="6251575" y="2057400"/>
            <a:ext cx="1514475" cy="99060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err="1">
                <a:solidFill>
                  <a:schemeClr val="bg1">
                    <a:lumMod val="85000"/>
                  </a:schemeClr>
                </a:solidFill>
              </a:rPr>
              <a:t>UpdateCursor</a:t>
            </a:r>
            <a:br>
              <a:rPr lang="en-US" sz="1200" dirty="0">
                <a:solidFill>
                  <a:schemeClr val="bg1">
                    <a:lumMod val="85000"/>
                  </a:schemeClr>
                </a:solidFill>
              </a:rPr>
            </a:br>
            <a:r>
              <a:rPr lang="en-US" sz="1200" dirty="0">
                <a:solidFill>
                  <a:schemeClr val="bg1">
                    <a:lumMod val="85000"/>
                  </a:schemeClr>
                </a:solidFill>
              </a:rPr>
              <a:t>    ←reset( )</a:t>
            </a:r>
          </a:p>
          <a:p>
            <a:r>
              <a:rPr lang="en-US" sz="1200" dirty="0">
                <a:solidFill>
                  <a:schemeClr val="bg1">
                    <a:lumMod val="85000"/>
                  </a:schemeClr>
                </a:solidFill>
              </a:rPr>
              <a:t>    ←</a:t>
            </a:r>
            <a:r>
              <a:rPr lang="en-US" sz="1200" dirty="0" err="1">
                <a:solidFill>
                  <a:schemeClr val="bg1">
                    <a:lumMod val="85000"/>
                  </a:schemeClr>
                </a:solidFill>
              </a:rPr>
              <a:t>updateRow</a:t>
            </a:r>
            <a:r>
              <a:rPr lang="en-US" sz="1200" dirty="0">
                <a:solidFill>
                  <a:schemeClr val="bg1">
                    <a:lumMod val="85000"/>
                  </a:schemeClr>
                </a:solidFill>
              </a:rPr>
              <a:t>(row)</a:t>
            </a:r>
          </a:p>
          <a:p>
            <a:r>
              <a:rPr lang="en-US" sz="1200" dirty="0">
                <a:solidFill>
                  <a:schemeClr val="bg1">
                    <a:lumMod val="85000"/>
                  </a:schemeClr>
                </a:solidFill>
              </a:rPr>
              <a:t>    ←</a:t>
            </a:r>
            <a:r>
              <a:rPr lang="en-US" sz="1200" dirty="0" err="1">
                <a:solidFill>
                  <a:schemeClr val="bg1">
                    <a:lumMod val="85000"/>
                  </a:schemeClr>
                </a:solidFill>
              </a:rPr>
              <a:t>deleteRow</a:t>
            </a:r>
            <a:r>
              <a:rPr lang="en-US" sz="1200" dirty="0">
                <a:solidFill>
                  <a:schemeClr val="tx1"/>
                </a:solidFill>
              </a:rPr>
              <a:t>( )</a:t>
            </a:r>
          </a:p>
        </p:txBody>
      </p:sp>
      <p:sp>
        <p:nvSpPr>
          <p:cNvPr id="27" name="TextBox 26"/>
          <p:cNvSpPr txBox="1"/>
          <p:nvPr/>
        </p:nvSpPr>
        <p:spPr>
          <a:xfrm>
            <a:off x="6858000" y="152400"/>
            <a:ext cx="2590800" cy="369332"/>
          </a:xfrm>
          <a:prstGeom prst="rect">
            <a:avLst/>
          </a:prstGeom>
          <a:noFill/>
        </p:spPr>
        <p:txBody>
          <a:bodyPr wrap="square" rtlCol="0">
            <a:spAutoFit/>
          </a:bodyPr>
          <a:lstStyle/>
          <a:p>
            <a:r>
              <a:rPr lang="en-US" b="1">
                <a:solidFill>
                  <a:srgbClr val="DAA600"/>
                </a:solidFill>
              </a:rPr>
              <a:t>cursors (data access)</a:t>
            </a:r>
          </a:p>
        </p:txBody>
      </p:sp>
      <p:sp>
        <p:nvSpPr>
          <p:cNvPr id="30" name="Rectangle 29"/>
          <p:cNvSpPr/>
          <p:nvPr/>
        </p:nvSpPr>
        <p:spPr>
          <a:xfrm>
            <a:off x="6261100" y="1276350"/>
            <a:ext cx="1514475" cy="62865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SearchCursor</a:t>
            </a:r>
            <a:br>
              <a:rPr lang="en-US" sz="1200" dirty="0">
                <a:solidFill>
                  <a:schemeClr val="bg1">
                    <a:lumMod val="85000"/>
                  </a:schemeClr>
                </a:solidFill>
              </a:rPr>
            </a:br>
            <a:r>
              <a:rPr lang="en-US" sz="1200" dirty="0">
                <a:solidFill>
                  <a:schemeClr val="bg1">
                    <a:lumMod val="85000"/>
                  </a:schemeClr>
                </a:solidFill>
              </a:rPr>
              <a:t>    ←reset( )</a:t>
            </a:r>
          </a:p>
        </p:txBody>
      </p:sp>
      <p:sp>
        <p:nvSpPr>
          <p:cNvPr id="40" name="TextBox 39"/>
          <p:cNvSpPr txBox="1"/>
          <p:nvPr/>
        </p:nvSpPr>
        <p:spPr>
          <a:xfrm>
            <a:off x="7726791" y="5754469"/>
            <a:ext cx="1341009" cy="646331"/>
          </a:xfrm>
          <a:prstGeom prst="rect">
            <a:avLst/>
          </a:prstGeom>
          <a:noFill/>
        </p:spPr>
        <p:txBody>
          <a:bodyPr wrap="square" rtlCol="0">
            <a:spAutoFit/>
          </a:bodyPr>
          <a:lstStyle/>
          <a:p>
            <a:r>
              <a:rPr lang="en-US" b="1" dirty="0" err="1">
                <a:solidFill>
                  <a:schemeClr val="bg1">
                    <a:lumMod val="85000"/>
                  </a:schemeClr>
                </a:solidFill>
              </a:rPr>
              <a:t>cheatsheet</a:t>
            </a:r>
            <a:r>
              <a:rPr lang="en-US" b="1" dirty="0">
                <a:solidFill>
                  <a:schemeClr val="bg1">
                    <a:lumMod val="85000"/>
                  </a:schemeClr>
                </a:solidFill>
              </a:rPr>
              <a:t>         key</a:t>
            </a:r>
          </a:p>
        </p:txBody>
      </p:sp>
      <p:cxnSp>
        <p:nvCxnSpPr>
          <p:cNvPr id="52" name="Straight Connector 51"/>
          <p:cNvCxnSpPr/>
          <p:nvPr/>
        </p:nvCxnSpPr>
        <p:spPr>
          <a:xfrm>
            <a:off x="1143000" y="2590800"/>
            <a:ext cx="2011680" cy="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5" name="Straight Connector 54"/>
          <p:cNvCxnSpPr>
            <a:cxnSpLocks/>
          </p:cNvCxnSpPr>
          <p:nvPr/>
        </p:nvCxnSpPr>
        <p:spPr>
          <a:xfrm>
            <a:off x="3154680" y="2590800"/>
            <a:ext cx="0" cy="152400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3154680" y="4114800"/>
            <a:ext cx="121920" cy="0"/>
          </a:xfrm>
          <a:prstGeom prst="straightConnector1">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7848600" y="2337881"/>
            <a:ext cx="990600" cy="938719"/>
          </a:xfrm>
          <a:prstGeom prst="rect">
            <a:avLst/>
          </a:prstGeom>
          <a:noFill/>
          <a:ln>
            <a:solidFill>
              <a:srgbClr val="E3E3E3"/>
            </a:solidFill>
          </a:ln>
        </p:spPr>
        <p:txBody>
          <a:bodyPr wrap="square" rtlCol="0">
            <a:spAutoFit/>
          </a:bodyPr>
          <a:lstStyle/>
          <a:p>
            <a:r>
              <a:rPr lang="en-US" sz="1100" u="sng" dirty="0">
                <a:solidFill>
                  <a:schemeClr val="bg1">
                    <a:lumMod val="85000"/>
                  </a:schemeClr>
                </a:solidFill>
              </a:rPr>
              <a:t>geometry tokens</a:t>
            </a:r>
          </a:p>
          <a:p>
            <a:r>
              <a:rPr lang="en-US" sz="1100" dirty="0">
                <a:solidFill>
                  <a:schemeClr val="bg1">
                    <a:lumMod val="85000"/>
                  </a:schemeClr>
                </a:solidFill>
              </a:rPr>
              <a:t>SHAPE@</a:t>
            </a:r>
          </a:p>
          <a:p>
            <a:r>
              <a:rPr lang="en-US" sz="1100" dirty="0">
                <a:solidFill>
                  <a:schemeClr val="bg1">
                    <a:lumMod val="85000"/>
                  </a:schemeClr>
                </a:solidFill>
              </a:rPr>
              <a:t>SHAPE@XY</a:t>
            </a:r>
          </a:p>
          <a:p>
            <a:r>
              <a:rPr lang="en-US" sz="1100" dirty="0">
                <a:solidFill>
                  <a:schemeClr val="bg1">
                    <a:lumMod val="85000"/>
                  </a:schemeClr>
                </a:solidFill>
              </a:rPr>
              <a:t>SHAPE@AREA</a:t>
            </a:r>
          </a:p>
        </p:txBody>
      </p:sp>
      <p:cxnSp>
        <p:nvCxnSpPr>
          <p:cNvPr id="74" name="Elbow Connector 73"/>
          <p:cNvCxnSpPr/>
          <p:nvPr/>
        </p:nvCxnSpPr>
        <p:spPr>
          <a:xfrm flipV="1">
            <a:off x="2971800" y="4302479"/>
            <a:ext cx="304800" cy="156814"/>
          </a:xfrm>
          <a:prstGeom prst="bentConnector3">
            <a:avLst/>
          </a:prstGeom>
          <a:ln>
            <a:solidFill>
              <a:srgbClr val="E3E3E3"/>
            </a:solidFill>
            <a:tailEnd type="arrow"/>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388028" y="1706673"/>
            <a:ext cx="1465122"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tx1"/>
                </a:solidFill>
              </a:rPr>
              <a:t> </a:t>
            </a:r>
            <a:r>
              <a:rPr lang="az-Cyrl-AZ" sz="1200" dirty="0">
                <a:solidFill>
                  <a:schemeClr val="bg1">
                    <a:lumMod val="85000"/>
                  </a:schemeClr>
                </a:solidFill>
              </a:rPr>
              <a:t>҈ </a:t>
            </a:r>
            <a:r>
              <a:rPr lang="en-US" sz="1200" u="sng" dirty="0" err="1">
                <a:solidFill>
                  <a:schemeClr val="bg1">
                    <a:lumMod val="85000"/>
                  </a:schemeClr>
                </a:solidFill>
              </a:rPr>
              <a:t>FeatureClass</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featureType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shapeType</a:t>
            </a:r>
            <a:br>
              <a:rPr lang="en-US" sz="1200" dirty="0">
                <a:solidFill>
                  <a:schemeClr val="bg1">
                    <a:lumMod val="85000"/>
                  </a:schemeClr>
                </a:solidFill>
              </a:rPr>
            </a:br>
            <a:r>
              <a:rPr lang="en-US" sz="1200" dirty="0">
                <a:solidFill>
                  <a:schemeClr val="bg1">
                    <a:lumMod val="85000"/>
                  </a:schemeClr>
                </a:solidFill>
              </a:rPr>
              <a:t> </a:t>
            </a:r>
          </a:p>
        </p:txBody>
      </p:sp>
      <p:sp>
        <p:nvSpPr>
          <p:cNvPr id="89" name="Rectangle 88"/>
          <p:cNvSpPr/>
          <p:nvPr/>
        </p:nvSpPr>
        <p:spPr>
          <a:xfrm>
            <a:off x="3396893" y="2453537"/>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err="1">
                <a:solidFill>
                  <a:schemeClr val="bg1">
                    <a:lumMod val="85000"/>
                  </a:schemeClr>
                </a:solidFill>
              </a:rPr>
              <a:t>RasterDataset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bandCount</a:t>
            </a:r>
            <a:endParaRPr lang="en-US" sz="1200" dirty="0">
              <a:solidFill>
                <a:schemeClr val="bg1">
                  <a:lumMod val="85000"/>
                </a:schemeClr>
              </a:solidFill>
            </a:endParaRPr>
          </a:p>
          <a:p>
            <a:r>
              <a:rPr lang="en-US" sz="1200" dirty="0">
                <a:solidFill>
                  <a:schemeClr val="bg1">
                    <a:lumMod val="85000"/>
                  </a:schemeClr>
                </a:solidFill>
              </a:rPr>
              <a:t>    † format</a:t>
            </a:r>
          </a:p>
        </p:txBody>
      </p:sp>
      <p:sp>
        <p:nvSpPr>
          <p:cNvPr id="91" name="Rectangle 90"/>
          <p:cNvSpPr/>
          <p:nvPr/>
        </p:nvSpPr>
        <p:spPr>
          <a:xfrm>
            <a:off x="3396893" y="3200400"/>
            <a:ext cx="1456258" cy="457200"/>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a:solidFill>
                  <a:schemeClr val="bg1">
                    <a:lumMod val="85000"/>
                  </a:schemeClr>
                </a:solidFill>
              </a:rPr>
              <a:t>Workspace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workspaceType</a:t>
            </a:r>
            <a:endParaRPr lang="en-US" sz="1200" dirty="0">
              <a:solidFill>
                <a:schemeClr val="bg1">
                  <a:lumMod val="85000"/>
                </a:schemeClr>
              </a:solidFill>
            </a:endParaRPr>
          </a:p>
        </p:txBody>
      </p:sp>
      <p:sp>
        <p:nvSpPr>
          <p:cNvPr id="2" name="TextBox 1">
            <a:extLst>
              <a:ext uri="{FF2B5EF4-FFF2-40B4-BE49-F238E27FC236}">
                <a16:creationId xmlns:a16="http://schemas.microsoft.com/office/drawing/2014/main" id="{71D76EBD-01B9-4307-8B18-C40959C91141}"/>
              </a:ext>
            </a:extLst>
          </p:cNvPr>
          <p:cNvSpPr txBox="1"/>
          <p:nvPr/>
        </p:nvSpPr>
        <p:spPr>
          <a:xfrm>
            <a:off x="6062723" y="3886200"/>
            <a:ext cx="3093717" cy="2015936"/>
          </a:xfrm>
          <a:prstGeom prst="rect">
            <a:avLst/>
          </a:prstGeom>
          <a:noFill/>
        </p:spPr>
        <p:txBody>
          <a:bodyPr wrap="square" rtlCol="0">
            <a:spAutoFit/>
          </a:bodyPr>
          <a:lstStyle/>
          <a:p>
            <a:br>
              <a:rPr lang="en-US" sz="500" dirty="0">
                <a:solidFill>
                  <a:schemeClr val="tx1"/>
                </a:solidFill>
              </a:rPr>
            </a:br>
            <a:r>
              <a:rPr lang="az-Cyrl-AZ" sz="1200" dirty="0">
                <a:solidFill>
                  <a:schemeClr val="tx1"/>
                </a:solidFill>
              </a:rPr>
              <a:t>Ӝ</a:t>
            </a:r>
            <a:r>
              <a:rPr lang="az-Cyrl-AZ" sz="1200" dirty="0">
                <a:solidFill>
                  <a:schemeClr val="bg1">
                    <a:lumMod val="85000"/>
                  </a:schemeClr>
                </a:solidFill>
              </a:rPr>
              <a:t>Ӝ </a:t>
            </a:r>
            <a:r>
              <a:rPr lang="en-US" sz="1200" u="sng" dirty="0">
                <a:solidFill>
                  <a:schemeClr val="bg1">
                    <a:lumMod val="85000"/>
                  </a:schemeClr>
                </a:solidFill>
              </a:rPr>
              <a:t>arcpy.mp</a:t>
            </a:r>
            <a:r>
              <a:rPr lang="az-Cyrl-AZ" sz="1200" dirty="0">
                <a:solidFill>
                  <a:schemeClr val="tx1"/>
                </a:solidFill>
              </a:rPr>
              <a:t> </a:t>
            </a:r>
            <a:r>
              <a:rPr lang="en-US" sz="1200" u="sng" dirty="0">
                <a:solidFill>
                  <a:schemeClr val="tx1"/>
                </a:solidFill>
              </a:rPr>
              <a:t>arcpy.mp</a:t>
            </a:r>
          </a:p>
          <a:p>
            <a:r>
              <a:rPr lang="en-US" sz="1200" dirty="0">
                <a:solidFill>
                  <a:schemeClr val="tx1"/>
                </a:solidFill>
              </a:rPr>
              <a:t>    </a:t>
            </a:r>
            <a:r>
              <a:rPr lang="az-Cyrl-AZ" sz="1200" dirty="0">
                <a:solidFill>
                  <a:schemeClr val="bg1">
                    <a:lumMod val="85000"/>
                  </a:schemeClr>
                </a:solidFill>
              </a:rPr>
              <a:t>҈ </a:t>
            </a:r>
            <a:r>
              <a:rPr lang="en-US" sz="1200" dirty="0">
                <a:solidFill>
                  <a:schemeClr val="bg1">
                    <a:lumMod val="85000"/>
                  </a:schemeClr>
                </a:solidFill>
              </a:rPr>
              <a:t>Layer</a:t>
            </a:r>
          </a:p>
          <a:p>
            <a:r>
              <a:rPr lang="en-US" sz="1200" dirty="0">
                <a:solidFill>
                  <a:schemeClr val="bg1">
                    <a:lumMod val="85000"/>
                  </a:schemeClr>
                </a:solidFill>
              </a:rPr>
              <a:t>         ‡ visible</a:t>
            </a:r>
          </a:p>
          <a:p>
            <a:r>
              <a:rPr lang="en-US" sz="1200" dirty="0">
                <a:solidFill>
                  <a:schemeClr val="bg1">
                    <a:lumMod val="85000"/>
                  </a:schemeClr>
                </a:solidFill>
              </a:rPr>
              <a:t>         ‡ name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ArcGISProject</a:t>
            </a:r>
            <a:br>
              <a:rPr lang="en-US" sz="1200" dirty="0">
                <a:solidFill>
                  <a:schemeClr val="bg1">
                    <a:lumMod val="85000"/>
                  </a:schemeClr>
                </a:solidFill>
              </a:rPr>
            </a:br>
            <a:r>
              <a:rPr lang="en-US" sz="1200" dirty="0">
                <a:solidFill>
                  <a:schemeClr val="bg1">
                    <a:lumMod val="85000"/>
                  </a:schemeClr>
                </a:solidFill>
              </a:rPr>
              <a:t>          ← </a:t>
            </a:r>
            <a:r>
              <a:rPr lang="en-US" sz="1200" dirty="0" err="1">
                <a:solidFill>
                  <a:schemeClr val="bg1">
                    <a:lumMod val="85000"/>
                  </a:schemeClr>
                </a:solidFill>
              </a:rPr>
              <a:t>listMaps</a:t>
            </a:r>
            <a:r>
              <a:rPr lang="en-US" sz="1200" dirty="0">
                <a:solidFill>
                  <a:schemeClr val="bg1">
                    <a:lumMod val="85000"/>
                  </a:schemeClr>
                </a:solidFill>
              </a:rPr>
              <a:t>(map,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Map</a:t>
            </a:r>
            <a:br>
              <a:rPr lang="en-US" sz="1200" dirty="0">
                <a:solidFill>
                  <a:schemeClr val="bg1">
                    <a:lumMod val="85000"/>
                  </a:schemeClr>
                </a:solidFill>
              </a:rPr>
            </a:br>
            <a:r>
              <a:rPr lang="en-US" sz="1200" dirty="0">
                <a:solidFill>
                  <a:schemeClr val="bg1">
                    <a:lumMod val="85000"/>
                  </a:schemeClr>
                </a:solidFill>
              </a:rPr>
              <a:t>         ← </a:t>
            </a:r>
            <a:r>
              <a:rPr lang="en-US" sz="1200" b="0" i="0" dirty="0" err="1">
                <a:solidFill>
                  <a:schemeClr val="bg1">
                    <a:lumMod val="85000"/>
                  </a:schemeClr>
                </a:solidFill>
                <a:effectLst/>
                <a:latin typeface="Avenir Next W01"/>
              </a:rPr>
              <a:t>addDataFromPath</a:t>
            </a:r>
            <a:r>
              <a:rPr lang="en-US" sz="1200" b="0" i="0" dirty="0">
                <a:solidFill>
                  <a:schemeClr val="bg1">
                    <a:lumMod val="85000"/>
                  </a:schemeClr>
                </a:solidFill>
                <a:effectLst/>
                <a:latin typeface="Avenir Next W01"/>
              </a:rPr>
              <a:t>(</a:t>
            </a:r>
            <a:r>
              <a:rPr lang="en-US" sz="1200" b="0" i="0" dirty="0" err="1">
                <a:solidFill>
                  <a:schemeClr val="bg1">
                    <a:lumMod val="85000"/>
                  </a:schemeClr>
                </a:solidFill>
                <a:effectLst/>
                <a:latin typeface="Avenir Next W01"/>
              </a:rPr>
              <a:t>data_path</a:t>
            </a:r>
            <a:r>
              <a:rPr lang="en-US" sz="1200" b="0" i="0" dirty="0">
                <a:solidFill>
                  <a:schemeClr val="bg1">
                    <a:lumMod val="85000"/>
                  </a:schemeClr>
                </a:solidFill>
                <a:effectLst/>
                <a:latin typeface="Avenir Next W01"/>
              </a:rPr>
              <a:t>)</a:t>
            </a:r>
            <a:br>
              <a:rPr lang="en-US" sz="1200" b="0" i="0" dirty="0">
                <a:solidFill>
                  <a:schemeClr val="bg1">
                    <a:lumMod val="85000"/>
                  </a:schemeClr>
                </a:solidFill>
                <a:effectLst/>
                <a:latin typeface="Avenir Next W01"/>
              </a:rPr>
            </a:br>
            <a:r>
              <a:rPr lang="en-US" sz="1200" b="0" i="0" dirty="0">
                <a:solidFill>
                  <a:schemeClr val="bg1">
                    <a:lumMod val="85000"/>
                  </a:schemeClr>
                </a:solidFill>
                <a:effectLst/>
                <a:latin typeface="Avenir Next W01"/>
              </a:rPr>
              <a:t>         </a:t>
            </a:r>
            <a:r>
              <a:rPr lang="en-US" sz="1200" dirty="0">
                <a:solidFill>
                  <a:schemeClr val="bg1">
                    <a:lumMod val="85000"/>
                  </a:schemeClr>
                </a:solidFill>
              </a:rPr>
              <a:t>← </a:t>
            </a:r>
            <a:r>
              <a:rPr lang="en-US" sz="1200" dirty="0" err="1">
                <a:solidFill>
                  <a:schemeClr val="bg1">
                    <a:lumMod val="85000"/>
                  </a:schemeClr>
                </a:solidFill>
              </a:rPr>
              <a:t>defaultview.exportToPNG</a:t>
            </a:r>
            <a:r>
              <a:rPr lang="en-US" sz="1200" dirty="0">
                <a:solidFill>
                  <a:schemeClr val="bg1">
                    <a:lumMod val="85000"/>
                  </a:schemeClr>
                </a:solidFill>
              </a:rPr>
              <a:t>(pic, w, h, …)</a:t>
            </a:r>
          </a:p>
          <a:p>
            <a:endParaRPr lang="en-US" sz="1200" dirty="0"/>
          </a:p>
        </p:txBody>
      </p:sp>
      <p:cxnSp>
        <p:nvCxnSpPr>
          <p:cNvPr id="3" name="Elbow Connector 75">
            <a:extLst>
              <a:ext uri="{FF2B5EF4-FFF2-40B4-BE49-F238E27FC236}">
                <a16:creationId xmlns:a16="http://schemas.microsoft.com/office/drawing/2014/main" id="{252A00AC-E176-6D64-0AF3-C1E17016D676}"/>
              </a:ext>
            </a:extLst>
          </p:cNvPr>
          <p:cNvCxnSpPr>
            <a:cxnSpLocks/>
          </p:cNvCxnSpPr>
          <p:nvPr/>
        </p:nvCxnSpPr>
        <p:spPr>
          <a:xfrm flipV="1">
            <a:off x="2087880" y="5029200"/>
            <a:ext cx="1173480" cy="81460"/>
          </a:xfrm>
          <a:prstGeom prst="bentConnector3">
            <a:avLst>
              <a:gd name="adj1" fmla="val 50000"/>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2278545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066" name="Rectangle 2">
            <a:extLst>
              <a:ext uri="{FF2B5EF4-FFF2-40B4-BE49-F238E27FC236}">
                <a16:creationId xmlns:a16="http://schemas.microsoft.com/office/drawing/2014/main" id="{068D66D7-A560-B5DF-8509-E9928EB068BB}"/>
              </a:ext>
            </a:extLst>
          </p:cNvPr>
          <p:cNvSpPr>
            <a:spLocks noGrp="1" noChangeArrowheads="1"/>
          </p:cNvSpPr>
          <p:nvPr>
            <p:ph type="title"/>
          </p:nvPr>
        </p:nvSpPr>
        <p:spPr/>
        <p:txBody>
          <a:bodyPr/>
          <a:lstStyle/>
          <a:p>
            <a:pPr eaLnBrk="1" hangingPunct="1">
              <a:defRPr/>
            </a:pPr>
            <a:r>
              <a:rPr lang="en-US" dirty="0">
                <a:ea typeface="ＭＳ Ｐゴシック" pitchFamily="34" charset="-128"/>
                <a:cs typeface="+mj-cs"/>
              </a:rPr>
              <a:t>OOP &amp; dot notation</a:t>
            </a:r>
          </a:p>
        </p:txBody>
      </p:sp>
      <p:sp>
        <p:nvSpPr>
          <p:cNvPr id="11268" name="Rectangle 13">
            <a:extLst>
              <a:ext uri="{FF2B5EF4-FFF2-40B4-BE49-F238E27FC236}">
                <a16:creationId xmlns:a16="http://schemas.microsoft.com/office/drawing/2014/main" id="{1B5500AE-EB41-0028-B439-CFFF4A169DF3}"/>
              </a:ext>
            </a:extLst>
          </p:cNvPr>
          <p:cNvSpPr>
            <a:spLocks noGrp="1" noChangeArrowheads="1"/>
          </p:cNvSpPr>
          <p:nvPr>
            <p:ph type="body" idx="1"/>
          </p:nvPr>
        </p:nvSpPr>
        <p:spPr>
          <a:xfrm>
            <a:off x="294450" y="1295400"/>
            <a:ext cx="8686800" cy="5943600"/>
          </a:xfrm>
        </p:spPr>
        <p:txBody>
          <a:bodyPr/>
          <a:lstStyle/>
          <a:p>
            <a:pPr eaLnBrk="1" hangingPunct="1">
              <a:defRPr/>
            </a:pPr>
            <a:r>
              <a:rPr lang="en-US" altLang="en-US" sz="2000" dirty="0"/>
              <a:t>Everything in Python is an object.</a:t>
            </a:r>
          </a:p>
          <a:p>
            <a:pPr eaLnBrk="1" hangingPunct="1">
              <a:defRPr/>
            </a:pPr>
            <a:r>
              <a:rPr lang="en-US" altLang="en-US" sz="2000" i="1" dirty="0"/>
              <a:t>Object-oriented programming (OOP)</a:t>
            </a:r>
            <a:r>
              <a:rPr lang="en-US" altLang="en-US" sz="2000" dirty="0"/>
              <a:t>: code revolves around </a:t>
            </a:r>
            <a:r>
              <a:rPr lang="en-US" altLang="en-US" sz="2000" i="1" dirty="0"/>
              <a:t>objects</a:t>
            </a:r>
            <a:r>
              <a:rPr lang="en-US" altLang="en-US" sz="2000" dirty="0"/>
              <a:t> </a:t>
            </a:r>
          </a:p>
          <a:p>
            <a:pPr eaLnBrk="1" hangingPunct="1">
              <a:defRPr/>
            </a:pPr>
            <a:r>
              <a:rPr lang="en-US" altLang="en-US" sz="2000" dirty="0"/>
              <a:t>Objects can have methods and properties associated with them</a:t>
            </a:r>
            <a:r>
              <a:rPr lang="en-US" altLang="en-US" sz="2400" dirty="0"/>
              <a:t>.</a:t>
            </a:r>
          </a:p>
          <a:p>
            <a:pPr marL="0" indent="0" eaLnBrk="1" hangingPunct="1">
              <a:buNone/>
              <a:defRPr/>
            </a:pPr>
            <a:br>
              <a:rPr lang="en-US" altLang="en-US" sz="2000" b="1" dirty="0"/>
            </a:br>
            <a:r>
              <a:rPr lang="en-US" altLang="en-US" sz="2000" b="1" dirty="0"/>
              <a:t>Object</a:t>
            </a:r>
            <a:r>
              <a:rPr lang="en-US" altLang="en-US" sz="2000" dirty="0"/>
              <a:t>: </a:t>
            </a:r>
            <a:r>
              <a:rPr lang="en-US" altLang="en-US" sz="1600" dirty="0"/>
              <a:t>an instance of a data type</a:t>
            </a:r>
          </a:p>
          <a:p>
            <a:pPr marL="0" indent="0">
              <a:buNone/>
              <a:defRPr/>
            </a:pPr>
            <a:r>
              <a:rPr lang="en-US" altLang="en-US" sz="2400" dirty="0">
                <a:solidFill>
                  <a:schemeClr val="bg1"/>
                </a:solidFill>
              </a:rPr>
              <a:t>              </a:t>
            </a:r>
            <a:r>
              <a:rPr lang="en-US" altLang="en-US" sz="1600" dirty="0">
                <a:solidFill>
                  <a:schemeClr val="bg1"/>
                </a:solidFill>
                <a:latin typeface="Courier New" panose="02070309020205020404" pitchFamily="49" charset="0"/>
                <a:cs typeface="Courier New" panose="02070309020205020404" pitchFamily="49" charset="0"/>
              </a:rPr>
              <a:t>var = "Hello"    # var is a string </a:t>
            </a:r>
            <a:r>
              <a:rPr lang="en-US" altLang="en-US" sz="1600" i="1" dirty="0">
                <a:solidFill>
                  <a:schemeClr val="bg1"/>
                </a:solidFill>
                <a:latin typeface="Courier New" panose="02070309020205020404" pitchFamily="49" charset="0"/>
                <a:cs typeface="Courier New" panose="02070309020205020404" pitchFamily="49" charset="0"/>
              </a:rPr>
              <a:t>object</a:t>
            </a:r>
            <a:endParaRPr lang="en-US" altLang="en-US" sz="1600" dirty="0">
              <a:solidFill>
                <a:schemeClr val="bg1"/>
              </a:solidFill>
              <a:latin typeface="Courier New" panose="02070309020205020404" pitchFamily="49" charset="0"/>
              <a:cs typeface="Courier New" panose="02070309020205020404" pitchFamily="49" charset="0"/>
            </a:endParaRPr>
          </a:p>
          <a:p>
            <a:pPr marL="0" indent="0" eaLnBrk="1" hangingPunct="1">
              <a:buNone/>
              <a:defRPr/>
            </a:pPr>
            <a:br>
              <a:rPr lang="en-US" altLang="en-US" sz="2000" b="1" dirty="0"/>
            </a:br>
            <a:r>
              <a:rPr lang="en-US" altLang="en-US" sz="2000" b="1" dirty="0"/>
              <a:t>Method</a:t>
            </a:r>
            <a:r>
              <a:rPr lang="en-US" altLang="en-US" sz="2000" dirty="0"/>
              <a:t>: </a:t>
            </a:r>
            <a:r>
              <a:rPr lang="en-US" altLang="en-US" sz="1600" dirty="0"/>
              <a:t>a set of code associated with an object that performs some action related to its object.</a:t>
            </a:r>
            <a:r>
              <a:rPr lang="en-US" altLang="en-US" sz="2400" dirty="0"/>
              <a:t> </a:t>
            </a:r>
            <a:br>
              <a:rPr lang="en-US" altLang="en-US" sz="2400" dirty="0"/>
            </a:br>
            <a:r>
              <a:rPr lang="en-US" altLang="en-US" sz="2400" dirty="0"/>
              <a:t>              </a:t>
            </a:r>
            <a:r>
              <a:rPr lang="en-US" altLang="en-US" sz="1600" dirty="0" err="1">
                <a:solidFill>
                  <a:schemeClr val="bg1"/>
                </a:solidFill>
                <a:latin typeface="Courier New" panose="02070309020205020404" pitchFamily="49" charset="0"/>
                <a:cs typeface="Courier New" panose="02070309020205020404" pitchFamily="49" charset="0"/>
              </a:rPr>
              <a:t>var.replace</a:t>
            </a:r>
            <a:r>
              <a:rPr lang="en-US" altLang="en-US" sz="1600" dirty="0">
                <a:solidFill>
                  <a:schemeClr val="bg1"/>
                </a:solidFill>
                <a:latin typeface="Courier New" panose="02070309020205020404" pitchFamily="49" charset="0"/>
                <a:cs typeface="Courier New" panose="02070309020205020404" pitchFamily="49" charset="0"/>
              </a:rPr>
              <a:t>("l", "p")    # replace is a string </a:t>
            </a:r>
            <a:r>
              <a:rPr lang="en-US" altLang="en-US" sz="1600" i="1" dirty="0">
                <a:solidFill>
                  <a:schemeClr val="bg1"/>
                </a:solidFill>
                <a:latin typeface="Courier New" panose="02070309020205020404" pitchFamily="49" charset="0"/>
                <a:cs typeface="Courier New" panose="02070309020205020404" pitchFamily="49" charset="0"/>
              </a:rPr>
              <a:t>method</a:t>
            </a:r>
            <a:endParaRPr lang="en-US" altLang="en-US" sz="1800" b="1" i="1" dirty="0">
              <a:solidFill>
                <a:srgbClr val="AC0046"/>
              </a:solidFill>
            </a:endParaRPr>
          </a:p>
          <a:p>
            <a:pPr marL="0" indent="0" eaLnBrk="1" hangingPunct="1">
              <a:buNone/>
              <a:defRPr/>
            </a:pPr>
            <a:br>
              <a:rPr lang="en-US" altLang="en-US" sz="2000" b="1" dirty="0"/>
            </a:br>
            <a:r>
              <a:rPr lang="en-US" altLang="en-US" sz="2000" b="1" dirty="0"/>
              <a:t>Property</a:t>
            </a:r>
            <a:r>
              <a:rPr lang="en-US" altLang="en-US" sz="2000" dirty="0"/>
              <a:t>: </a:t>
            </a:r>
            <a:r>
              <a:rPr lang="en-US" altLang="en-US" sz="1600" dirty="0"/>
              <a:t>variable associated with an object</a:t>
            </a:r>
            <a:br>
              <a:rPr lang="en-US" altLang="en-US" sz="1600" dirty="0"/>
            </a:br>
            <a:endParaRPr lang="en-US" altLang="en-US" sz="2400" dirty="0">
              <a:solidFill>
                <a:srgbClr val="AC0046"/>
              </a:solidFill>
            </a:endParaRPr>
          </a:p>
          <a:p>
            <a:pPr eaLnBrk="1" hangingPunct="1">
              <a:buFontTx/>
              <a:buNone/>
              <a:defRPr/>
            </a:pPr>
            <a:r>
              <a:rPr lang="en-US" altLang="en-US" sz="1600" dirty="0">
                <a:solidFill>
                  <a:schemeClr val="bg1"/>
                </a:solidFill>
                <a:latin typeface="Courier New" panose="02070309020205020404" pitchFamily="49" charset="0"/>
                <a:cs typeface="Courier New" panose="02070309020205020404" pitchFamily="49" charset="0"/>
              </a:rPr>
              <a:t>        </a:t>
            </a:r>
            <a:r>
              <a:rPr lang="en-US" altLang="en-US" sz="1600" dirty="0" err="1">
                <a:solidFill>
                  <a:schemeClr val="bg1"/>
                </a:solidFill>
                <a:latin typeface="Courier New" panose="02070309020205020404" pitchFamily="49" charset="0"/>
                <a:cs typeface="Courier New" panose="02070309020205020404" pitchFamily="49" charset="0"/>
              </a:rPr>
              <a:t>arcpy.env.workspace</a:t>
            </a:r>
            <a:r>
              <a:rPr lang="en-US" altLang="en-US" sz="1600" dirty="0">
                <a:solidFill>
                  <a:schemeClr val="bg1"/>
                </a:solidFill>
                <a:latin typeface="Courier New" panose="02070309020205020404" pitchFamily="49" charset="0"/>
                <a:cs typeface="Courier New" panose="02070309020205020404" pitchFamily="49" charset="0"/>
              </a:rPr>
              <a:t> = </a:t>
            </a:r>
            <a:r>
              <a:rPr lang="fr-FR" altLang="ja-JP" sz="1600" dirty="0">
                <a:solidFill>
                  <a:schemeClr val="bg1"/>
                </a:solidFill>
                <a:latin typeface="Courier New" panose="02070309020205020404" pitchFamily="49" charset="0"/>
                <a:cs typeface="Courier New" panose="02070309020205020404" pitchFamily="49" charset="0"/>
              </a:rPr>
              <a:t>'</a:t>
            </a:r>
            <a:r>
              <a:rPr lang="en-US" altLang="ja-JP" sz="1600" dirty="0">
                <a:solidFill>
                  <a:schemeClr val="bg1"/>
                </a:solidFill>
                <a:latin typeface="Courier New" panose="02070309020205020404" pitchFamily="49" charset="0"/>
                <a:cs typeface="Courier New" panose="02070309020205020404" pitchFamily="49" charset="0"/>
              </a:rPr>
              <a:t>C/:Temp</a:t>
            </a:r>
            <a:r>
              <a:rPr lang="fr-FR" altLang="ja-JP" sz="1600" dirty="0">
                <a:solidFill>
                  <a:schemeClr val="bg1"/>
                </a:solidFill>
                <a:latin typeface="Courier New" panose="02070309020205020404" pitchFamily="49" charset="0"/>
                <a:cs typeface="Courier New" panose="02070309020205020404" pitchFamily="49" charset="0"/>
              </a:rPr>
              <a:t>'</a:t>
            </a:r>
            <a:r>
              <a:rPr lang="en-US" altLang="ja-JP" sz="1600" dirty="0">
                <a:solidFill>
                  <a:schemeClr val="bg1"/>
                </a:solidFill>
                <a:latin typeface="Courier New" panose="02070309020205020404" pitchFamily="49" charset="0"/>
                <a:cs typeface="Courier New" panose="02070309020205020404" pitchFamily="49" charset="0"/>
              </a:rPr>
              <a:t> </a:t>
            </a:r>
            <a:br>
              <a:rPr lang="en-US" altLang="ja-JP" sz="1600" dirty="0">
                <a:solidFill>
                  <a:schemeClr val="bg1"/>
                </a:solidFill>
                <a:latin typeface="Courier New" panose="02070309020205020404" pitchFamily="49" charset="0"/>
                <a:cs typeface="Courier New" panose="02070309020205020404" pitchFamily="49" charset="0"/>
              </a:rPr>
            </a:br>
            <a:endParaRPr lang="en-US" altLang="ja-JP" sz="1600" dirty="0">
              <a:solidFill>
                <a:schemeClr val="bg1"/>
              </a:solidFill>
              <a:latin typeface="Courier New" panose="02070309020205020404" pitchFamily="49" charset="0"/>
              <a:cs typeface="Courier New" panose="02070309020205020404" pitchFamily="49" charset="0"/>
            </a:endParaRPr>
          </a:p>
          <a:p>
            <a:pPr eaLnBrk="1" hangingPunct="1">
              <a:buFontTx/>
              <a:buNone/>
              <a:defRPr/>
            </a:pPr>
            <a:r>
              <a:rPr lang="en-US" altLang="ja-JP" sz="1600" dirty="0">
                <a:solidFill>
                  <a:schemeClr val="bg1"/>
                </a:solidFill>
                <a:latin typeface="Courier New" panose="02070309020205020404" pitchFamily="49" charset="0"/>
                <a:cs typeface="Courier New" panose="02070309020205020404" pitchFamily="49" charset="0"/>
              </a:rPr>
              <a:t>        </a:t>
            </a:r>
            <a:r>
              <a:rPr lang="en-US" altLang="ja-JP" sz="1600" dirty="0" err="1">
                <a:solidFill>
                  <a:schemeClr val="bg1"/>
                </a:solidFill>
                <a:latin typeface="Courier New" panose="02070309020205020404" pitchFamily="49" charset="0"/>
                <a:cs typeface="Courier New" panose="02070309020205020404" pitchFamily="49" charset="0"/>
              </a:rPr>
              <a:t>arcpy.env.overwriteOutput</a:t>
            </a:r>
            <a:r>
              <a:rPr lang="en-US" altLang="ja-JP" sz="1600" dirty="0">
                <a:solidFill>
                  <a:schemeClr val="bg1"/>
                </a:solidFill>
                <a:latin typeface="Courier New" panose="02070309020205020404" pitchFamily="49" charset="0"/>
                <a:cs typeface="Courier New" panose="02070309020205020404" pitchFamily="49" charset="0"/>
              </a:rPr>
              <a:t> = True</a:t>
            </a:r>
            <a:endParaRPr lang="en-US" altLang="en-US" sz="1600" dirty="0">
              <a:solidFill>
                <a:schemeClr val="bg1"/>
              </a:solidFill>
              <a:latin typeface="Courier New" panose="02070309020205020404" pitchFamily="49" charset="0"/>
              <a:cs typeface="Courier New" panose="02070309020205020404" pitchFamily="49" charset="0"/>
            </a:endParaRPr>
          </a:p>
        </p:txBody>
      </p:sp>
      <p:sp>
        <p:nvSpPr>
          <p:cNvPr id="13316" name="Text Box 16">
            <a:extLst>
              <a:ext uri="{FF2B5EF4-FFF2-40B4-BE49-F238E27FC236}">
                <a16:creationId xmlns:a16="http://schemas.microsoft.com/office/drawing/2014/main" id="{78951A6D-12DA-A1DC-F029-1DDD72EE0503}"/>
              </a:ext>
            </a:extLst>
          </p:cNvPr>
          <p:cNvSpPr txBox="1">
            <a:spLocks noChangeArrowheads="1"/>
          </p:cNvSpPr>
          <p:nvPr/>
        </p:nvSpPr>
        <p:spPr bwMode="auto">
          <a:xfrm>
            <a:off x="5715000" y="5791200"/>
            <a:ext cx="342900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200" dirty="0">
                <a:solidFill>
                  <a:schemeClr val="bg1"/>
                </a:solidFill>
                <a:latin typeface="Courier New" panose="02070309020205020404" pitchFamily="49" charset="0"/>
                <a:ea typeface="+mn-ea"/>
                <a:cs typeface="Courier New" panose="02070309020205020404" pitchFamily="49" charset="0"/>
              </a:rPr>
              <a:t># workspace and </a:t>
            </a:r>
            <a:r>
              <a:rPr lang="en-US" altLang="en-US" sz="1200" dirty="0" err="1">
                <a:solidFill>
                  <a:schemeClr val="bg1"/>
                </a:solidFill>
                <a:latin typeface="Courier New" panose="02070309020205020404" pitchFamily="49" charset="0"/>
                <a:ea typeface="+mn-ea"/>
                <a:cs typeface="Courier New" panose="02070309020205020404" pitchFamily="49" charset="0"/>
              </a:rPr>
              <a:t>overwriteOutput</a:t>
            </a:r>
            <a:endParaRPr lang="en-US" altLang="en-US" sz="1200" dirty="0">
              <a:solidFill>
                <a:schemeClr val="bg1"/>
              </a:solidFill>
              <a:latin typeface="Courier New" panose="02070309020205020404" pitchFamily="49" charset="0"/>
              <a:ea typeface="+mn-ea"/>
              <a:cs typeface="Courier New" panose="02070309020205020404" pitchFamily="49" charset="0"/>
            </a:endParaRPr>
          </a:p>
          <a:p>
            <a:pPr eaLnBrk="1" hangingPunct="1">
              <a:spcBef>
                <a:spcPct val="0"/>
              </a:spcBef>
              <a:buFontTx/>
              <a:buNone/>
            </a:pPr>
            <a:r>
              <a:rPr lang="en-US" altLang="en-US" sz="1200" dirty="0">
                <a:solidFill>
                  <a:schemeClr val="bg1"/>
                </a:solidFill>
                <a:latin typeface="Courier New" panose="02070309020205020404" pitchFamily="49" charset="0"/>
                <a:ea typeface="+mn-ea"/>
                <a:cs typeface="Courier New" panose="02070309020205020404" pitchFamily="49" charset="0"/>
              </a:rPr>
              <a:t># are </a:t>
            </a:r>
            <a:r>
              <a:rPr lang="en-US" altLang="en-US" sz="1200" dirty="0" err="1">
                <a:solidFill>
                  <a:schemeClr val="bg1"/>
                </a:solidFill>
                <a:latin typeface="Courier New" panose="02070309020205020404" pitchFamily="49" charset="0"/>
                <a:ea typeface="+mn-ea"/>
                <a:cs typeface="Courier New" panose="02070309020205020404" pitchFamily="49" charset="0"/>
              </a:rPr>
              <a:t>arcpy.env</a:t>
            </a:r>
            <a:r>
              <a:rPr lang="en-US" altLang="en-US" sz="1200" dirty="0">
                <a:solidFill>
                  <a:schemeClr val="bg1"/>
                </a:solidFill>
                <a:latin typeface="Courier New" panose="02070309020205020404" pitchFamily="49" charset="0"/>
                <a:ea typeface="+mn-ea"/>
                <a:cs typeface="Courier New" panose="02070309020205020404" pitchFamily="49" charset="0"/>
              </a:rPr>
              <a:t> </a:t>
            </a:r>
            <a:r>
              <a:rPr lang="en-US" altLang="en-US" sz="1200" i="1" dirty="0">
                <a:solidFill>
                  <a:schemeClr val="bg1"/>
                </a:solidFill>
                <a:latin typeface="Courier New" panose="02070309020205020404" pitchFamily="49" charset="0"/>
                <a:ea typeface="+mn-ea"/>
                <a:cs typeface="Courier New" panose="02070309020205020404" pitchFamily="49" charset="0"/>
              </a:rPr>
              <a:t>properties</a:t>
            </a:r>
            <a:r>
              <a:rPr lang="en-US" altLang="en-US" sz="1200" dirty="0">
                <a:solidFill>
                  <a:schemeClr val="bg1"/>
                </a:solidFill>
                <a:latin typeface="Courier New" panose="02070309020205020404" pitchFamily="49" charset="0"/>
                <a:ea typeface="+mn-ea"/>
                <a:cs typeface="Courier New" panose="02070309020205020404" pitchFamily="49" charset="0"/>
              </a:rPr>
              <a:t>.</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6898" name="Rectangle 2">
            <a:extLst>
              <a:ext uri="{FF2B5EF4-FFF2-40B4-BE49-F238E27FC236}">
                <a16:creationId xmlns:a16="http://schemas.microsoft.com/office/drawing/2014/main" id="{787C4A66-D772-07C7-6BEF-F2C658E30925}"/>
              </a:ext>
            </a:extLst>
          </p:cNvPr>
          <p:cNvSpPr>
            <a:spLocks noGrp="1" noChangeArrowheads="1"/>
          </p:cNvSpPr>
          <p:nvPr>
            <p:ph type="title"/>
          </p:nvPr>
        </p:nvSpPr>
        <p:spPr/>
        <p:txBody>
          <a:bodyPr/>
          <a:lstStyle/>
          <a:p>
            <a:pPr eaLnBrk="1" hangingPunct="1">
              <a:defRPr/>
            </a:pPr>
            <a:r>
              <a:rPr lang="en-US" sz="3200" dirty="0">
                <a:ea typeface="ＭＳ Ｐゴシック" pitchFamily="34" charset="-128"/>
                <a:cs typeface="+mj-cs"/>
              </a:rPr>
              <a:t>Practice with objects you know already</a:t>
            </a:r>
          </a:p>
        </p:txBody>
      </p:sp>
      <p:sp>
        <p:nvSpPr>
          <p:cNvPr id="336899" name="Rectangle 3">
            <a:extLst>
              <a:ext uri="{FF2B5EF4-FFF2-40B4-BE49-F238E27FC236}">
                <a16:creationId xmlns:a16="http://schemas.microsoft.com/office/drawing/2014/main" id="{466FD590-9C22-8AE9-1D99-0EE783500056}"/>
              </a:ext>
            </a:extLst>
          </p:cNvPr>
          <p:cNvSpPr>
            <a:spLocks noGrp="1" noChangeArrowheads="1"/>
          </p:cNvSpPr>
          <p:nvPr>
            <p:ph type="body" idx="1"/>
          </p:nvPr>
        </p:nvSpPr>
        <p:spPr>
          <a:xfrm>
            <a:off x="457200" y="1600200"/>
            <a:ext cx="8458200" cy="4525963"/>
          </a:xfrm>
        </p:spPr>
        <p:txBody>
          <a:bodyPr>
            <a:normAutofit lnSpcReduction="10000"/>
          </a:bodyPr>
          <a:lstStyle/>
          <a:p>
            <a:pPr marL="0" indent="0" eaLnBrk="1" hangingPunct="1">
              <a:lnSpc>
                <a:spcPct val="80000"/>
              </a:lnSpc>
              <a:buFontTx/>
              <a:buNone/>
              <a:defRPr/>
            </a:pPr>
            <a:r>
              <a:rPr lang="en-US" altLang="en-US" sz="2000" b="1" dirty="0"/>
              <a:t>Write Python code to create objects as described here:</a:t>
            </a:r>
          </a:p>
          <a:p>
            <a:pPr marL="0" indent="0" eaLnBrk="1" hangingPunct="1">
              <a:lnSpc>
                <a:spcPct val="80000"/>
              </a:lnSpc>
              <a:buFontTx/>
              <a:buNone/>
              <a:defRPr/>
            </a:pPr>
            <a:endParaRPr lang="en-US" altLang="en-US" sz="2000" dirty="0"/>
          </a:p>
          <a:p>
            <a:pPr marL="0" indent="0" eaLnBrk="1" hangingPunct="1">
              <a:lnSpc>
                <a:spcPct val="80000"/>
              </a:lnSpc>
              <a:buFontTx/>
              <a:buAutoNum type="arabicPeriod"/>
              <a:defRPr/>
            </a:pPr>
            <a:r>
              <a:rPr lang="en-US" altLang="en-US" sz="2000" dirty="0"/>
              <a:t> Create a </a:t>
            </a:r>
            <a:r>
              <a:rPr lang="en-US" altLang="en-US" sz="2000" i="1" dirty="0"/>
              <a:t>float object</a:t>
            </a:r>
            <a:r>
              <a:rPr lang="en-US" altLang="en-US" sz="2000" dirty="0"/>
              <a:t> named </a:t>
            </a:r>
            <a:r>
              <a:rPr lang="fr-FR" altLang="ja-JP" sz="2000" dirty="0"/>
              <a:t>'</a:t>
            </a:r>
            <a:r>
              <a:rPr lang="en-US" altLang="ja-JP" sz="2000" dirty="0"/>
              <a:t>x</a:t>
            </a:r>
            <a:r>
              <a:rPr lang="fr-FR" altLang="ja-JP" sz="2000" dirty="0"/>
              <a:t>'</a:t>
            </a:r>
            <a:r>
              <a:rPr lang="en-US" altLang="ja-JP" sz="2000" dirty="0"/>
              <a:t> with a value of 5. </a:t>
            </a:r>
          </a:p>
          <a:p>
            <a:pPr marL="0" indent="0" eaLnBrk="1" hangingPunct="1">
              <a:lnSpc>
                <a:spcPct val="80000"/>
              </a:lnSpc>
              <a:buFontTx/>
              <a:buNone/>
              <a:defRPr/>
            </a:pPr>
            <a:br>
              <a:rPr lang="en-US" altLang="en-US" sz="2000" dirty="0"/>
            </a:br>
            <a:r>
              <a:rPr lang="en-US" altLang="en-US" sz="2000" dirty="0">
                <a:solidFill>
                  <a:schemeClr val="bg1">
                    <a:lumMod val="75000"/>
                  </a:schemeClr>
                </a:solidFill>
                <a:latin typeface="Courier New" panose="02070309020205020404" pitchFamily="49" charset="0"/>
                <a:cs typeface="Courier New" panose="02070309020205020404" pitchFamily="49" charset="0"/>
              </a:rPr>
              <a:t>x = 5.0</a:t>
            </a:r>
          </a:p>
          <a:p>
            <a:pPr marL="0" indent="0" eaLnBrk="1" hangingPunct="1">
              <a:lnSpc>
                <a:spcPct val="80000"/>
              </a:lnSpc>
              <a:buFontTx/>
              <a:buNone/>
              <a:defRPr/>
            </a:pPr>
            <a:endParaRPr lang="en-US" altLang="en-US" sz="2000" dirty="0">
              <a:solidFill>
                <a:srgbClr val="FF0066"/>
              </a:solidFill>
            </a:endParaRPr>
          </a:p>
          <a:p>
            <a:pPr marL="0" indent="0" eaLnBrk="1" hangingPunct="1">
              <a:lnSpc>
                <a:spcPct val="80000"/>
              </a:lnSpc>
              <a:buFontTx/>
              <a:buAutoNum type="arabicPeriod" startAt="2"/>
              <a:defRPr/>
            </a:pPr>
            <a:r>
              <a:rPr lang="en-US" altLang="en-US" sz="2000" dirty="0"/>
              <a:t> Create a </a:t>
            </a:r>
            <a:r>
              <a:rPr lang="en-US" altLang="en-US" sz="2000" i="1" dirty="0"/>
              <a:t>string object</a:t>
            </a:r>
            <a:r>
              <a:rPr lang="en-US" altLang="en-US" sz="2000" dirty="0"/>
              <a:t> named </a:t>
            </a:r>
            <a:r>
              <a:rPr lang="fr-FR" altLang="ja-JP" sz="2000" dirty="0"/>
              <a:t>'</a:t>
            </a:r>
            <a:r>
              <a:rPr lang="en-US" altLang="ja-JP" sz="2000" dirty="0" err="1"/>
              <a:t>fileName</a:t>
            </a:r>
            <a:r>
              <a:rPr lang="fr-FR" altLang="ja-JP" sz="2000" dirty="0"/>
              <a:t>'</a:t>
            </a:r>
            <a:r>
              <a:rPr lang="en-US" altLang="ja-JP" sz="2000" dirty="0"/>
              <a:t>, giving it a value of </a:t>
            </a:r>
            <a:r>
              <a:rPr lang="fr-FR" altLang="ja-JP" sz="2000" dirty="0"/>
              <a:t>'</a:t>
            </a:r>
            <a:r>
              <a:rPr lang="en-US" altLang="ja-JP" sz="2000" dirty="0" err="1"/>
              <a:t>park.shp</a:t>
            </a:r>
            <a:r>
              <a:rPr lang="fr-FR" altLang="ja-JP" sz="2000" dirty="0"/>
              <a:t>'</a:t>
            </a:r>
            <a:br>
              <a:rPr lang="en-US" altLang="ja-JP" sz="2000" dirty="0"/>
            </a:br>
            <a:endParaRPr lang="en-US" altLang="ja-JP" sz="2000" dirty="0"/>
          </a:p>
          <a:p>
            <a:pPr marL="0" indent="0" eaLnBrk="1" hangingPunct="1">
              <a:lnSpc>
                <a:spcPct val="80000"/>
              </a:lnSpc>
              <a:buFontTx/>
              <a:buNone/>
              <a:defRPr/>
            </a:pPr>
            <a:r>
              <a:rPr lang="en-US" altLang="en-US" sz="2000" dirty="0" err="1">
                <a:solidFill>
                  <a:schemeClr val="bg1">
                    <a:lumMod val="75000"/>
                  </a:schemeClr>
                </a:solidFill>
                <a:latin typeface="Courier New" panose="02070309020205020404" pitchFamily="49" charset="0"/>
                <a:cs typeface="Courier New" panose="02070309020205020404" pitchFamily="49" charset="0"/>
              </a:rPr>
              <a:t>fileName</a:t>
            </a:r>
            <a:r>
              <a:rPr lang="en-US" altLang="en-US" sz="2000" dirty="0">
                <a:solidFill>
                  <a:schemeClr val="bg1">
                    <a:lumMod val="75000"/>
                  </a:schemeClr>
                </a:solidFill>
                <a:latin typeface="Courier New" panose="02070309020205020404" pitchFamily="49" charset="0"/>
                <a:cs typeface="Courier New" panose="02070309020205020404" pitchFamily="49" charset="0"/>
              </a:rPr>
              <a:t> = </a:t>
            </a:r>
            <a:r>
              <a:rPr lang="fr-FR" altLang="ja-JP" sz="2000" dirty="0">
                <a:solidFill>
                  <a:schemeClr val="bg1">
                    <a:lumMod val="75000"/>
                  </a:schemeClr>
                </a:solidFill>
                <a:latin typeface="Courier New" panose="02070309020205020404" pitchFamily="49" charset="0"/>
                <a:cs typeface="Courier New" panose="02070309020205020404" pitchFamily="49" charset="0"/>
              </a:rPr>
              <a:t>'</a:t>
            </a:r>
            <a:r>
              <a:rPr lang="en-US" altLang="ja-JP" sz="2000" dirty="0" err="1">
                <a:solidFill>
                  <a:schemeClr val="bg1">
                    <a:lumMod val="75000"/>
                  </a:schemeClr>
                </a:solidFill>
                <a:latin typeface="Courier New" panose="02070309020205020404" pitchFamily="49" charset="0"/>
                <a:cs typeface="Courier New" panose="02070309020205020404" pitchFamily="49" charset="0"/>
              </a:rPr>
              <a:t>park.shp</a:t>
            </a:r>
            <a:r>
              <a:rPr lang="fr-FR" altLang="ja-JP" sz="2000" dirty="0">
                <a:solidFill>
                  <a:schemeClr val="bg1">
                    <a:lumMod val="75000"/>
                  </a:schemeClr>
                </a:solidFill>
                <a:latin typeface="Courier New" panose="02070309020205020404" pitchFamily="49" charset="0"/>
                <a:cs typeface="Courier New" panose="02070309020205020404" pitchFamily="49" charset="0"/>
              </a:rPr>
              <a:t>'</a:t>
            </a:r>
            <a:endParaRPr lang="en-US" altLang="ja-JP" sz="2000" dirty="0">
              <a:solidFill>
                <a:schemeClr val="bg1">
                  <a:lumMod val="75000"/>
                </a:schemeClr>
              </a:solidFill>
              <a:latin typeface="Courier New" panose="02070309020205020404" pitchFamily="49" charset="0"/>
              <a:cs typeface="Courier New" panose="02070309020205020404" pitchFamily="49" charset="0"/>
            </a:endParaRPr>
          </a:p>
          <a:p>
            <a:pPr marL="0" indent="0" eaLnBrk="1" hangingPunct="1">
              <a:lnSpc>
                <a:spcPct val="80000"/>
              </a:lnSpc>
              <a:buFontTx/>
              <a:buAutoNum type="arabicPeriod"/>
              <a:defRPr/>
            </a:pPr>
            <a:endParaRPr lang="en-US" altLang="en-US" sz="2000" dirty="0">
              <a:solidFill>
                <a:srgbClr val="FF0066"/>
              </a:solidFill>
            </a:endParaRPr>
          </a:p>
          <a:p>
            <a:pPr marL="0" indent="0">
              <a:lnSpc>
                <a:spcPct val="80000"/>
              </a:lnSpc>
              <a:buFontTx/>
              <a:buAutoNum type="arabicPeriod" startAt="3"/>
              <a:defRPr/>
            </a:pPr>
            <a:r>
              <a:rPr lang="en-US" altLang="en-US" sz="2000" dirty="0"/>
              <a:t>Create a </a:t>
            </a:r>
            <a:r>
              <a:rPr lang="en-US" altLang="en-US" sz="2000" i="1" dirty="0"/>
              <a:t>list object</a:t>
            </a:r>
            <a:r>
              <a:rPr lang="en-US" altLang="en-US" sz="2000" dirty="0"/>
              <a:t> named </a:t>
            </a:r>
            <a:r>
              <a:rPr lang="fr-FR" altLang="ja-JP" sz="2000" dirty="0"/>
              <a:t>'</a:t>
            </a:r>
            <a:r>
              <a:rPr lang="en-US" altLang="ja-JP" sz="2000" dirty="0" err="1"/>
              <a:t>mylist</a:t>
            </a:r>
            <a:r>
              <a:rPr lang="fr-FR" altLang="ja-JP" sz="2000" dirty="0"/>
              <a:t>'</a:t>
            </a:r>
            <a:r>
              <a:rPr lang="en-US" altLang="ja-JP" sz="2000" dirty="0"/>
              <a:t> that contains the </a:t>
            </a:r>
            <a:r>
              <a:rPr lang="en-US" altLang="ja-JP" sz="2000" i="1" dirty="0"/>
              <a:t>integer objects</a:t>
            </a:r>
            <a:r>
              <a:rPr lang="en-US" altLang="ja-JP" sz="2000" dirty="0"/>
              <a:t> 1, 2, and 3.</a:t>
            </a:r>
            <a:br>
              <a:rPr lang="en-US" altLang="ja-JP" sz="2000" dirty="0"/>
            </a:br>
            <a:endParaRPr lang="en-US" altLang="ja-JP" sz="2000" dirty="0"/>
          </a:p>
          <a:p>
            <a:pPr marL="0" indent="0">
              <a:lnSpc>
                <a:spcPct val="80000"/>
              </a:lnSpc>
              <a:buNone/>
              <a:defRPr/>
            </a:pPr>
            <a:r>
              <a:rPr lang="en-US" altLang="en-US" sz="2000" dirty="0" err="1">
                <a:solidFill>
                  <a:schemeClr val="bg1">
                    <a:lumMod val="75000"/>
                  </a:schemeClr>
                </a:solidFill>
                <a:latin typeface="Courier New" panose="02070309020205020404" pitchFamily="49" charset="0"/>
                <a:cs typeface="Courier New" panose="02070309020205020404" pitchFamily="49" charset="0"/>
              </a:rPr>
              <a:t>mylist</a:t>
            </a:r>
            <a:r>
              <a:rPr lang="en-US" altLang="en-US" sz="2000" dirty="0">
                <a:solidFill>
                  <a:schemeClr val="bg1">
                    <a:lumMod val="75000"/>
                  </a:schemeClr>
                </a:solidFill>
                <a:latin typeface="Courier New" panose="02070309020205020404" pitchFamily="49" charset="0"/>
                <a:cs typeface="Courier New" panose="02070309020205020404" pitchFamily="49" charset="0"/>
              </a:rPr>
              <a:t> = [1, 2, 3]</a:t>
            </a:r>
          </a:p>
          <a:p>
            <a:pPr marL="0" indent="0" eaLnBrk="1" hangingPunct="1">
              <a:lnSpc>
                <a:spcPct val="80000"/>
              </a:lnSpc>
              <a:buNone/>
              <a:defRPr/>
            </a:pPr>
            <a:r>
              <a:rPr lang="en-US" altLang="en-US" sz="2000" dirty="0"/>
              <a:t> </a:t>
            </a:r>
          </a:p>
          <a:p>
            <a:pPr marL="0" indent="0" eaLnBrk="1" hangingPunct="1">
              <a:lnSpc>
                <a:spcPct val="80000"/>
              </a:lnSpc>
              <a:buNone/>
              <a:defRPr/>
            </a:pPr>
            <a:r>
              <a:rPr lang="en-US" altLang="en-US" sz="2000" dirty="0"/>
              <a:t>4. Call a list method to reverse the order of '</a:t>
            </a:r>
            <a:r>
              <a:rPr lang="en-US" altLang="en-US" sz="2000" dirty="0" err="1"/>
              <a:t>mylist</a:t>
            </a:r>
            <a:r>
              <a:rPr lang="en-US" altLang="en-US" sz="2000" dirty="0"/>
              <a:t>'</a:t>
            </a:r>
            <a:r>
              <a:rPr lang="en-US" altLang="ja-JP" sz="2000" dirty="0"/>
              <a:t>.</a:t>
            </a:r>
            <a:br>
              <a:rPr lang="en-US" altLang="ja-JP" sz="2000" dirty="0"/>
            </a:br>
            <a:endParaRPr lang="en-US" altLang="ja-JP" sz="2000" dirty="0"/>
          </a:p>
          <a:p>
            <a:pPr marL="0" indent="0" eaLnBrk="1" hangingPunct="1">
              <a:lnSpc>
                <a:spcPct val="80000"/>
              </a:lnSpc>
              <a:buFontTx/>
              <a:buNone/>
              <a:defRPr/>
            </a:pPr>
            <a:r>
              <a:rPr lang="en-US" altLang="en-US" sz="2000" dirty="0" err="1">
                <a:solidFill>
                  <a:schemeClr val="bg1">
                    <a:lumMod val="75000"/>
                  </a:schemeClr>
                </a:solidFill>
                <a:latin typeface="Courier New" panose="02070309020205020404" pitchFamily="49" charset="0"/>
                <a:cs typeface="Courier New" panose="02070309020205020404" pitchFamily="49" charset="0"/>
              </a:rPr>
              <a:t>mylist.reverse</a:t>
            </a:r>
            <a:r>
              <a:rPr lang="en-US" altLang="en-US" sz="2000" dirty="0">
                <a:solidFill>
                  <a:schemeClr val="bg1">
                    <a:lumMod val="75000"/>
                  </a:schemeClr>
                </a:solidFill>
                <a:latin typeface="Courier New" panose="02070309020205020404" pitchFamily="49" charset="0"/>
                <a:cs typeface="Courier New" panose="02070309020205020404" pitchFamily="49" charset="0"/>
              </a:rPr>
              <a:t>()</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36899">
                                            <p:txEl>
                                              <p:pRg st="3" end="3"/>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336899">
                                            <p:txEl>
                                              <p:pRg st="6" end="6"/>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336899">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6899">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Diagram&#10;&#10;Description automatically generated with low confidence">
            <a:extLst>
              <a:ext uri="{FF2B5EF4-FFF2-40B4-BE49-F238E27FC236}">
                <a16:creationId xmlns:a16="http://schemas.microsoft.com/office/drawing/2014/main" id="{E630A7AF-AEC4-F570-0449-CD91989F57C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364992" y="1444752"/>
            <a:ext cx="5303520" cy="3977640"/>
          </a:xfrm>
          <a:prstGeom prst="rect">
            <a:avLst/>
          </a:prstGeom>
        </p:spPr>
      </p:pic>
      <p:sp>
        <p:nvSpPr>
          <p:cNvPr id="374788" name="Rectangle 4">
            <a:extLst>
              <a:ext uri="{FF2B5EF4-FFF2-40B4-BE49-F238E27FC236}">
                <a16:creationId xmlns:a16="http://schemas.microsoft.com/office/drawing/2014/main" id="{CF5A9733-D254-48E7-B557-2ED522B57EBB}"/>
              </a:ext>
            </a:extLst>
          </p:cNvPr>
          <p:cNvSpPr>
            <a:spLocks noGrp="1" noChangeArrowheads="1"/>
          </p:cNvSpPr>
          <p:nvPr>
            <p:ph idx="1"/>
          </p:nvPr>
        </p:nvSpPr>
        <p:spPr>
          <a:xfrm>
            <a:off x="0" y="1066800"/>
            <a:ext cx="8001000" cy="5562600"/>
          </a:xfrm>
        </p:spPr>
        <p:txBody>
          <a:bodyPr/>
          <a:lstStyle/>
          <a:p>
            <a:pPr marL="0" indent="0" eaLnBrk="1" hangingPunct="1">
              <a:buNone/>
              <a:defRPr/>
            </a:pPr>
            <a:r>
              <a:rPr lang="en-US" sz="2400" dirty="0">
                <a:ea typeface="ＭＳ Ｐゴシック" charset="0"/>
                <a:cs typeface="+mn-cs"/>
              </a:rPr>
              <a:t>Functionality is grouped</a:t>
            </a:r>
          </a:p>
          <a:p>
            <a:pPr lvl="1" eaLnBrk="1" hangingPunct="1">
              <a:defRPr/>
            </a:pPr>
            <a:r>
              <a:rPr lang="en-US" sz="2000" b="1" dirty="0">
                <a:solidFill>
                  <a:srgbClr val="FF9900"/>
                </a:solidFill>
                <a:ea typeface="ＭＳ Ｐゴシック" charset="0"/>
              </a:rPr>
              <a:t>Environment settings</a:t>
            </a:r>
          </a:p>
          <a:p>
            <a:pPr lvl="1" eaLnBrk="1" hangingPunct="1">
              <a:defRPr/>
            </a:pPr>
            <a:r>
              <a:rPr lang="en-US" sz="2000" b="1" dirty="0" err="1">
                <a:solidFill>
                  <a:srgbClr val="00FFFF"/>
                </a:solidFill>
                <a:ea typeface="ＭＳ Ｐゴシック" charset="0"/>
              </a:rPr>
              <a:t>arcpy</a:t>
            </a:r>
            <a:r>
              <a:rPr lang="en-US" sz="2000" b="1" dirty="0">
                <a:solidFill>
                  <a:srgbClr val="00FFFF"/>
                </a:solidFill>
                <a:ea typeface="ＭＳ Ｐゴシック" charset="0"/>
              </a:rPr>
              <a:t> functions</a:t>
            </a:r>
          </a:p>
          <a:p>
            <a:pPr lvl="1" eaLnBrk="1" hangingPunct="1">
              <a:defRPr/>
            </a:pPr>
            <a:r>
              <a:rPr lang="en-US" sz="2000" b="1" dirty="0">
                <a:solidFill>
                  <a:srgbClr val="99FFCC"/>
                </a:solidFill>
                <a:ea typeface="ＭＳ Ｐゴシック" charset="0"/>
              </a:rPr>
              <a:t>Describe objects</a:t>
            </a:r>
          </a:p>
          <a:p>
            <a:pPr lvl="1" eaLnBrk="1" hangingPunct="1">
              <a:defRPr/>
            </a:pPr>
            <a:r>
              <a:rPr lang="en-US" sz="2000" b="1" dirty="0">
                <a:solidFill>
                  <a:srgbClr val="9999FF"/>
                </a:solidFill>
                <a:ea typeface="ＭＳ Ｐゴシック" charset="0"/>
              </a:rPr>
              <a:t>Enumeration objects</a:t>
            </a:r>
          </a:p>
          <a:p>
            <a:pPr lvl="1" eaLnBrk="1" hangingPunct="1">
              <a:defRPr/>
            </a:pPr>
            <a:r>
              <a:rPr lang="en-US" sz="2000" b="1" dirty="0">
                <a:solidFill>
                  <a:srgbClr val="FFCC66"/>
                </a:solidFill>
                <a:ea typeface="ＭＳ Ｐゴシック" charset="0"/>
              </a:rPr>
              <a:t>Cursor objects</a:t>
            </a:r>
          </a:p>
          <a:p>
            <a:pPr lvl="1" eaLnBrk="1" hangingPunct="1">
              <a:defRPr/>
            </a:pPr>
            <a:r>
              <a:rPr lang="en-US" sz="2000" b="1" dirty="0">
                <a:solidFill>
                  <a:srgbClr val="FFCCCC"/>
                </a:solidFill>
                <a:ea typeface="ＭＳ Ｐゴシック" charset="0"/>
              </a:rPr>
              <a:t>Other objects</a:t>
            </a:r>
          </a:p>
          <a:p>
            <a:pPr lvl="1" eaLnBrk="1" hangingPunct="1">
              <a:defRPr/>
            </a:pPr>
            <a:r>
              <a:rPr lang="en-US" sz="2000" b="1" dirty="0">
                <a:solidFill>
                  <a:srgbClr val="5D5DFF"/>
                </a:solidFill>
                <a:ea typeface="ＭＳ Ｐゴシック" charset="0"/>
              </a:rPr>
              <a:t>Mapping</a:t>
            </a:r>
          </a:p>
          <a:p>
            <a:pPr eaLnBrk="1" hangingPunct="1">
              <a:defRPr/>
            </a:pPr>
            <a:endParaRPr lang="en-US" sz="2400" b="1" dirty="0">
              <a:ea typeface="ＭＳ Ｐゴシック" charset="0"/>
              <a:cs typeface="+mn-cs"/>
            </a:endParaRPr>
          </a:p>
          <a:p>
            <a:pPr eaLnBrk="1" hangingPunct="1">
              <a:buFontTx/>
              <a:buNone/>
              <a:defRPr/>
            </a:pPr>
            <a:endParaRPr lang="en-US" sz="3600" dirty="0">
              <a:ea typeface="ＭＳ Ｐゴシック" charset="0"/>
              <a:cs typeface="+mn-cs"/>
            </a:endParaRPr>
          </a:p>
        </p:txBody>
      </p:sp>
      <p:sp>
        <p:nvSpPr>
          <p:cNvPr id="374787" name="Rectangle 3">
            <a:extLst>
              <a:ext uri="{FF2B5EF4-FFF2-40B4-BE49-F238E27FC236}">
                <a16:creationId xmlns:a16="http://schemas.microsoft.com/office/drawing/2014/main" id="{EF24681A-989D-4C70-94C9-9DC3017EB97E}"/>
              </a:ext>
            </a:extLst>
          </p:cNvPr>
          <p:cNvSpPr>
            <a:spLocks noGrp="1" noChangeArrowheads="1"/>
          </p:cNvSpPr>
          <p:nvPr>
            <p:ph type="title"/>
          </p:nvPr>
        </p:nvSpPr>
        <p:spPr>
          <a:xfrm>
            <a:off x="0" y="152400"/>
            <a:ext cx="6423025" cy="609600"/>
          </a:xfrm>
        </p:spPr>
        <p:txBody>
          <a:bodyPr>
            <a:normAutofit fontScale="90000"/>
          </a:bodyPr>
          <a:lstStyle/>
          <a:p>
            <a:pPr eaLnBrk="1" hangingPunct="1">
              <a:defRPr/>
            </a:pPr>
            <a:r>
              <a:rPr lang="en-US" dirty="0" err="1">
                <a:ea typeface="ＭＳ Ｐゴシック" pitchFamily="34" charset="-128"/>
                <a:cs typeface="+mj-cs"/>
              </a:rPr>
              <a:t>arcpy</a:t>
            </a:r>
            <a:r>
              <a:rPr lang="en-US" dirty="0">
                <a:ea typeface="ＭＳ Ｐゴシック" pitchFamily="34" charset="-128"/>
                <a:cs typeface="+mj-cs"/>
              </a:rPr>
              <a:t> overview</a:t>
            </a:r>
          </a:p>
        </p:txBody>
      </p:sp>
      <p:sp>
        <p:nvSpPr>
          <p:cNvPr id="374789" name="Rectangle 5">
            <a:extLst>
              <a:ext uri="{FF2B5EF4-FFF2-40B4-BE49-F238E27FC236}">
                <a16:creationId xmlns:a16="http://schemas.microsoft.com/office/drawing/2014/main" id="{FDE9B744-899C-439C-9B06-7CE1969D6835}"/>
              </a:ext>
            </a:extLst>
          </p:cNvPr>
          <p:cNvSpPr>
            <a:spLocks noChangeArrowheads="1"/>
          </p:cNvSpPr>
          <p:nvPr/>
        </p:nvSpPr>
        <p:spPr bwMode="auto">
          <a:xfrm>
            <a:off x="6858000" y="1600200"/>
            <a:ext cx="1752600" cy="2133600"/>
          </a:xfrm>
          <a:prstGeom prst="rect">
            <a:avLst/>
          </a:prstGeom>
          <a:solidFill>
            <a:srgbClr val="FFCC00">
              <a:alpha val="25882"/>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374790" name="Rectangle 6">
            <a:extLst>
              <a:ext uri="{FF2B5EF4-FFF2-40B4-BE49-F238E27FC236}">
                <a16:creationId xmlns:a16="http://schemas.microsoft.com/office/drawing/2014/main" id="{95E37FF8-989E-4E7F-8E45-F42DEB64AA8A}"/>
              </a:ext>
            </a:extLst>
          </p:cNvPr>
          <p:cNvSpPr>
            <a:spLocks noChangeArrowheads="1"/>
          </p:cNvSpPr>
          <p:nvPr/>
        </p:nvSpPr>
        <p:spPr bwMode="auto">
          <a:xfrm>
            <a:off x="3352800" y="1695450"/>
            <a:ext cx="1828800" cy="3257550"/>
          </a:xfrm>
          <a:prstGeom prst="rect">
            <a:avLst/>
          </a:prstGeom>
          <a:solidFill>
            <a:srgbClr val="CCFFFF">
              <a:alpha val="30196"/>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374791" name="Rectangle 7">
            <a:extLst>
              <a:ext uri="{FF2B5EF4-FFF2-40B4-BE49-F238E27FC236}">
                <a16:creationId xmlns:a16="http://schemas.microsoft.com/office/drawing/2014/main" id="{8B9236CE-5475-430B-8551-F4C1C53C6522}"/>
              </a:ext>
            </a:extLst>
          </p:cNvPr>
          <p:cNvSpPr>
            <a:spLocks noChangeArrowheads="1"/>
          </p:cNvSpPr>
          <p:nvPr/>
        </p:nvSpPr>
        <p:spPr bwMode="auto">
          <a:xfrm>
            <a:off x="5257800" y="1600200"/>
            <a:ext cx="1584325" cy="2127250"/>
          </a:xfrm>
          <a:prstGeom prst="rect">
            <a:avLst/>
          </a:prstGeom>
          <a:solidFill>
            <a:srgbClr val="99CC00">
              <a:alpha val="25098"/>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374792" name="Rectangle 8">
            <a:extLst>
              <a:ext uri="{FF2B5EF4-FFF2-40B4-BE49-F238E27FC236}">
                <a16:creationId xmlns:a16="http://schemas.microsoft.com/office/drawing/2014/main" id="{8E85DE72-CAED-4046-A375-8EA1CA1A603E}"/>
              </a:ext>
            </a:extLst>
          </p:cNvPr>
          <p:cNvSpPr>
            <a:spLocks noChangeArrowheads="1"/>
          </p:cNvSpPr>
          <p:nvPr/>
        </p:nvSpPr>
        <p:spPr bwMode="auto">
          <a:xfrm>
            <a:off x="3352800" y="3832225"/>
            <a:ext cx="1757363" cy="450850"/>
          </a:xfrm>
          <a:prstGeom prst="rect">
            <a:avLst/>
          </a:prstGeom>
          <a:solidFill>
            <a:schemeClr val="accent2">
              <a:lumMod val="40000"/>
              <a:lumOff val="60000"/>
              <a:alpha val="43137"/>
            </a:schemeClr>
          </a:solidFill>
          <a:ln w="9525">
            <a:solidFill>
              <a:schemeClr val="tx1"/>
            </a:solidFill>
            <a:miter lim="800000"/>
            <a:headEnd/>
            <a:tailEnd/>
          </a:ln>
          <a:effectLst/>
        </p:spPr>
        <p:txBody>
          <a:bodyPr wrap="none" anchor="ctr"/>
          <a:lstStyle/>
          <a:p>
            <a:pPr eaLnBrk="1" hangingPunct="1">
              <a:defRPr/>
            </a:pPr>
            <a:endParaRPr lang="en-US">
              <a:latin typeface="Arial" charset="0"/>
              <a:ea typeface="ＭＳ Ｐゴシック" charset="0"/>
            </a:endParaRPr>
          </a:p>
        </p:txBody>
      </p:sp>
      <p:sp>
        <p:nvSpPr>
          <p:cNvPr id="374793" name="Rectangle 9">
            <a:extLst>
              <a:ext uri="{FF2B5EF4-FFF2-40B4-BE49-F238E27FC236}">
                <a16:creationId xmlns:a16="http://schemas.microsoft.com/office/drawing/2014/main" id="{83C20728-63AB-4B1C-A4EB-B055C8C43CCF}"/>
              </a:ext>
            </a:extLst>
          </p:cNvPr>
          <p:cNvSpPr>
            <a:spLocks noChangeArrowheads="1"/>
          </p:cNvSpPr>
          <p:nvPr/>
        </p:nvSpPr>
        <p:spPr bwMode="auto">
          <a:xfrm>
            <a:off x="5181600" y="3657600"/>
            <a:ext cx="1692275" cy="1803400"/>
          </a:xfrm>
          <a:prstGeom prst="rect">
            <a:avLst/>
          </a:prstGeom>
          <a:solidFill>
            <a:srgbClr val="FF99CC">
              <a:alpha val="25098"/>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374795" name="Rectangle 11">
            <a:extLst>
              <a:ext uri="{FF2B5EF4-FFF2-40B4-BE49-F238E27FC236}">
                <a16:creationId xmlns:a16="http://schemas.microsoft.com/office/drawing/2014/main" id="{881166AA-69A5-485D-9F93-EACEB47357A3}"/>
              </a:ext>
            </a:extLst>
          </p:cNvPr>
          <p:cNvSpPr>
            <a:spLocks noChangeArrowheads="1"/>
          </p:cNvSpPr>
          <p:nvPr/>
        </p:nvSpPr>
        <p:spPr bwMode="auto">
          <a:xfrm>
            <a:off x="6858000" y="4800600"/>
            <a:ext cx="1752600" cy="615950"/>
          </a:xfrm>
          <a:prstGeom prst="rect">
            <a:avLst/>
          </a:prstGeom>
          <a:noFill/>
          <a:ln w="38100">
            <a:solidFill>
              <a:srgbClr val="FF00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374796" name="Line 12">
            <a:extLst>
              <a:ext uri="{FF2B5EF4-FFF2-40B4-BE49-F238E27FC236}">
                <a16:creationId xmlns:a16="http://schemas.microsoft.com/office/drawing/2014/main" id="{54933E6D-59BC-4738-9DCF-B8600A25F2FA}"/>
              </a:ext>
            </a:extLst>
          </p:cNvPr>
          <p:cNvSpPr>
            <a:spLocks noChangeShapeType="1"/>
          </p:cNvSpPr>
          <p:nvPr/>
        </p:nvSpPr>
        <p:spPr bwMode="auto">
          <a:xfrm flipH="1">
            <a:off x="5334000" y="4800600"/>
            <a:ext cx="1524000" cy="685800"/>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797" name="Line 13">
            <a:extLst>
              <a:ext uri="{FF2B5EF4-FFF2-40B4-BE49-F238E27FC236}">
                <a16:creationId xmlns:a16="http://schemas.microsoft.com/office/drawing/2014/main" id="{F2108C61-07AE-4655-9242-4921DFC39924}"/>
              </a:ext>
            </a:extLst>
          </p:cNvPr>
          <p:cNvSpPr>
            <a:spLocks noChangeShapeType="1"/>
          </p:cNvSpPr>
          <p:nvPr/>
        </p:nvSpPr>
        <p:spPr bwMode="auto">
          <a:xfrm flipH="1">
            <a:off x="8382000" y="5376863"/>
            <a:ext cx="247650" cy="1176337"/>
          </a:xfrm>
          <a:prstGeom prst="line">
            <a:avLst/>
          </a:prstGeom>
          <a:noFill/>
          <a:ln w="38100">
            <a:solidFill>
              <a:srgbClr val="FF0066"/>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74798" name="Text Box 14">
            <a:extLst>
              <a:ext uri="{FF2B5EF4-FFF2-40B4-BE49-F238E27FC236}">
                <a16:creationId xmlns:a16="http://schemas.microsoft.com/office/drawing/2014/main" id="{D10B6442-CE58-4131-8D38-C283DD34A3C3}"/>
              </a:ext>
            </a:extLst>
          </p:cNvPr>
          <p:cNvSpPr txBox="1">
            <a:spLocks noChangeArrowheads="1"/>
          </p:cNvSpPr>
          <p:nvPr/>
        </p:nvSpPr>
        <p:spPr bwMode="auto">
          <a:xfrm>
            <a:off x="9525" y="5444080"/>
            <a:ext cx="31242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pPr>
            <a:r>
              <a:rPr lang="en-US" altLang="en-US" sz="1800" dirty="0">
                <a:solidFill>
                  <a:schemeClr val="bg1">
                    <a:lumMod val="75000"/>
                  </a:schemeClr>
                </a:solidFill>
              </a:rPr>
              <a:t>Need to import </a:t>
            </a:r>
            <a:r>
              <a:rPr lang="en-US" altLang="en-US" sz="1800" dirty="0" err="1">
                <a:solidFill>
                  <a:schemeClr val="bg1">
                    <a:lumMod val="75000"/>
                  </a:schemeClr>
                </a:solidFill>
              </a:rPr>
              <a:t>arcpy</a:t>
            </a:r>
            <a:r>
              <a:rPr lang="en-US" altLang="en-US" sz="1800" dirty="0">
                <a:solidFill>
                  <a:schemeClr val="bg1">
                    <a:lumMod val="75000"/>
                  </a:schemeClr>
                </a:solidFill>
              </a:rPr>
              <a:t> to access these properties &amp; methods.</a:t>
            </a:r>
          </a:p>
          <a:p>
            <a:pPr eaLnBrk="1" hangingPunct="1">
              <a:spcBef>
                <a:spcPct val="0"/>
              </a:spcBef>
            </a:pPr>
            <a:endParaRPr lang="en-US" altLang="en-US" sz="1800" dirty="0">
              <a:solidFill>
                <a:schemeClr val="bg1">
                  <a:lumMod val="75000"/>
                </a:schemeClr>
              </a:solidFill>
            </a:endParaRPr>
          </a:p>
        </p:txBody>
      </p:sp>
      <p:sp>
        <p:nvSpPr>
          <p:cNvPr id="374799" name="Rectangle 15">
            <a:extLst>
              <a:ext uri="{FF2B5EF4-FFF2-40B4-BE49-F238E27FC236}">
                <a16:creationId xmlns:a16="http://schemas.microsoft.com/office/drawing/2014/main" id="{38739EF0-D28E-48D7-A04F-B63BDAB548FC}"/>
              </a:ext>
            </a:extLst>
          </p:cNvPr>
          <p:cNvSpPr>
            <a:spLocks noChangeArrowheads="1"/>
          </p:cNvSpPr>
          <p:nvPr/>
        </p:nvSpPr>
        <p:spPr bwMode="auto">
          <a:xfrm>
            <a:off x="3886200" y="1905000"/>
            <a:ext cx="114646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b="1" dirty="0">
                <a:solidFill>
                  <a:srgbClr val="FF3300"/>
                </a:solidFill>
              </a:rPr>
              <a:t>arcpy</a:t>
            </a:r>
          </a:p>
          <a:p>
            <a:pPr eaLnBrk="1" hangingPunct="1">
              <a:spcBef>
                <a:spcPct val="0"/>
              </a:spcBef>
              <a:buFontTx/>
              <a:buNone/>
            </a:pPr>
            <a:r>
              <a:rPr lang="en-US" altLang="en-US" sz="1800" b="1" dirty="0">
                <a:solidFill>
                  <a:srgbClr val="FF3300"/>
                </a:solidFill>
              </a:rPr>
              <a:t>methods</a:t>
            </a:r>
          </a:p>
        </p:txBody>
      </p:sp>
      <p:sp>
        <p:nvSpPr>
          <p:cNvPr id="374800" name="Rectangle 16">
            <a:extLst>
              <a:ext uri="{FF2B5EF4-FFF2-40B4-BE49-F238E27FC236}">
                <a16:creationId xmlns:a16="http://schemas.microsoft.com/office/drawing/2014/main" id="{E16A1F01-E54C-44D8-91FE-49D08657FFCB}"/>
              </a:ext>
            </a:extLst>
          </p:cNvPr>
          <p:cNvSpPr>
            <a:spLocks noChangeArrowheads="1"/>
          </p:cNvSpPr>
          <p:nvPr/>
        </p:nvSpPr>
        <p:spPr bwMode="auto">
          <a:xfrm>
            <a:off x="3352800" y="3733800"/>
            <a:ext cx="17208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a:solidFill>
                  <a:srgbClr val="FF3300"/>
                </a:solidFill>
                <a:latin typeface="Times New Roman" panose="02020603050405020304" pitchFamily="18" charset="0"/>
              </a:rPr>
              <a:t>Enumerations</a:t>
            </a:r>
          </a:p>
        </p:txBody>
      </p:sp>
      <p:sp>
        <p:nvSpPr>
          <p:cNvPr id="374801" name="Rectangle 17">
            <a:extLst>
              <a:ext uri="{FF2B5EF4-FFF2-40B4-BE49-F238E27FC236}">
                <a16:creationId xmlns:a16="http://schemas.microsoft.com/office/drawing/2014/main" id="{0105553E-23EE-4231-A1F5-D9E3551D95FE}"/>
              </a:ext>
            </a:extLst>
          </p:cNvPr>
          <p:cNvSpPr>
            <a:spLocks noChangeArrowheads="1"/>
          </p:cNvSpPr>
          <p:nvPr/>
        </p:nvSpPr>
        <p:spPr bwMode="auto">
          <a:xfrm>
            <a:off x="7399338" y="1524000"/>
            <a:ext cx="10588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a:solidFill>
                  <a:srgbClr val="FF3300"/>
                </a:solidFill>
                <a:latin typeface="Times New Roman" panose="02020603050405020304" pitchFamily="18" charset="0"/>
              </a:rPr>
              <a:t>Cursors</a:t>
            </a:r>
          </a:p>
        </p:txBody>
      </p:sp>
      <p:sp>
        <p:nvSpPr>
          <p:cNvPr id="374802" name="Rectangle 18">
            <a:extLst>
              <a:ext uri="{FF2B5EF4-FFF2-40B4-BE49-F238E27FC236}">
                <a16:creationId xmlns:a16="http://schemas.microsoft.com/office/drawing/2014/main" id="{2BEAAD6B-E0E8-45DF-A763-8B2685B91A31}"/>
              </a:ext>
            </a:extLst>
          </p:cNvPr>
          <p:cNvSpPr>
            <a:spLocks noChangeArrowheads="1"/>
          </p:cNvSpPr>
          <p:nvPr/>
        </p:nvSpPr>
        <p:spPr bwMode="auto">
          <a:xfrm>
            <a:off x="5867400" y="3810000"/>
            <a:ext cx="1022350" cy="70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a:solidFill>
                  <a:srgbClr val="FF3300"/>
                </a:solidFill>
                <a:latin typeface="Times New Roman" panose="02020603050405020304" pitchFamily="18" charset="0"/>
              </a:rPr>
              <a:t>Other </a:t>
            </a:r>
          </a:p>
          <a:p>
            <a:pPr eaLnBrk="1" hangingPunct="1">
              <a:spcBef>
                <a:spcPct val="0"/>
              </a:spcBef>
              <a:buFontTx/>
              <a:buNone/>
            </a:pPr>
            <a:r>
              <a:rPr lang="en-US" altLang="en-US" sz="2000" b="1">
                <a:solidFill>
                  <a:srgbClr val="FF3300"/>
                </a:solidFill>
                <a:latin typeface="Times New Roman" panose="02020603050405020304" pitchFamily="18" charset="0"/>
              </a:rPr>
              <a:t>Objects</a:t>
            </a:r>
          </a:p>
        </p:txBody>
      </p:sp>
      <p:sp>
        <p:nvSpPr>
          <p:cNvPr id="374803" name="Rectangle 19">
            <a:extLst>
              <a:ext uri="{FF2B5EF4-FFF2-40B4-BE49-F238E27FC236}">
                <a16:creationId xmlns:a16="http://schemas.microsoft.com/office/drawing/2014/main" id="{47C7B683-B624-41EA-9157-334BF1CA9F72}"/>
              </a:ext>
            </a:extLst>
          </p:cNvPr>
          <p:cNvSpPr>
            <a:spLocks noChangeArrowheads="1"/>
          </p:cNvSpPr>
          <p:nvPr/>
        </p:nvSpPr>
        <p:spPr bwMode="auto">
          <a:xfrm>
            <a:off x="5576888" y="1600200"/>
            <a:ext cx="112871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a:solidFill>
                  <a:srgbClr val="FF3300"/>
                </a:solidFill>
                <a:latin typeface="Times New Roman" panose="02020603050405020304" pitchFamily="18" charset="0"/>
              </a:rPr>
              <a:t>Describe</a:t>
            </a:r>
          </a:p>
        </p:txBody>
      </p:sp>
      <p:sp>
        <p:nvSpPr>
          <p:cNvPr id="23" name="Rectangle 8">
            <a:extLst>
              <a:ext uri="{FF2B5EF4-FFF2-40B4-BE49-F238E27FC236}">
                <a16:creationId xmlns:a16="http://schemas.microsoft.com/office/drawing/2014/main" id="{753E193D-2282-474C-98B4-9B28CFC85F83}"/>
              </a:ext>
            </a:extLst>
          </p:cNvPr>
          <p:cNvSpPr>
            <a:spLocks noChangeArrowheads="1"/>
          </p:cNvSpPr>
          <p:nvPr/>
        </p:nvSpPr>
        <p:spPr bwMode="auto">
          <a:xfrm>
            <a:off x="6858000" y="3733800"/>
            <a:ext cx="1676400" cy="990600"/>
          </a:xfrm>
          <a:prstGeom prst="rect">
            <a:avLst/>
          </a:prstGeom>
          <a:solidFill>
            <a:srgbClr val="7F7BC7">
              <a:alpha val="42744"/>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2" name="Rectangle 19">
            <a:extLst>
              <a:ext uri="{FF2B5EF4-FFF2-40B4-BE49-F238E27FC236}">
                <a16:creationId xmlns:a16="http://schemas.microsoft.com/office/drawing/2014/main" id="{261522F6-BC1B-4824-B75C-408AC976693D}"/>
              </a:ext>
            </a:extLst>
          </p:cNvPr>
          <p:cNvSpPr>
            <a:spLocks noChangeArrowheads="1"/>
          </p:cNvSpPr>
          <p:nvPr/>
        </p:nvSpPr>
        <p:spPr bwMode="auto">
          <a:xfrm>
            <a:off x="7315200" y="3810000"/>
            <a:ext cx="1181100"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b="1">
                <a:solidFill>
                  <a:srgbClr val="FF3300"/>
                </a:solidFill>
                <a:latin typeface="Times New Roman" panose="02020603050405020304" pitchFamily="18" charset="0"/>
              </a:rPr>
              <a:t>Mapping</a:t>
            </a:r>
          </a:p>
        </p:txBody>
      </p:sp>
      <p:sp>
        <p:nvSpPr>
          <p:cNvPr id="2" name="Rectangle 6">
            <a:extLst>
              <a:ext uri="{FF2B5EF4-FFF2-40B4-BE49-F238E27FC236}">
                <a16:creationId xmlns:a16="http://schemas.microsoft.com/office/drawing/2014/main" id="{8B469221-82C2-240D-0C75-F41355DC97B1}"/>
              </a:ext>
            </a:extLst>
          </p:cNvPr>
          <p:cNvSpPr>
            <a:spLocks noChangeArrowheads="1"/>
          </p:cNvSpPr>
          <p:nvPr/>
        </p:nvSpPr>
        <p:spPr bwMode="auto">
          <a:xfrm>
            <a:off x="3352800" y="4983394"/>
            <a:ext cx="1828800" cy="457200"/>
          </a:xfrm>
          <a:prstGeom prst="rect">
            <a:avLst/>
          </a:prstGeom>
          <a:solidFill>
            <a:srgbClr val="FF9900">
              <a:alpha val="29804"/>
            </a:srgbClr>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dirty="0"/>
          </a:p>
        </p:txBody>
      </p:sp>
      <p:pic>
        <p:nvPicPr>
          <p:cNvPr id="8" name="Picture 7" descr="Diagram&#10;&#10;Description automatically generated with low confidence">
            <a:extLst>
              <a:ext uri="{FF2B5EF4-FFF2-40B4-BE49-F238E27FC236}">
                <a16:creationId xmlns:a16="http://schemas.microsoft.com/office/drawing/2014/main" id="{0295B0D7-2D54-A94E-CD5D-402B87A82EEC}"/>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5181600" y="5490835"/>
            <a:ext cx="3197751" cy="1144206"/>
          </a:xfrm>
          <a:prstGeom prst="rect">
            <a:avLst/>
          </a:prstGeom>
          <a:ln w="38100" cap="sq">
            <a:solidFill>
              <a:srgbClr val="FF0066"/>
            </a:solidFill>
            <a:prstDash val="solid"/>
            <a:miter lim="800000"/>
          </a:ln>
          <a:effectLst>
            <a:outerShdw blurRad="50800" dist="38100" dir="2700000" algn="tl" rotWithShape="0">
              <a:srgbClr val="000000">
                <a:alpha val="43000"/>
              </a:srgbClr>
            </a:outerShdw>
          </a:effec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74788">
                                            <p:txEl>
                                              <p:pRg st="1" end="1"/>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479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74788">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7479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74788">
                                            <p:txEl>
                                              <p:pRg st="3" end="3"/>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7479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7480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74788">
                                            <p:txEl>
                                              <p:pRg st="4" end="4"/>
                                            </p:txEl>
                                          </p:spTgt>
                                        </p:tgtEl>
                                        <p:attrNameLst>
                                          <p:attrName>style.visibility</p:attrName>
                                        </p:attrNameLst>
                                      </p:cBhvr>
                                      <p:to>
                                        <p:strVal val="visible"/>
                                      </p:to>
                                    </p:set>
                                  </p:childTnLst>
                                </p:cTn>
                              </p:par>
                              <p:par>
                                <p:cTn id="29" presetID="1" presetClass="entr" presetSubtype="0" fill="hold" grpId="1" nodeType="withEffect">
                                  <p:stCondLst>
                                    <p:cond delay="0"/>
                                  </p:stCondLst>
                                  <p:childTnLst>
                                    <p:set>
                                      <p:cBhvr>
                                        <p:cTn id="30" dur="1" fill="hold">
                                          <p:stCondLst>
                                            <p:cond delay="0"/>
                                          </p:stCondLst>
                                        </p:cTn>
                                        <p:tgtEl>
                                          <p:spTgt spid="37479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7479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7480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74788">
                                            <p:txEl>
                                              <p:pRg st="5" end="5"/>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74789"/>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480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74788">
                                            <p:txEl>
                                              <p:pRg st="6" end="6"/>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479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7480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74788">
                                            <p:txEl>
                                              <p:pRg st="7" end="7"/>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74796"/>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74795"/>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74797"/>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37479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89" grpId="0" animBg="1"/>
      <p:bldP spid="374790" grpId="0" animBg="1"/>
      <p:bldP spid="374791" grpId="0" animBg="1"/>
      <p:bldP spid="374791" grpId="1" animBg="1"/>
      <p:bldP spid="374792" grpId="0" animBg="1"/>
      <p:bldP spid="374793" grpId="0" animBg="1"/>
      <p:bldP spid="374795" grpId="0" animBg="1"/>
      <p:bldP spid="374798" grpId="0"/>
      <p:bldP spid="374799" grpId="0"/>
      <p:bldP spid="374800" grpId="0"/>
      <p:bldP spid="374801" grpId="0"/>
      <p:bldP spid="374803" grpId="0"/>
      <p:bldP spid="23" grpId="0" animBg="1"/>
      <p:bldP spid="22" grpId="0"/>
      <p:bldP spid="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81000"/>
            <a:ext cx="2895600" cy="5609628"/>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nchorCtr="0"/>
          <a:lstStyle/>
          <a:p>
            <a:r>
              <a:rPr lang="az-Cyrl-AZ" sz="1200" b="1" dirty="0">
                <a:solidFill>
                  <a:schemeClr val="bg1">
                    <a:lumMod val="85000"/>
                  </a:schemeClr>
                </a:solidFill>
              </a:rPr>
              <a:t>Ӝ</a:t>
            </a:r>
            <a:r>
              <a:rPr lang="az-Cyrl-AZ" sz="1200" b="1" dirty="0">
                <a:solidFill>
                  <a:srgbClr val="E3E3E3"/>
                </a:solidFill>
              </a:rPr>
              <a:t> </a:t>
            </a:r>
            <a:r>
              <a:rPr lang="en-US" sz="1200" b="1" dirty="0" err="1">
                <a:solidFill>
                  <a:schemeClr val="bg1">
                    <a:lumMod val="85000"/>
                  </a:schemeClr>
                </a:solidFill>
              </a:rPr>
              <a:t>arcpy</a:t>
            </a:r>
            <a:endParaRPr lang="en-US" sz="1200" b="1" dirty="0">
              <a:solidFill>
                <a:schemeClr val="bg1">
                  <a:lumMod val="85000"/>
                </a:schemeClr>
              </a:solidFill>
            </a:endParaRPr>
          </a:p>
          <a:p>
            <a:endParaRPr lang="en-US" sz="700" b="1" dirty="0">
              <a:solidFill>
                <a:schemeClr val="bg1">
                  <a:lumMod val="85000"/>
                </a:schemeClr>
              </a:solidFill>
            </a:endParaRPr>
          </a:p>
          <a:p>
            <a:r>
              <a:rPr lang="en-US" sz="1200" u="sng" dirty="0">
                <a:solidFill>
                  <a:schemeClr val="bg1">
                    <a:lumMod val="85000"/>
                  </a:schemeClr>
                </a:solidFill>
              </a:rPr>
              <a:t>messaging</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AddMessage</a:t>
            </a:r>
            <a:r>
              <a:rPr lang="en-US" sz="1200" dirty="0">
                <a:solidFill>
                  <a:schemeClr val="bg1">
                    <a:lumMod val="85000"/>
                  </a:schemeClr>
                </a:solidFill>
              </a:rPr>
              <a:t>(message)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GetMessages</a:t>
            </a:r>
            <a:r>
              <a:rPr lang="en-US" sz="1200" dirty="0">
                <a:solidFill>
                  <a:schemeClr val="bg1">
                    <a:lumMod val="85000"/>
                  </a:schemeClr>
                </a:solidFill>
              </a:rPr>
              <a:t>( )</a:t>
            </a:r>
          </a:p>
          <a:p>
            <a:endParaRPr lang="en-US" sz="700" dirty="0">
              <a:solidFill>
                <a:schemeClr val="bg1">
                  <a:lumMod val="85000"/>
                </a:schemeClr>
              </a:solidFill>
            </a:endParaRPr>
          </a:p>
          <a:p>
            <a:r>
              <a:rPr lang="en-US" sz="1200" u="sng" dirty="0">
                <a:solidFill>
                  <a:schemeClr val="bg1">
                    <a:lumMod val="85000"/>
                  </a:schemeClr>
                </a:solidFill>
              </a:rPr>
              <a:t>licensing</a:t>
            </a:r>
          </a:p>
          <a:p>
            <a:r>
              <a:rPr lang="en-US" sz="1200" dirty="0">
                <a:solidFill>
                  <a:schemeClr val="bg1">
                    <a:lumMod val="85000"/>
                  </a:schemeClr>
                </a:solidFill>
              </a:rPr>
              <a:t>← </a:t>
            </a:r>
            <a:r>
              <a:rPr lang="en-US" sz="1200" dirty="0" err="1">
                <a:solidFill>
                  <a:schemeClr val="bg1">
                    <a:lumMod val="85000"/>
                  </a:schemeClr>
                </a:solidFill>
              </a:rPr>
              <a:t>CheckOutExtension</a:t>
            </a:r>
            <a:r>
              <a:rPr lang="en-US" sz="1200" dirty="0">
                <a:solidFill>
                  <a:schemeClr val="bg1">
                    <a:lumMod val="85000"/>
                  </a:schemeClr>
                </a:solidFill>
              </a:rPr>
              <a:t>(ext. code)</a:t>
            </a:r>
          </a:p>
          <a:p>
            <a:endParaRPr lang="en-US" sz="700" dirty="0">
              <a:solidFill>
                <a:schemeClr val="tx1"/>
              </a:solidFill>
            </a:endParaRPr>
          </a:p>
          <a:p>
            <a:r>
              <a:rPr lang="en-US" sz="1200" u="sng" dirty="0">
                <a:solidFill>
                  <a:srgbClr val="92D050"/>
                </a:solidFill>
              </a:rPr>
              <a:t>describing data</a:t>
            </a:r>
          </a:p>
          <a:p>
            <a:r>
              <a:rPr lang="en-US" sz="1200" dirty="0">
                <a:solidFill>
                  <a:srgbClr val="92D050"/>
                </a:solidFill>
              </a:rPr>
              <a:t>← Describe(data)</a:t>
            </a:r>
          </a:p>
          <a:p>
            <a:endParaRPr lang="en-US" sz="700" dirty="0">
              <a:solidFill>
                <a:schemeClr val="tx1"/>
              </a:solidFill>
            </a:endParaRPr>
          </a:p>
          <a:p>
            <a:r>
              <a:rPr lang="en-US" sz="1200" u="sng" dirty="0">
                <a:solidFill>
                  <a:srgbClr val="BD7197"/>
                </a:solidFill>
              </a:rPr>
              <a:t>Create objects</a:t>
            </a:r>
          </a:p>
          <a:p>
            <a:r>
              <a:rPr lang="en-US" sz="1200" dirty="0">
                <a:solidFill>
                  <a:srgbClr val="BD7197"/>
                </a:solidFill>
              </a:rPr>
              <a:t>← Array</a:t>
            </a:r>
          </a:p>
          <a:p>
            <a:r>
              <a:rPr lang="en-US" sz="1200" dirty="0">
                <a:solidFill>
                  <a:srgbClr val="BD7197"/>
                </a:solidFill>
              </a:rPr>
              <a:t>← Point</a:t>
            </a:r>
            <a:br>
              <a:rPr lang="en-US" sz="1200" dirty="0">
                <a:solidFill>
                  <a:srgbClr val="BD7197"/>
                </a:solidFill>
              </a:rPr>
            </a:br>
            <a:r>
              <a:rPr lang="en-US" sz="1200" dirty="0">
                <a:solidFill>
                  <a:srgbClr val="BD7197"/>
                </a:solidFill>
              </a:rPr>
              <a:t>← Polyline</a:t>
            </a:r>
            <a:br>
              <a:rPr lang="en-US" sz="1200" dirty="0">
                <a:solidFill>
                  <a:srgbClr val="BD7197"/>
                </a:solidFill>
              </a:rPr>
            </a:br>
            <a:r>
              <a:rPr lang="en-US" sz="1200" dirty="0">
                <a:solidFill>
                  <a:srgbClr val="BD7197"/>
                </a:solidFill>
              </a:rPr>
              <a:t>← Polygon</a:t>
            </a:r>
          </a:p>
          <a:p>
            <a:r>
              <a:rPr lang="en-US" sz="1200" dirty="0">
                <a:solidFill>
                  <a:srgbClr val="BD7197"/>
                </a:solidFill>
              </a:rPr>
              <a:t>← </a:t>
            </a:r>
            <a:r>
              <a:rPr lang="en-US" sz="1200" dirty="0" err="1">
                <a:solidFill>
                  <a:srgbClr val="BD7197"/>
                </a:solidFill>
              </a:rPr>
              <a:t>ValueTable</a:t>
            </a:r>
            <a:endParaRPr lang="en-US" sz="1200" dirty="0">
              <a:solidFill>
                <a:srgbClr val="BD7197"/>
              </a:solidFill>
            </a:endParaRPr>
          </a:p>
          <a:p>
            <a:endParaRPr lang="en-US" sz="700" u="sng" dirty="0">
              <a:solidFill>
                <a:schemeClr val="tx1"/>
              </a:solidFill>
            </a:endParaRPr>
          </a:p>
          <a:p>
            <a:r>
              <a:rPr lang="en-US" sz="1200" u="sng" dirty="0">
                <a:solidFill>
                  <a:schemeClr val="bg1">
                    <a:lumMod val="85000"/>
                  </a:schemeClr>
                </a:solidFill>
              </a:rPr>
              <a:t>parameters</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GetParameterAsText</a:t>
            </a:r>
            <a:r>
              <a:rPr lang="en-US" sz="1200" dirty="0">
                <a:solidFill>
                  <a:schemeClr val="bg1">
                    <a:lumMod val="85000"/>
                  </a:schemeClr>
                </a:solidFill>
              </a:rPr>
              <a:t>(index)</a:t>
            </a:r>
          </a:p>
          <a:p>
            <a:r>
              <a:rPr lang="en-US" sz="1200" dirty="0">
                <a:solidFill>
                  <a:schemeClr val="bg1">
                    <a:lumMod val="85000"/>
                  </a:schemeClr>
                </a:solidFill>
              </a:rPr>
              <a:t>← </a:t>
            </a:r>
            <a:r>
              <a:rPr lang="en-US" sz="1200" dirty="0" err="1">
                <a:solidFill>
                  <a:schemeClr val="bg1">
                    <a:lumMod val="85000"/>
                  </a:schemeClr>
                </a:solidFill>
              </a:rPr>
              <a:t>SetParameterAsText</a:t>
            </a:r>
            <a:r>
              <a:rPr lang="en-US" sz="1200" dirty="0">
                <a:solidFill>
                  <a:schemeClr val="bg1">
                    <a:lumMod val="85000"/>
                  </a:schemeClr>
                </a:solidFill>
              </a:rPr>
              <a:t>(index, </a:t>
            </a:r>
            <a:r>
              <a:rPr lang="en-US" sz="1200" dirty="0" err="1">
                <a:solidFill>
                  <a:schemeClr val="bg1">
                    <a:lumMod val="85000"/>
                  </a:schemeClr>
                </a:solidFill>
              </a:rPr>
              <a:t>arg</a:t>
            </a:r>
            <a:r>
              <a:rPr lang="en-US" sz="1200" dirty="0">
                <a:solidFill>
                  <a:schemeClr val="bg1">
                    <a:lumMod val="85000"/>
                  </a:schemeClr>
                </a:solidFill>
              </a:rPr>
              <a:t>)</a:t>
            </a:r>
          </a:p>
          <a:p>
            <a:endParaRPr lang="en-US" sz="700" dirty="0">
              <a:solidFill>
                <a:schemeClr val="tx1"/>
              </a:solidFill>
            </a:endParaRPr>
          </a:p>
          <a:p>
            <a:r>
              <a:rPr lang="en-US" sz="1200" u="sng" dirty="0">
                <a:solidFill>
                  <a:srgbClr val="C9F5DE"/>
                </a:solidFill>
              </a:rPr>
              <a:t>lists </a:t>
            </a:r>
          </a:p>
          <a:p>
            <a:r>
              <a:rPr lang="en-US" sz="1200" dirty="0">
                <a:solidFill>
                  <a:srgbClr val="C9F5DE"/>
                </a:solidFill>
              </a:rPr>
              <a:t>← </a:t>
            </a:r>
            <a:r>
              <a:rPr lang="en-US" sz="1150" dirty="0" err="1">
                <a:solidFill>
                  <a:srgbClr val="C9F5DE"/>
                </a:solidFill>
              </a:rPr>
              <a:t>ListFields</a:t>
            </a:r>
            <a:r>
              <a:rPr lang="en-US" sz="1150" dirty="0">
                <a:solidFill>
                  <a:srgbClr val="C9F5DE"/>
                </a:solidFill>
              </a:rPr>
              <a:t>(dataset,{</a:t>
            </a:r>
            <a:r>
              <a:rPr lang="en-US" sz="1150" dirty="0" err="1">
                <a:solidFill>
                  <a:srgbClr val="C9F5DE"/>
                </a:solidFill>
              </a:rPr>
              <a:t>wild_card</a:t>
            </a:r>
            <a:r>
              <a:rPr lang="en-US" sz="1150" dirty="0">
                <a:solidFill>
                  <a:srgbClr val="C9F5DE"/>
                </a:solidFill>
              </a:rPr>
              <a:t>}, {</a:t>
            </a:r>
            <a:r>
              <a:rPr lang="en-US" sz="1150" dirty="0" err="1">
                <a:solidFill>
                  <a:srgbClr val="C9F5DE"/>
                </a:solidFill>
              </a:rPr>
              <a:t>field_type</a:t>
            </a:r>
            <a:r>
              <a:rPr lang="en-US" sz="1150" dirty="0">
                <a:solidFill>
                  <a:srgbClr val="C9F5DE"/>
                </a:solidFill>
              </a:rPr>
              <a:t>})</a:t>
            </a:r>
            <a:r>
              <a:rPr lang="en-US" sz="1200" dirty="0">
                <a:solidFill>
                  <a:srgbClr val="C9F5DE"/>
                </a:solidFill>
              </a:rPr>
              <a:t> ← </a:t>
            </a:r>
            <a:r>
              <a:rPr lang="en-US" sz="1200" dirty="0" err="1">
                <a:solidFill>
                  <a:srgbClr val="C9F5DE"/>
                </a:solidFill>
              </a:rPr>
              <a:t>ListRasters</a:t>
            </a:r>
            <a:r>
              <a:rPr lang="en-US" sz="1200" dirty="0">
                <a:solidFill>
                  <a:srgbClr val="C9F5DE"/>
                </a:solidFill>
              </a:rPr>
              <a:t>({</a:t>
            </a:r>
            <a:r>
              <a:rPr lang="en-US" sz="1200" dirty="0" err="1">
                <a:solidFill>
                  <a:srgbClr val="C9F5DE"/>
                </a:solidFill>
              </a:rPr>
              <a:t>wild_card</a:t>
            </a:r>
            <a:r>
              <a:rPr lang="en-US" sz="1200" dirty="0">
                <a:solidFill>
                  <a:srgbClr val="C9F5DE"/>
                </a:solidFill>
              </a:rPr>
              <a:t>}, {</a:t>
            </a:r>
            <a:r>
              <a:rPr lang="en-US" sz="1200" dirty="0" err="1">
                <a:solidFill>
                  <a:srgbClr val="C9F5DE"/>
                </a:solidFill>
              </a:rPr>
              <a:t>geom_type</a:t>
            </a:r>
            <a:r>
              <a:rPr lang="en-US" sz="1200" dirty="0">
                <a:solidFill>
                  <a:srgbClr val="C9F5DE"/>
                </a:solidFill>
              </a:rPr>
              <a:t>}) </a:t>
            </a:r>
          </a:p>
          <a:p>
            <a:endParaRPr lang="en-US" sz="700" dirty="0">
              <a:solidFill>
                <a:schemeClr val="tx1"/>
              </a:solidFill>
            </a:endParaRPr>
          </a:p>
          <a:p>
            <a:r>
              <a:rPr lang="en-US" sz="1200" u="sng" dirty="0">
                <a:solidFill>
                  <a:srgbClr val="FF8F8F"/>
                </a:solidFill>
              </a:rPr>
              <a:t>tools</a:t>
            </a:r>
          </a:p>
          <a:p>
            <a:r>
              <a:rPr lang="en-US" sz="1200" dirty="0">
                <a:solidFill>
                  <a:srgbClr val="FF8F8F"/>
                </a:solidFill>
              </a:rPr>
              <a:t>← </a:t>
            </a:r>
            <a:r>
              <a:rPr lang="en-US" sz="1200" dirty="0" err="1">
                <a:solidFill>
                  <a:srgbClr val="FF8F8F"/>
                </a:solidFill>
              </a:rPr>
              <a:t>analysis.Buffer</a:t>
            </a:r>
            <a:r>
              <a:rPr lang="en-US" sz="1200" dirty="0">
                <a:solidFill>
                  <a:srgbClr val="FF8F8F"/>
                </a:solidFill>
              </a:rPr>
              <a:t>(params…)</a:t>
            </a:r>
          </a:p>
          <a:p>
            <a:r>
              <a:rPr lang="en-US" sz="1200" dirty="0">
                <a:solidFill>
                  <a:srgbClr val="FF8F8F"/>
                </a:solidFill>
              </a:rPr>
              <a:t>← </a:t>
            </a:r>
            <a:r>
              <a:rPr lang="en-US" sz="1200" dirty="0" err="1">
                <a:solidFill>
                  <a:srgbClr val="FF8F8F"/>
                </a:solidFill>
              </a:rPr>
              <a:t>sa.SquareRoot</a:t>
            </a:r>
            <a:r>
              <a:rPr lang="en-US" sz="1200" dirty="0">
                <a:solidFill>
                  <a:srgbClr val="FF8F8F"/>
                </a:solidFill>
              </a:rPr>
              <a:t>(params…)</a:t>
            </a:r>
          </a:p>
          <a:p>
            <a:endParaRPr lang="en-US" sz="1200" dirty="0">
              <a:solidFill>
                <a:schemeClr val="bg1">
                  <a:lumMod val="85000"/>
                </a:schemeClr>
              </a:solidFill>
            </a:endParaRPr>
          </a:p>
          <a:p>
            <a:r>
              <a:rPr lang="en-US" sz="1200" u="sng" dirty="0">
                <a:solidFill>
                  <a:schemeClr val="bg1">
                    <a:lumMod val="85000"/>
                  </a:schemeClr>
                </a:solidFill>
              </a:rPr>
              <a:t>exceptions</a:t>
            </a:r>
          </a:p>
          <a:p>
            <a:r>
              <a:rPr lang="en-US" sz="1200" dirty="0">
                <a:solidFill>
                  <a:schemeClr val="bg1">
                    <a:lumMod val="85000"/>
                  </a:schemeClr>
                </a:solidFill>
              </a:rPr>
              <a:t>← </a:t>
            </a:r>
            <a:r>
              <a:rPr lang="en-US" sz="1200" dirty="0" err="1">
                <a:solidFill>
                  <a:schemeClr val="bg1">
                    <a:lumMod val="85000"/>
                  </a:schemeClr>
                </a:solidFill>
              </a:rPr>
              <a:t>ExecuteError</a:t>
            </a:r>
            <a:endParaRPr lang="en-US" sz="1200" u="sng" dirty="0">
              <a:solidFill>
                <a:schemeClr val="bg1">
                  <a:lumMod val="85000"/>
                </a:schemeClr>
              </a:solidFill>
            </a:endParaRPr>
          </a:p>
        </p:txBody>
      </p:sp>
      <p:sp>
        <p:nvSpPr>
          <p:cNvPr id="6" name="Rectangle 5"/>
          <p:cNvSpPr/>
          <p:nvPr/>
        </p:nvSpPr>
        <p:spPr>
          <a:xfrm>
            <a:off x="165100" y="6096000"/>
            <a:ext cx="2882900" cy="685800"/>
          </a:xfrm>
          <a:prstGeom prst="rect">
            <a:avLst/>
          </a:prstGeom>
          <a:noFill/>
          <a:ln w="76200" cmpd="sng">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arcpy.env</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overwriteOutput</a:t>
            </a:r>
            <a:endParaRPr lang="en-US" sz="1200" dirty="0">
              <a:solidFill>
                <a:schemeClr val="bg1">
                  <a:lumMod val="85000"/>
                </a:schemeClr>
              </a:solidFill>
            </a:endParaRPr>
          </a:p>
          <a:p>
            <a:r>
              <a:rPr lang="en-US" sz="1200" dirty="0">
                <a:solidFill>
                  <a:schemeClr val="bg1">
                    <a:lumMod val="85000"/>
                  </a:schemeClr>
                </a:solidFill>
              </a:rPr>
              <a:t>    ‡ workspace</a:t>
            </a:r>
          </a:p>
        </p:txBody>
      </p:sp>
      <p:sp>
        <p:nvSpPr>
          <p:cNvPr id="7" name="Rectangle 6"/>
          <p:cNvSpPr/>
          <p:nvPr/>
        </p:nvSpPr>
        <p:spPr>
          <a:xfrm>
            <a:off x="3276600" y="155140"/>
            <a:ext cx="2667000" cy="3654078"/>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D4D4D4"/>
                </a:solidFill>
              </a:rPr>
              <a:t>҈ </a:t>
            </a:r>
            <a:r>
              <a:rPr lang="en-US" sz="1200" u="sng" dirty="0">
                <a:solidFill>
                  <a:srgbClr val="D4D4D4"/>
                </a:solidFill>
              </a:rPr>
              <a:t>Describe</a:t>
            </a:r>
            <a:endParaRPr lang="en-US" sz="1200" dirty="0">
              <a:solidFill>
                <a:srgbClr val="D4D4D4"/>
              </a:solidFill>
            </a:endParaRPr>
          </a:p>
          <a:p>
            <a:r>
              <a:rPr lang="en-US" sz="1200" dirty="0">
                <a:solidFill>
                  <a:srgbClr val="D4D4D4"/>
                </a:solidFill>
              </a:rPr>
              <a:t>    † </a:t>
            </a:r>
            <a:r>
              <a:rPr lang="en-US" sz="1200" dirty="0" err="1">
                <a:solidFill>
                  <a:srgbClr val="D4D4D4"/>
                </a:solidFill>
              </a:rPr>
              <a:t>baseName</a:t>
            </a:r>
            <a:br>
              <a:rPr lang="en-US" sz="1200" dirty="0">
                <a:solidFill>
                  <a:srgbClr val="D4D4D4"/>
                </a:solidFill>
              </a:rPr>
            </a:br>
            <a:r>
              <a:rPr lang="en-US" sz="1200" dirty="0">
                <a:solidFill>
                  <a:srgbClr val="D4D4D4"/>
                </a:solidFill>
              </a:rPr>
              <a:t>    † </a:t>
            </a:r>
            <a:r>
              <a:rPr lang="en-US" sz="1200" dirty="0" err="1">
                <a:solidFill>
                  <a:srgbClr val="D4D4D4"/>
                </a:solidFill>
              </a:rPr>
              <a:t>dataType</a:t>
            </a:r>
            <a:endParaRPr lang="en-US" sz="1200" dirty="0">
              <a:solidFill>
                <a:srgbClr val="D4D4D4"/>
              </a:solidFill>
            </a:endParaRPr>
          </a:p>
          <a:p>
            <a:r>
              <a:rPr lang="en-US" sz="1200" dirty="0">
                <a:solidFill>
                  <a:srgbClr val="D4D4D4"/>
                </a:solidFill>
              </a:rPr>
              <a:t>    † extension</a:t>
            </a:r>
          </a:p>
          <a:p>
            <a:endParaRPr lang="en-US" sz="1200" dirty="0">
              <a:solidFill>
                <a:srgbClr val="D4D4D4"/>
              </a:solidFill>
            </a:endParaRPr>
          </a:p>
        </p:txBody>
      </p:sp>
      <p:sp>
        <p:nvSpPr>
          <p:cNvPr id="9" name="Rectangle 8"/>
          <p:cNvSpPr/>
          <p:nvPr/>
        </p:nvSpPr>
        <p:spPr>
          <a:xfrm>
            <a:off x="3396892" y="959809"/>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E3E3E3"/>
                </a:solidFill>
              </a:rPr>
              <a:t> ҈ </a:t>
            </a:r>
            <a:r>
              <a:rPr lang="en-US" sz="1200" u="sng" dirty="0" err="1">
                <a:solidFill>
                  <a:srgbClr val="E3E3E3"/>
                </a:solidFill>
              </a:rPr>
              <a:t>DataSet</a:t>
            </a:r>
            <a:endParaRPr lang="en-US" sz="1200" u="sng" dirty="0">
              <a:solidFill>
                <a:srgbClr val="E3E3E3"/>
              </a:solidFill>
            </a:endParaRPr>
          </a:p>
          <a:p>
            <a:r>
              <a:rPr lang="en-US" sz="1200" dirty="0">
                <a:solidFill>
                  <a:srgbClr val="E3E3E3"/>
                </a:solidFill>
              </a:rPr>
              <a:t>     † </a:t>
            </a:r>
            <a:r>
              <a:rPr lang="en-US" sz="1200" dirty="0" err="1">
                <a:solidFill>
                  <a:srgbClr val="E3E3E3"/>
                </a:solidFill>
              </a:rPr>
              <a:t>datasetType</a:t>
            </a:r>
            <a:endParaRPr lang="en-US" sz="1200" dirty="0">
              <a:solidFill>
                <a:srgbClr val="E3E3E3"/>
              </a:solidFill>
            </a:endParaRPr>
          </a:p>
          <a:p>
            <a:r>
              <a:rPr lang="en-US" sz="1200" dirty="0">
                <a:solidFill>
                  <a:srgbClr val="E3E3E3"/>
                </a:solidFill>
              </a:rPr>
              <a:t>     † extent</a:t>
            </a:r>
            <a:br>
              <a:rPr lang="en-US" sz="1200" dirty="0">
                <a:solidFill>
                  <a:srgbClr val="E3E3E3"/>
                </a:solidFill>
              </a:rPr>
            </a:br>
            <a:r>
              <a:rPr lang="en-US" sz="1200" dirty="0">
                <a:solidFill>
                  <a:srgbClr val="E3E3E3"/>
                </a:solidFill>
              </a:rPr>
              <a:t> </a:t>
            </a:r>
          </a:p>
        </p:txBody>
      </p:sp>
      <p:sp>
        <p:nvSpPr>
          <p:cNvPr id="13" name="Rectangle 12"/>
          <p:cNvSpPr/>
          <p:nvPr/>
        </p:nvSpPr>
        <p:spPr>
          <a:xfrm>
            <a:off x="6096000" y="5803640"/>
            <a:ext cx="2936052" cy="1019199"/>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D4D4D4"/>
                </a:solidFill>
              </a:rPr>
              <a:t>† Read only property</a:t>
            </a:r>
          </a:p>
          <a:p>
            <a:r>
              <a:rPr lang="en-US" sz="1200" dirty="0">
                <a:solidFill>
                  <a:srgbClr val="D4D4D4"/>
                </a:solidFill>
              </a:rPr>
              <a:t>‡ Read/write property</a:t>
            </a:r>
          </a:p>
          <a:p>
            <a:r>
              <a:rPr lang="en-US" sz="1200" dirty="0">
                <a:solidFill>
                  <a:srgbClr val="D4D4D4"/>
                </a:solidFill>
              </a:rPr>
              <a:t>← Method</a:t>
            </a:r>
          </a:p>
          <a:p>
            <a:r>
              <a:rPr lang="az-Cyrl-AZ" sz="1200" dirty="0">
                <a:solidFill>
                  <a:srgbClr val="D4D4D4"/>
                </a:solidFill>
              </a:rPr>
              <a:t>҈</a:t>
            </a:r>
            <a:r>
              <a:rPr lang="en-US" sz="1200" dirty="0">
                <a:solidFill>
                  <a:srgbClr val="D4D4D4"/>
                </a:solidFill>
              </a:rPr>
              <a:t> Class</a:t>
            </a:r>
          </a:p>
          <a:p>
            <a:r>
              <a:rPr lang="az-Cyrl-AZ" sz="1200" dirty="0">
                <a:solidFill>
                  <a:srgbClr val="D4D4D4"/>
                </a:solidFill>
              </a:rPr>
              <a:t>Ӝ </a:t>
            </a:r>
            <a:r>
              <a:rPr lang="en-US" sz="1200" dirty="0">
                <a:solidFill>
                  <a:srgbClr val="D4D4D4"/>
                </a:solidFill>
              </a:rPr>
              <a:t>Package or module</a:t>
            </a:r>
          </a:p>
        </p:txBody>
      </p:sp>
      <p:sp>
        <p:nvSpPr>
          <p:cNvPr id="18" name="Rectangle 17"/>
          <p:cNvSpPr/>
          <p:nvPr/>
        </p:nvSpPr>
        <p:spPr>
          <a:xfrm>
            <a:off x="6096000" y="152585"/>
            <a:ext cx="2936052" cy="3656633"/>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600" dirty="0">
              <a:solidFill>
                <a:schemeClr val="bg1">
                  <a:lumMod val="85000"/>
                </a:schemeClr>
              </a:solidFill>
            </a:endParaRPr>
          </a:p>
          <a:p>
            <a:r>
              <a:rPr lang="az-Cyrl-AZ" sz="1200" dirty="0">
                <a:solidFill>
                  <a:schemeClr val="bg1">
                    <a:lumMod val="85000"/>
                  </a:schemeClr>
                </a:solidFill>
              </a:rPr>
              <a:t>Ӝ </a:t>
            </a:r>
            <a:r>
              <a:rPr lang="en-US" sz="1200" u="sng" dirty="0" err="1">
                <a:solidFill>
                  <a:schemeClr val="bg1">
                    <a:lumMod val="85000"/>
                  </a:schemeClr>
                </a:solidFill>
              </a:rPr>
              <a:t>arcpy.da</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SearchCursor</a:t>
            </a:r>
            <a:r>
              <a:rPr lang="en-US" sz="1200" dirty="0">
                <a:solidFill>
                  <a:schemeClr val="bg1">
                    <a:lumMod val="85000"/>
                  </a:schemeClr>
                </a:solidFill>
              </a:rPr>
              <a:t>(data, fields, {where}, …)</a:t>
            </a:r>
          </a:p>
          <a:p>
            <a:r>
              <a:rPr lang="en-US" sz="1200" dirty="0">
                <a:solidFill>
                  <a:schemeClr val="bg1">
                    <a:lumMod val="85000"/>
                  </a:schemeClr>
                </a:solidFill>
              </a:rPr>
              <a:t>    ← </a:t>
            </a:r>
            <a:r>
              <a:rPr lang="en-US" sz="1200" dirty="0" err="1">
                <a:solidFill>
                  <a:schemeClr val="bg1">
                    <a:lumMod val="85000"/>
                  </a:schemeClr>
                </a:solidFill>
              </a:rPr>
              <a:t>UdpdateCursor</a:t>
            </a:r>
            <a:r>
              <a:rPr lang="en-US" sz="1200" dirty="0">
                <a:solidFill>
                  <a:schemeClr val="bg1">
                    <a:lumMod val="85000"/>
                  </a:schemeClr>
                </a:solidFill>
              </a:rPr>
              <a:t>(data, fields, {where}…)</a:t>
            </a:r>
          </a:p>
          <a:p>
            <a:r>
              <a:rPr lang="en-US" sz="1200" dirty="0">
                <a:solidFill>
                  <a:schemeClr val="bg1">
                    <a:lumMod val="85000"/>
                  </a:schemeClr>
                </a:solidFill>
              </a:rPr>
              <a:t>    ← </a:t>
            </a:r>
            <a:r>
              <a:rPr lang="en-US" sz="1200" dirty="0" err="1">
                <a:solidFill>
                  <a:schemeClr val="bg1">
                    <a:lumMod val="85000"/>
                  </a:schemeClr>
                </a:solidFill>
              </a:rPr>
              <a:t>InsertCursor</a:t>
            </a:r>
            <a:r>
              <a:rPr lang="en-US" sz="1200" dirty="0">
                <a:solidFill>
                  <a:schemeClr val="bg1">
                    <a:lumMod val="85000"/>
                  </a:schemeClr>
                </a:solidFill>
              </a:rPr>
              <a:t>(data, fields)</a:t>
            </a:r>
          </a:p>
          <a:p>
            <a:endParaRPr lang="en-US" sz="1200" dirty="0">
              <a:solidFill>
                <a:schemeClr val="bg1">
                  <a:lumMod val="85000"/>
                </a:schemeClr>
              </a:solidFill>
            </a:endParaRPr>
          </a:p>
          <a:p>
            <a:endParaRPr lang="en-US" sz="1200" dirty="0">
              <a:solidFill>
                <a:schemeClr val="tx1"/>
              </a:solidFill>
            </a:endParaRPr>
          </a:p>
        </p:txBody>
      </p:sp>
      <p:sp>
        <p:nvSpPr>
          <p:cNvPr id="21" name="TextBox 20"/>
          <p:cNvSpPr txBox="1"/>
          <p:nvPr/>
        </p:nvSpPr>
        <p:spPr>
          <a:xfrm>
            <a:off x="1905000" y="420469"/>
            <a:ext cx="1219200" cy="646331"/>
          </a:xfrm>
          <a:prstGeom prst="rect">
            <a:avLst/>
          </a:prstGeom>
          <a:noFill/>
        </p:spPr>
        <p:txBody>
          <a:bodyPr wrap="square" rtlCol="0">
            <a:spAutoFit/>
          </a:bodyPr>
          <a:lstStyle/>
          <a:p>
            <a:r>
              <a:rPr lang="en-US" b="1" err="1">
                <a:solidFill>
                  <a:srgbClr val="00B0F0"/>
                </a:solidFill>
              </a:rPr>
              <a:t>arcpy</a:t>
            </a:r>
            <a:r>
              <a:rPr lang="en-US" b="1">
                <a:solidFill>
                  <a:srgbClr val="00B0F0"/>
                </a:solidFill>
              </a:rPr>
              <a:t> functions</a:t>
            </a:r>
          </a:p>
        </p:txBody>
      </p:sp>
      <p:grpSp>
        <p:nvGrpSpPr>
          <p:cNvPr id="23" name="Group 22"/>
          <p:cNvGrpSpPr/>
          <p:nvPr/>
        </p:nvGrpSpPr>
        <p:grpSpPr>
          <a:xfrm>
            <a:off x="3276600" y="3968236"/>
            <a:ext cx="3048000" cy="2813564"/>
            <a:chOff x="778934" y="3797951"/>
            <a:chExt cx="2525485" cy="2177805"/>
          </a:xfrm>
        </p:grpSpPr>
        <p:sp>
          <p:nvSpPr>
            <p:cNvPr id="5" name="Rectangle 4"/>
            <p:cNvSpPr/>
            <p:nvPr/>
          </p:nvSpPr>
          <p:spPr>
            <a:xfrm>
              <a:off x="778934" y="3797951"/>
              <a:ext cx="2209800" cy="2177805"/>
            </a:xfrm>
            <a:prstGeom prst="rect">
              <a:avLst/>
            </a:prstGeom>
            <a:noFill/>
            <a:ln w="76200">
              <a:solidFill>
                <a:srgbClr val="E6B9B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Array</a:t>
              </a:r>
            </a:p>
            <a:p>
              <a:r>
                <a:rPr lang="az-Cyrl-AZ" sz="1200" dirty="0">
                  <a:solidFill>
                    <a:schemeClr val="bg1">
                      <a:lumMod val="85000"/>
                    </a:schemeClr>
                  </a:solidFill>
                </a:rPr>
                <a:t>҈ </a:t>
              </a:r>
              <a:r>
                <a:rPr lang="en-US" sz="1200" u="sng" dirty="0">
                  <a:solidFill>
                    <a:schemeClr val="bg1">
                      <a:lumMod val="85000"/>
                    </a:schemeClr>
                  </a:solidFill>
                </a:rPr>
                <a:t>Field</a:t>
              </a:r>
            </a:p>
            <a:p>
              <a:r>
                <a:rPr lang="en-US" sz="1200" dirty="0">
                  <a:solidFill>
                    <a:schemeClr val="bg1">
                      <a:lumMod val="85000"/>
                    </a:schemeClr>
                  </a:solidFill>
                </a:rPr>
                <a:t>    † name</a:t>
              </a:r>
            </a:p>
            <a:p>
              <a:r>
                <a:rPr lang="en-US" sz="1200" dirty="0">
                  <a:solidFill>
                    <a:schemeClr val="bg1">
                      <a:lumMod val="85000"/>
                    </a:schemeClr>
                  </a:solidFill>
                </a:rPr>
                <a:t>    † type</a:t>
              </a:r>
            </a:p>
            <a:p>
              <a:r>
                <a:rPr lang="az-Cyrl-AZ" sz="1200" dirty="0">
                  <a:solidFill>
                    <a:schemeClr val="bg1">
                      <a:lumMod val="85000"/>
                    </a:schemeClr>
                  </a:solidFill>
                </a:rPr>
                <a:t>҈ </a:t>
              </a:r>
              <a:r>
                <a:rPr lang="en-US" sz="1200" dirty="0">
                  <a:solidFill>
                    <a:schemeClr val="bg1">
                      <a:lumMod val="85000"/>
                    </a:schemeClr>
                  </a:solidFill>
                </a:rPr>
                <a:t>Geometry</a:t>
              </a:r>
            </a:p>
            <a:p>
              <a:r>
                <a:rPr lang="az-Cyrl-AZ" sz="1200" dirty="0">
                  <a:solidFill>
                    <a:schemeClr val="bg1">
                      <a:lumMod val="85000"/>
                    </a:schemeClr>
                  </a:solidFill>
                </a:rPr>
                <a:t>҈ </a:t>
              </a:r>
              <a:r>
                <a:rPr lang="en-US" sz="1200" u="sng" dirty="0">
                  <a:solidFill>
                    <a:schemeClr val="bg1">
                      <a:lumMod val="85000"/>
                    </a:schemeClr>
                  </a:solidFill>
                </a:rPr>
                <a:t>Result</a:t>
              </a:r>
            </a:p>
            <a:p>
              <a:r>
                <a:rPr lang="en-US" sz="1200" dirty="0">
                  <a:solidFill>
                    <a:schemeClr val="bg1">
                      <a:lumMod val="85000"/>
                    </a:schemeClr>
                  </a:solidFill>
                </a:rPr>
                <a:t>    † </a:t>
              </a:r>
              <a:r>
                <a:rPr lang="en-US" sz="1200" dirty="0" err="1">
                  <a:solidFill>
                    <a:schemeClr val="bg1">
                      <a:lumMod val="85000"/>
                    </a:schemeClr>
                  </a:solidFill>
                </a:rPr>
                <a:t>outputcount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getOutput</a:t>
              </a:r>
              <a:r>
                <a:rPr lang="en-US" sz="1200" dirty="0">
                  <a:solidFill>
                    <a:schemeClr val="bg1">
                      <a:lumMod val="85000"/>
                    </a:schemeClr>
                  </a:solidFill>
                </a:rPr>
                <a:t>(index)</a:t>
              </a:r>
            </a:p>
            <a:p>
              <a:r>
                <a:rPr lang="az-Cyrl-AZ" sz="1200" dirty="0">
                  <a:solidFill>
                    <a:schemeClr val="bg1">
                      <a:lumMod val="85000"/>
                    </a:schemeClr>
                  </a:solidFill>
                </a:rPr>
                <a:t>҈ </a:t>
              </a:r>
              <a:r>
                <a:rPr lang="en-US" sz="1200" dirty="0">
                  <a:solidFill>
                    <a:schemeClr val="bg1">
                      <a:lumMod val="85000"/>
                    </a:schemeClr>
                  </a:solidFill>
                </a:rPr>
                <a:t>Point</a:t>
              </a:r>
            </a:p>
            <a:p>
              <a:r>
                <a:rPr lang="az-Cyrl-AZ" sz="1200" dirty="0">
                  <a:solidFill>
                    <a:schemeClr val="bg1">
                      <a:lumMod val="85000"/>
                    </a:schemeClr>
                  </a:solidFill>
                </a:rPr>
                <a:t>҈ </a:t>
              </a:r>
              <a:r>
                <a:rPr lang="en-US" sz="1200" dirty="0">
                  <a:solidFill>
                    <a:schemeClr val="bg1">
                      <a:lumMod val="85000"/>
                    </a:schemeClr>
                  </a:solidFill>
                </a:rPr>
                <a:t>Polyline</a:t>
              </a:r>
            </a:p>
            <a:p>
              <a:r>
                <a:rPr lang="az-Cyrl-AZ" sz="1200" dirty="0">
                  <a:solidFill>
                    <a:schemeClr val="bg1">
                      <a:lumMod val="85000"/>
                    </a:schemeClr>
                  </a:solidFill>
                </a:rPr>
                <a:t>҈ </a:t>
              </a:r>
              <a:r>
                <a:rPr lang="en-US" sz="1200" dirty="0">
                  <a:solidFill>
                    <a:schemeClr val="bg1">
                      <a:lumMod val="85000"/>
                    </a:schemeClr>
                  </a:solidFill>
                </a:rPr>
                <a:t>Polygon</a:t>
              </a:r>
            </a:p>
            <a:p>
              <a:r>
                <a:rPr lang="az-Cyrl-AZ" sz="1200" dirty="0">
                  <a:solidFill>
                    <a:schemeClr val="bg1">
                      <a:lumMod val="85000"/>
                    </a:schemeClr>
                  </a:solidFill>
                </a:rPr>
                <a:t>҈ </a:t>
              </a:r>
              <a:r>
                <a:rPr lang="en-US" sz="1200" dirty="0" err="1">
                  <a:solidFill>
                    <a:schemeClr val="bg1">
                      <a:lumMod val="85000"/>
                    </a:schemeClr>
                  </a:solidFill>
                </a:rPr>
                <a:t>SpatialReference</a:t>
              </a:r>
              <a:r>
                <a:rPr lang="en-US" sz="1200" dirty="0">
                  <a:solidFill>
                    <a:schemeClr val="bg1">
                      <a:lumMod val="85000"/>
                    </a:schemeClr>
                  </a:solidFill>
                </a:rPr>
                <a:t>(item)</a:t>
              </a:r>
            </a:p>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ValueTable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AddRow</a:t>
              </a:r>
              <a:endParaRPr lang="en-US" sz="1200" dirty="0">
                <a:solidFill>
                  <a:schemeClr val="bg1">
                    <a:lumMod val="85000"/>
                  </a:schemeClr>
                </a:solidFill>
              </a:endParaRPr>
            </a:p>
            <a:p>
              <a:endParaRPr lang="en-US" sz="1200" dirty="0">
                <a:solidFill>
                  <a:schemeClr val="tx1"/>
                </a:solidFill>
              </a:endParaRPr>
            </a:p>
          </p:txBody>
        </p:sp>
        <p:sp>
          <p:nvSpPr>
            <p:cNvPr id="22" name="TextBox 21"/>
            <p:cNvSpPr txBox="1"/>
            <p:nvPr/>
          </p:nvSpPr>
          <p:spPr>
            <a:xfrm>
              <a:off x="2085219" y="3854882"/>
              <a:ext cx="1219200" cy="500285"/>
            </a:xfrm>
            <a:prstGeom prst="rect">
              <a:avLst/>
            </a:prstGeom>
            <a:noFill/>
          </p:spPr>
          <p:txBody>
            <a:bodyPr wrap="square" rtlCol="0">
              <a:spAutoFit/>
            </a:bodyPr>
            <a:lstStyle/>
            <a:p>
              <a:r>
                <a:rPr lang="en-US" b="1" dirty="0">
                  <a:solidFill>
                    <a:srgbClr val="E6B9B8"/>
                  </a:solidFill>
                </a:rPr>
                <a:t>other </a:t>
              </a:r>
            </a:p>
            <a:p>
              <a:r>
                <a:rPr lang="en-US" b="1" dirty="0">
                  <a:solidFill>
                    <a:srgbClr val="E6B9B8"/>
                  </a:solidFill>
                </a:rPr>
                <a:t>objects</a:t>
              </a:r>
            </a:p>
          </p:txBody>
        </p:sp>
      </p:grpSp>
      <p:sp>
        <p:nvSpPr>
          <p:cNvPr id="25" name="TextBox 24"/>
          <p:cNvSpPr txBox="1"/>
          <p:nvPr/>
        </p:nvSpPr>
        <p:spPr>
          <a:xfrm>
            <a:off x="4572000" y="152400"/>
            <a:ext cx="1344386" cy="646331"/>
          </a:xfrm>
          <a:prstGeom prst="rect">
            <a:avLst/>
          </a:prstGeom>
          <a:noFill/>
        </p:spPr>
        <p:txBody>
          <a:bodyPr wrap="square" rtlCol="0">
            <a:spAutoFit/>
          </a:bodyPr>
          <a:lstStyle/>
          <a:p>
            <a:r>
              <a:rPr lang="en-US" b="1" dirty="0">
                <a:solidFill>
                  <a:srgbClr val="92D050"/>
                </a:solidFill>
              </a:rPr>
              <a:t>describe data objects</a:t>
            </a:r>
          </a:p>
        </p:txBody>
      </p:sp>
      <p:sp>
        <p:nvSpPr>
          <p:cNvPr id="26" name="TextBox 25"/>
          <p:cNvSpPr txBox="1"/>
          <p:nvPr/>
        </p:nvSpPr>
        <p:spPr>
          <a:xfrm>
            <a:off x="1600200" y="6059269"/>
            <a:ext cx="1517650" cy="646331"/>
          </a:xfrm>
          <a:prstGeom prst="rect">
            <a:avLst/>
          </a:prstGeom>
          <a:noFill/>
        </p:spPr>
        <p:txBody>
          <a:bodyPr wrap="square" rtlCol="0">
            <a:spAutoFit/>
          </a:bodyPr>
          <a:lstStyle/>
          <a:p>
            <a:r>
              <a:rPr lang="en-US" b="1">
                <a:solidFill>
                  <a:schemeClr val="accent6">
                    <a:lumMod val="75000"/>
                  </a:schemeClr>
                </a:solidFill>
              </a:rPr>
              <a:t>environment settings</a:t>
            </a:r>
          </a:p>
        </p:txBody>
      </p:sp>
      <p:sp>
        <p:nvSpPr>
          <p:cNvPr id="10" name="Rectangle 9"/>
          <p:cNvSpPr/>
          <p:nvPr/>
        </p:nvSpPr>
        <p:spPr>
          <a:xfrm>
            <a:off x="6096000" y="3962399"/>
            <a:ext cx="2936052" cy="1751633"/>
          </a:xfrm>
          <a:prstGeom prst="rect">
            <a:avLst/>
          </a:prstGeom>
          <a:noFill/>
          <a:ln w="762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dirty="0">
              <a:solidFill>
                <a:schemeClr val="tx1"/>
              </a:solidFill>
            </a:endParaRPr>
          </a:p>
        </p:txBody>
      </p:sp>
      <p:sp>
        <p:nvSpPr>
          <p:cNvPr id="28" name="TextBox 27"/>
          <p:cNvSpPr txBox="1"/>
          <p:nvPr/>
        </p:nvSpPr>
        <p:spPr>
          <a:xfrm>
            <a:off x="7255922" y="3994202"/>
            <a:ext cx="1739883" cy="308277"/>
          </a:xfrm>
          <a:prstGeom prst="rect">
            <a:avLst/>
          </a:prstGeom>
          <a:noFill/>
        </p:spPr>
        <p:txBody>
          <a:bodyPr wrap="square" rtlCol="0">
            <a:spAutoFit/>
          </a:bodyPr>
          <a:lstStyle/>
          <a:p>
            <a:r>
              <a:rPr lang="en-US" b="1">
                <a:solidFill>
                  <a:srgbClr val="7030A0"/>
                </a:solidFill>
              </a:rPr>
              <a:t>      mapping</a:t>
            </a:r>
          </a:p>
        </p:txBody>
      </p:sp>
      <p:sp>
        <p:nvSpPr>
          <p:cNvPr id="29" name="TextBox 28"/>
          <p:cNvSpPr txBox="1"/>
          <p:nvPr/>
        </p:nvSpPr>
        <p:spPr>
          <a:xfrm>
            <a:off x="228600" y="11668"/>
            <a:ext cx="3276600" cy="369332"/>
          </a:xfrm>
          <a:prstGeom prst="rect">
            <a:avLst/>
          </a:prstGeom>
          <a:noFill/>
        </p:spPr>
        <p:txBody>
          <a:bodyPr wrap="square" rtlCol="0">
            <a:spAutoFit/>
          </a:bodyPr>
          <a:lstStyle/>
          <a:p>
            <a:r>
              <a:rPr lang="en-US" b="1" dirty="0" err="1">
                <a:solidFill>
                  <a:schemeClr val="bg1">
                    <a:lumMod val="85000"/>
                  </a:schemeClr>
                </a:solidFill>
              </a:rPr>
              <a:t>arcpy</a:t>
            </a:r>
            <a:r>
              <a:rPr lang="en-US" b="1" dirty="0">
                <a:solidFill>
                  <a:schemeClr val="bg1">
                    <a:lumMod val="85000"/>
                  </a:schemeClr>
                </a:solidFill>
              </a:rPr>
              <a:t> </a:t>
            </a:r>
            <a:r>
              <a:rPr lang="en-US" b="1" dirty="0" err="1">
                <a:solidFill>
                  <a:schemeClr val="bg1">
                    <a:lumMod val="85000"/>
                  </a:schemeClr>
                </a:solidFill>
              </a:rPr>
              <a:t>cheatsheet</a:t>
            </a:r>
            <a:endParaRPr lang="en-US" b="1" dirty="0">
              <a:solidFill>
                <a:schemeClr val="bg1">
                  <a:lumMod val="85000"/>
                </a:schemeClr>
              </a:solidFill>
            </a:endParaRPr>
          </a:p>
        </p:txBody>
      </p:sp>
      <p:cxnSp>
        <p:nvCxnSpPr>
          <p:cNvPr id="8" name="Straight Arrow Connector 7"/>
          <p:cNvCxnSpPr>
            <a:cxnSpLocks/>
          </p:cNvCxnSpPr>
          <p:nvPr/>
        </p:nvCxnSpPr>
        <p:spPr>
          <a:xfrm>
            <a:off x="1438728" y="2133600"/>
            <a:ext cx="1822632" cy="0"/>
          </a:xfrm>
          <a:prstGeom prst="straightConnector1">
            <a:avLst/>
          </a:prstGeom>
          <a:ln w="9525">
            <a:solidFill>
              <a:srgbClr val="E3E3E3"/>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48400" y="3156816"/>
            <a:ext cx="1517650" cy="468086"/>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InsertCursor</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insertRow</a:t>
            </a:r>
            <a:r>
              <a:rPr lang="en-US" sz="1200" dirty="0">
                <a:solidFill>
                  <a:schemeClr val="bg1">
                    <a:lumMod val="85000"/>
                  </a:schemeClr>
                </a:solidFill>
              </a:rPr>
              <a:t>(row)</a:t>
            </a:r>
          </a:p>
        </p:txBody>
      </p:sp>
      <p:sp>
        <p:nvSpPr>
          <p:cNvPr id="20" name="Rectangle 19"/>
          <p:cNvSpPr/>
          <p:nvPr/>
        </p:nvSpPr>
        <p:spPr>
          <a:xfrm>
            <a:off x="6251575" y="2057400"/>
            <a:ext cx="1514475" cy="99060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err="1">
                <a:solidFill>
                  <a:schemeClr val="bg1">
                    <a:lumMod val="85000"/>
                  </a:schemeClr>
                </a:solidFill>
              </a:rPr>
              <a:t>UpdateCursor</a:t>
            </a:r>
            <a:br>
              <a:rPr lang="en-US" sz="1200" dirty="0">
                <a:solidFill>
                  <a:schemeClr val="bg1">
                    <a:lumMod val="85000"/>
                  </a:schemeClr>
                </a:solidFill>
              </a:rPr>
            </a:br>
            <a:r>
              <a:rPr lang="en-US" sz="1200" dirty="0">
                <a:solidFill>
                  <a:schemeClr val="bg1">
                    <a:lumMod val="85000"/>
                  </a:schemeClr>
                </a:solidFill>
              </a:rPr>
              <a:t>    ←reset( )</a:t>
            </a:r>
          </a:p>
          <a:p>
            <a:r>
              <a:rPr lang="en-US" sz="1200" dirty="0">
                <a:solidFill>
                  <a:schemeClr val="bg1">
                    <a:lumMod val="85000"/>
                  </a:schemeClr>
                </a:solidFill>
              </a:rPr>
              <a:t>    ←</a:t>
            </a:r>
            <a:r>
              <a:rPr lang="en-US" sz="1200" dirty="0" err="1">
                <a:solidFill>
                  <a:schemeClr val="bg1">
                    <a:lumMod val="85000"/>
                  </a:schemeClr>
                </a:solidFill>
              </a:rPr>
              <a:t>updateRow</a:t>
            </a:r>
            <a:r>
              <a:rPr lang="en-US" sz="1200" dirty="0">
                <a:solidFill>
                  <a:schemeClr val="bg1">
                    <a:lumMod val="85000"/>
                  </a:schemeClr>
                </a:solidFill>
              </a:rPr>
              <a:t>(row)</a:t>
            </a:r>
          </a:p>
          <a:p>
            <a:r>
              <a:rPr lang="en-US" sz="1200" dirty="0">
                <a:solidFill>
                  <a:schemeClr val="bg1">
                    <a:lumMod val="85000"/>
                  </a:schemeClr>
                </a:solidFill>
              </a:rPr>
              <a:t>    ←</a:t>
            </a:r>
            <a:r>
              <a:rPr lang="en-US" sz="1200" dirty="0" err="1">
                <a:solidFill>
                  <a:schemeClr val="bg1">
                    <a:lumMod val="85000"/>
                  </a:schemeClr>
                </a:solidFill>
              </a:rPr>
              <a:t>deleteRow</a:t>
            </a:r>
            <a:r>
              <a:rPr lang="en-US" sz="1200" dirty="0">
                <a:solidFill>
                  <a:schemeClr val="tx1"/>
                </a:solidFill>
              </a:rPr>
              <a:t>( )</a:t>
            </a:r>
          </a:p>
        </p:txBody>
      </p:sp>
      <p:sp>
        <p:nvSpPr>
          <p:cNvPr id="27" name="TextBox 26"/>
          <p:cNvSpPr txBox="1"/>
          <p:nvPr/>
        </p:nvSpPr>
        <p:spPr>
          <a:xfrm>
            <a:off x="6858000" y="152400"/>
            <a:ext cx="2590800" cy="369332"/>
          </a:xfrm>
          <a:prstGeom prst="rect">
            <a:avLst/>
          </a:prstGeom>
          <a:noFill/>
        </p:spPr>
        <p:txBody>
          <a:bodyPr wrap="square" rtlCol="0">
            <a:spAutoFit/>
          </a:bodyPr>
          <a:lstStyle/>
          <a:p>
            <a:r>
              <a:rPr lang="en-US" b="1">
                <a:solidFill>
                  <a:srgbClr val="DAA600"/>
                </a:solidFill>
              </a:rPr>
              <a:t>cursors (data access)</a:t>
            </a:r>
          </a:p>
        </p:txBody>
      </p:sp>
      <p:sp>
        <p:nvSpPr>
          <p:cNvPr id="30" name="Rectangle 29"/>
          <p:cNvSpPr/>
          <p:nvPr/>
        </p:nvSpPr>
        <p:spPr>
          <a:xfrm>
            <a:off x="6261100" y="1276350"/>
            <a:ext cx="1514475" cy="62865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SearchCursor</a:t>
            </a:r>
            <a:br>
              <a:rPr lang="en-US" sz="1200" dirty="0">
                <a:solidFill>
                  <a:schemeClr val="bg1">
                    <a:lumMod val="85000"/>
                  </a:schemeClr>
                </a:solidFill>
              </a:rPr>
            </a:br>
            <a:r>
              <a:rPr lang="en-US" sz="1200" dirty="0">
                <a:solidFill>
                  <a:schemeClr val="bg1">
                    <a:lumMod val="85000"/>
                  </a:schemeClr>
                </a:solidFill>
              </a:rPr>
              <a:t>    ←reset( )</a:t>
            </a:r>
          </a:p>
        </p:txBody>
      </p:sp>
      <p:sp>
        <p:nvSpPr>
          <p:cNvPr id="40" name="TextBox 39"/>
          <p:cNvSpPr txBox="1"/>
          <p:nvPr/>
        </p:nvSpPr>
        <p:spPr>
          <a:xfrm>
            <a:off x="7726791" y="5754469"/>
            <a:ext cx="1341009" cy="646331"/>
          </a:xfrm>
          <a:prstGeom prst="rect">
            <a:avLst/>
          </a:prstGeom>
          <a:noFill/>
        </p:spPr>
        <p:txBody>
          <a:bodyPr wrap="square" rtlCol="0">
            <a:spAutoFit/>
          </a:bodyPr>
          <a:lstStyle/>
          <a:p>
            <a:r>
              <a:rPr lang="en-US" b="1" dirty="0" err="1">
                <a:solidFill>
                  <a:schemeClr val="bg1">
                    <a:lumMod val="85000"/>
                  </a:schemeClr>
                </a:solidFill>
              </a:rPr>
              <a:t>cheatsheet</a:t>
            </a:r>
            <a:r>
              <a:rPr lang="en-US" b="1" dirty="0">
                <a:solidFill>
                  <a:schemeClr val="bg1">
                    <a:lumMod val="85000"/>
                  </a:schemeClr>
                </a:solidFill>
              </a:rPr>
              <a:t>         key</a:t>
            </a:r>
          </a:p>
        </p:txBody>
      </p:sp>
      <p:cxnSp>
        <p:nvCxnSpPr>
          <p:cNvPr id="52" name="Straight Connector 51"/>
          <p:cNvCxnSpPr/>
          <p:nvPr/>
        </p:nvCxnSpPr>
        <p:spPr>
          <a:xfrm>
            <a:off x="1143000" y="2590800"/>
            <a:ext cx="2011680" cy="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5" name="Straight Connector 54"/>
          <p:cNvCxnSpPr>
            <a:cxnSpLocks/>
          </p:cNvCxnSpPr>
          <p:nvPr/>
        </p:nvCxnSpPr>
        <p:spPr>
          <a:xfrm>
            <a:off x="3154680" y="2590800"/>
            <a:ext cx="0" cy="152400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3154680" y="4114800"/>
            <a:ext cx="121920" cy="0"/>
          </a:xfrm>
          <a:prstGeom prst="straightConnector1">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7848600" y="2337881"/>
            <a:ext cx="990600" cy="938719"/>
          </a:xfrm>
          <a:prstGeom prst="rect">
            <a:avLst/>
          </a:prstGeom>
          <a:noFill/>
          <a:ln>
            <a:solidFill>
              <a:srgbClr val="E3E3E3"/>
            </a:solidFill>
          </a:ln>
        </p:spPr>
        <p:txBody>
          <a:bodyPr wrap="square" rtlCol="0">
            <a:spAutoFit/>
          </a:bodyPr>
          <a:lstStyle/>
          <a:p>
            <a:r>
              <a:rPr lang="en-US" sz="1100" u="sng" dirty="0">
                <a:solidFill>
                  <a:schemeClr val="bg1">
                    <a:lumMod val="85000"/>
                  </a:schemeClr>
                </a:solidFill>
              </a:rPr>
              <a:t>geometry tokens</a:t>
            </a:r>
          </a:p>
          <a:p>
            <a:r>
              <a:rPr lang="en-US" sz="1100" dirty="0">
                <a:solidFill>
                  <a:schemeClr val="bg1">
                    <a:lumMod val="85000"/>
                  </a:schemeClr>
                </a:solidFill>
              </a:rPr>
              <a:t>SHAPE@</a:t>
            </a:r>
          </a:p>
          <a:p>
            <a:r>
              <a:rPr lang="en-US" sz="1100" dirty="0">
                <a:solidFill>
                  <a:schemeClr val="bg1">
                    <a:lumMod val="85000"/>
                  </a:schemeClr>
                </a:solidFill>
              </a:rPr>
              <a:t>SHAPE@XY</a:t>
            </a:r>
          </a:p>
          <a:p>
            <a:r>
              <a:rPr lang="en-US" sz="1100" dirty="0">
                <a:solidFill>
                  <a:schemeClr val="bg1">
                    <a:lumMod val="85000"/>
                  </a:schemeClr>
                </a:solidFill>
              </a:rPr>
              <a:t>SHAPE@AREA</a:t>
            </a:r>
          </a:p>
        </p:txBody>
      </p:sp>
      <p:cxnSp>
        <p:nvCxnSpPr>
          <p:cNvPr id="74" name="Elbow Connector 73"/>
          <p:cNvCxnSpPr/>
          <p:nvPr/>
        </p:nvCxnSpPr>
        <p:spPr>
          <a:xfrm flipV="1">
            <a:off x="2971800" y="4302479"/>
            <a:ext cx="304800" cy="156814"/>
          </a:xfrm>
          <a:prstGeom prst="bentConnector3">
            <a:avLst/>
          </a:prstGeom>
          <a:ln>
            <a:solidFill>
              <a:srgbClr val="E3E3E3"/>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a:cxnSpLocks/>
          </p:cNvCxnSpPr>
          <p:nvPr/>
        </p:nvCxnSpPr>
        <p:spPr>
          <a:xfrm flipV="1">
            <a:off x="2087880" y="5029200"/>
            <a:ext cx="1173480" cy="81460"/>
          </a:xfrm>
          <a:prstGeom prst="bentConnector3">
            <a:avLst>
              <a:gd name="adj1" fmla="val 50000"/>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
        <p:nvSpPr>
          <p:cNvPr id="88" name="Rectangle 87"/>
          <p:cNvSpPr/>
          <p:nvPr/>
        </p:nvSpPr>
        <p:spPr>
          <a:xfrm>
            <a:off x="3388028" y="1706673"/>
            <a:ext cx="1465122"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tx1"/>
                </a:solidFill>
              </a:rPr>
              <a:t> </a:t>
            </a:r>
            <a:r>
              <a:rPr lang="az-Cyrl-AZ" sz="1200" dirty="0">
                <a:solidFill>
                  <a:schemeClr val="bg1">
                    <a:lumMod val="85000"/>
                  </a:schemeClr>
                </a:solidFill>
              </a:rPr>
              <a:t>҈ </a:t>
            </a:r>
            <a:r>
              <a:rPr lang="en-US" sz="1200" u="sng" dirty="0" err="1">
                <a:solidFill>
                  <a:schemeClr val="bg1">
                    <a:lumMod val="85000"/>
                  </a:schemeClr>
                </a:solidFill>
              </a:rPr>
              <a:t>FeatureClass</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featureType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shapeType</a:t>
            </a:r>
            <a:br>
              <a:rPr lang="en-US" sz="1200" dirty="0">
                <a:solidFill>
                  <a:schemeClr val="bg1">
                    <a:lumMod val="85000"/>
                  </a:schemeClr>
                </a:solidFill>
              </a:rPr>
            </a:br>
            <a:r>
              <a:rPr lang="en-US" sz="1200" dirty="0">
                <a:solidFill>
                  <a:schemeClr val="bg1">
                    <a:lumMod val="85000"/>
                  </a:schemeClr>
                </a:solidFill>
              </a:rPr>
              <a:t> </a:t>
            </a:r>
          </a:p>
        </p:txBody>
      </p:sp>
      <p:sp>
        <p:nvSpPr>
          <p:cNvPr id="89" name="Rectangle 88"/>
          <p:cNvSpPr/>
          <p:nvPr/>
        </p:nvSpPr>
        <p:spPr>
          <a:xfrm>
            <a:off x="3396893" y="2453537"/>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err="1">
                <a:solidFill>
                  <a:schemeClr val="bg1">
                    <a:lumMod val="85000"/>
                  </a:schemeClr>
                </a:solidFill>
              </a:rPr>
              <a:t>RasterDataset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bandCount</a:t>
            </a:r>
            <a:endParaRPr lang="en-US" sz="1200" dirty="0">
              <a:solidFill>
                <a:schemeClr val="bg1">
                  <a:lumMod val="85000"/>
                </a:schemeClr>
              </a:solidFill>
            </a:endParaRPr>
          </a:p>
          <a:p>
            <a:r>
              <a:rPr lang="en-US" sz="1200" dirty="0">
                <a:solidFill>
                  <a:schemeClr val="bg1">
                    <a:lumMod val="85000"/>
                  </a:schemeClr>
                </a:solidFill>
              </a:rPr>
              <a:t>    † format</a:t>
            </a:r>
          </a:p>
        </p:txBody>
      </p:sp>
      <p:sp>
        <p:nvSpPr>
          <p:cNvPr id="91" name="Rectangle 90"/>
          <p:cNvSpPr/>
          <p:nvPr/>
        </p:nvSpPr>
        <p:spPr>
          <a:xfrm>
            <a:off x="3396893" y="3200400"/>
            <a:ext cx="1456258" cy="457200"/>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a:solidFill>
                  <a:schemeClr val="bg1">
                    <a:lumMod val="85000"/>
                  </a:schemeClr>
                </a:solidFill>
              </a:rPr>
              <a:t>Workspace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workspaceType</a:t>
            </a:r>
            <a:endParaRPr lang="en-US" sz="1200" dirty="0">
              <a:solidFill>
                <a:schemeClr val="bg1">
                  <a:lumMod val="85000"/>
                </a:schemeClr>
              </a:solidFill>
            </a:endParaRPr>
          </a:p>
        </p:txBody>
      </p:sp>
      <p:sp>
        <p:nvSpPr>
          <p:cNvPr id="2" name="TextBox 1">
            <a:extLst>
              <a:ext uri="{FF2B5EF4-FFF2-40B4-BE49-F238E27FC236}">
                <a16:creationId xmlns:a16="http://schemas.microsoft.com/office/drawing/2014/main" id="{71D76EBD-01B9-4307-8B18-C40959C91141}"/>
              </a:ext>
            </a:extLst>
          </p:cNvPr>
          <p:cNvSpPr txBox="1"/>
          <p:nvPr/>
        </p:nvSpPr>
        <p:spPr>
          <a:xfrm>
            <a:off x="6062723" y="3886200"/>
            <a:ext cx="3093717" cy="2015936"/>
          </a:xfrm>
          <a:prstGeom prst="rect">
            <a:avLst/>
          </a:prstGeom>
          <a:noFill/>
        </p:spPr>
        <p:txBody>
          <a:bodyPr wrap="square" rtlCol="0">
            <a:spAutoFit/>
          </a:bodyPr>
          <a:lstStyle/>
          <a:p>
            <a:br>
              <a:rPr lang="en-US" sz="500" dirty="0">
                <a:solidFill>
                  <a:schemeClr val="tx1"/>
                </a:solidFill>
              </a:rPr>
            </a:br>
            <a:r>
              <a:rPr lang="az-Cyrl-AZ" sz="1200" dirty="0">
                <a:solidFill>
                  <a:schemeClr val="tx1"/>
                </a:solidFill>
              </a:rPr>
              <a:t>Ӝ</a:t>
            </a:r>
            <a:r>
              <a:rPr lang="az-Cyrl-AZ" sz="1200" dirty="0">
                <a:solidFill>
                  <a:schemeClr val="bg1">
                    <a:lumMod val="85000"/>
                  </a:schemeClr>
                </a:solidFill>
              </a:rPr>
              <a:t>Ӝ </a:t>
            </a:r>
            <a:r>
              <a:rPr lang="en-US" sz="1200" u="sng" dirty="0">
                <a:solidFill>
                  <a:schemeClr val="bg1">
                    <a:lumMod val="85000"/>
                  </a:schemeClr>
                </a:solidFill>
              </a:rPr>
              <a:t>arcpy.mp</a:t>
            </a:r>
            <a:r>
              <a:rPr lang="az-Cyrl-AZ" sz="1200" dirty="0">
                <a:solidFill>
                  <a:schemeClr val="tx1"/>
                </a:solidFill>
              </a:rPr>
              <a:t> </a:t>
            </a:r>
            <a:r>
              <a:rPr lang="en-US" sz="1200" u="sng" dirty="0">
                <a:solidFill>
                  <a:schemeClr val="tx1"/>
                </a:solidFill>
              </a:rPr>
              <a:t>arcpy.mp</a:t>
            </a:r>
          </a:p>
          <a:p>
            <a:r>
              <a:rPr lang="en-US" sz="1200" dirty="0">
                <a:solidFill>
                  <a:schemeClr val="tx1"/>
                </a:solidFill>
              </a:rPr>
              <a:t>    </a:t>
            </a:r>
            <a:r>
              <a:rPr lang="az-Cyrl-AZ" sz="1200" dirty="0">
                <a:solidFill>
                  <a:schemeClr val="bg1">
                    <a:lumMod val="85000"/>
                  </a:schemeClr>
                </a:solidFill>
              </a:rPr>
              <a:t>҈ </a:t>
            </a:r>
            <a:r>
              <a:rPr lang="en-US" sz="1200" dirty="0">
                <a:solidFill>
                  <a:schemeClr val="bg1">
                    <a:lumMod val="85000"/>
                  </a:schemeClr>
                </a:solidFill>
              </a:rPr>
              <a:t>Layer</a:t>
            </a:r>
          </a:p>
          <a:p>
            <a:r>
              <a:rPr lang="en-US" sz="1200" dirty="0">
                <a:solidFill>
                  <a:schemeClr val="bg1">
                    <a:lumMod val="85000"/>
                  </a:schemeClr>
                </a:solidFill>
              </a:rPr>
              <a:t>         ‡ visible</a:t>
            </a:r>
          </a:p>
          <a:p>
            <a:r>
              <a:rPr lang="en-US" sz="1200" dirty="0">
                <a:solidFill>
                  <a:schemeClr val="bg1">
                    <a:lumMod val="85000"/>
                  </a:schemeClr>
                </a:solidFill>
              </a:rPr>
              <a:t>         ‡ name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ArcGISProject</a:t>
            </a:r>
            <a:br>
              <a:rPr lang="en-US" sz="1200" dirty="0">
                <a:solidFill>
                  <a:schemeClr val="bg1">
                    <a:lumMod val="85000"/>
                  </a:schemeClr>
                </a:solidFill>
              </a:rPr>
            </a:br>
            <a:r>
              <a:rPr lang="en-US" sz="1200" dirty="0">
                <a:solidFill>
                  <a:schemeClr val="bg1">
                    <a:lumMod val="85000"/>
                  </a:schemeClr>
                </a:solidFill>
              </a:rPr>
              <a:t>          ← </a:t>
            </a:r>
            <a:r>
              <a:rPr lang="en-US" sz="1200" dirty="0" err="1">
                <a:solidFill>
                  <a:schemeClr val="bg1">
                    <a:lumMod val="85000"/>
                  </a:schemeClr>
                </a:solidFill>
              </a:rPr>
              <a:t>listMaps</a:t>
            </a:r>
            <a:r>
              <a:rPr lang="en-US" sz="1200" dirty="0">
                <a:solidFill>
                  <a:schemeClr val="bg1">
                    <a:lumMod val="85000"/>
                  </a:schemeClr>
                </a:solidFill>
              </a:rPr>
              <a:t>(map,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Map</a:t>
            </a:r>
            <a:br>
              <a:rPr lang="en-US" sz="1200" dirty="0">
                <a:solidFill>
                  <a:schemeClr val="bg1">
                    <a:lumMod val="85000"/>
                  </a:schemeClr>
                </a:solidFill>
              </a:rPr>
            </a:br>
            <a:r>
              <a:rPr lang="en-US" sz="1200" dirty="0">
                <a:solidFill>
                  <a:schemeClr val="bg1">
                    <a:lumMod val="85000"/>
                  </a:schemeClr>
                </a:solidFill>
              </a:rPr>
              <a:t>         ← </a:t>
            </a:r>
            <a:r>
              <a:rPr lang="en-US" sz="1200" b="0" i="0" dirty="0" err="1">
                <a:solidFill>
                  <a:schemeClr val="bg1">
                    <a:lumMod val="85000"/>
                  </a:schemeClr>
                </a:solidFill>
                <a:effectLst/>
                <a:latin typeface="Avenir Next W01"/>
              </a:rPr>
              <a:t>addDataFromPath</a:t>
            </a:r>
            <a:r>
              <a:rPr lang="en-US" sz="1200" b="0" i="0" dirty="0">
                <a:solidFill>
                  <a:schemeClr val="bg1">
                    <a:lumMod val="85000"/>
                  </a:schemeClr>
                </a:solidFill>
                <a:effectLst/>
                <a:latin typeface="Avenir Next W01"/>
              </a:rPr>
              <a:t>(</a:t>
            </a:r>
            <a:r>
              <a:rPr lang="en-US" sz="1200" b="0" i="0" dirty="0" err="1">
                <a:solidFill>
                  <a:schemeClr val="bg1">
                    <a:lumMod val="85000"/>
                  </a:schemeClr>
                </a:solidFill>
                <a:effectLst/>
                <a:latin typeface="Avenir Next W01"/>
              </a:rPr>
              <a:t>data_path</a:t>
            </a:r>
            <a:r>
              <a:rPr lang="en-US" sz="1200" b="0" i="0" dirty="0">
                <a:solidFill>
                  <a:schemeClr val="bg1">
                    <a:lumMod val="85000"/>
                  </a:schemeClr>
                </a:solidFill>
                <a:effectLst/>
                <a:latin typeface="Avenir Next W01"/>
              </a:rPr>
              <a:t>)</a:t>
            </a:r>
            <a:br>
              <a:rPr lang="en-US" sz="1200" b="0" i="0" dirty="0">
                <a:solidFill>
                  <a:schemeClr val="bg1">
                    <a:lumMod val="85000"/>
                  </a:schemeClr>
                </a:solidFill>
                <a:effectLst/>
                <a:latin typeface="Avenir Next W01"/>
              </a:rPr>
            </a:br>
            <a:r>
              <a:rPr lang="en-US" sz="1200" b="0" i="0" dirty="0">
                <a:solidFill>
                  <a:schemeClr val="bg1">
                    <a:lumMod val="85000"/>
                  </a:schemeClr>
                </a:solidFill>
                <a:effectLst/>
                <a:latin typeface="Avenir Next W01"/>
              </a:rPr>
              <a:t>         </a:t>
            </a:r>
            <a:r>
              <a:rPr lang="en-US" sz="1200" dirty="0">
                <a:solidFill>
                  <a:schemeClr val="bg1">
                    <a:lumMod val="85000"/>
                  </a:schemeClr>
                </a:solidFill>
              </a:rPr>
              <a:t>← </a:t>
            </a:r>
            <a:r>
              <a:rPr lang="en-US" sz="1200" dirty="0" err="1">
                <a:solidFill>
                  <a:schemeClr val="bg1">
                    <a:lumMod val="85000"/>
                  </a:schemeClr>
                </a:solidFill>
              </a:rPr>
              <a:t>defaultview.exportToPNG</a:t>
            </a:r>
            <a:r>
              <a:rPr lang="en-US" sz="1200" dirty="0">
                <a:solidFill>
                  <a:schemeClr val="bg1">
                    <a:lumMod val="85000"/>
                  </a:schemeClr>
                </a:solidFill>
              </a:rPr>
              <a:t>(pic, w, h, …)</a:t>
            </a:r>
          </a:p>
          <a:p>
            <a:endParaRPr lang="en-US" sz="1200" dirty="0"/>
          </a:p>
        </p:txBody>
      </p:sp>
    </p:spTree>
    <p:extLst>
      <p:ext uri="{BB962C8B-B14F-4D97-AF65-F5344CB8AC3E}">
        <p14:creationId xmlns:p14="http://schemas.microsoft.com/office/powerpoint/2010/main" val="9709616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2" descr="Map&#10;&#10;Description automatically generated">
            <a:extLst>
              <a:ext uri="{FF2B5EF4-FFF2-40B4-BE49-F238E27FC236}">
                <a16:creationId xmlns:a16="http://schemas.microsoft.com/office/drawing/2014/main" id="{65F33469-062A-8FFF-73B3-D3C4901E5827}"/>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377565" y="1441857"/>
            <a:ext cx="2438095" cy="1828572"/>
          </a:xfrm>
        </p:spPr>
      </p:pic>
      <p:pic>
        <p:nvPicPr>
          <p:cNvPr id="45" name="Picture 44" descr="Map&#10;&#10;Description automatically generated">
            <a:extLst>
              <a:ext uri="{FF2B5EF4-FFF2-40B4-BE49-F238E27FC236}">
                <a16:creationId xmlns:a16="http://schemas.microsoft.com/office/drawing/2014/main" id="{1AFA2E49-A208-D99A-165E-267C7F5C55E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49365" y="1415187"/>
            <a:ext cx="2438095" cy="1828572"/>
          </a:xfrm>
          <a:prstGeom prst="rect">
            <a:avLst/>
          </a:prstGeom>
        </p:spPr>
      </p:pic>
      <p:pic>
        <p:nvPicPr>
          <p:cNvPr id="49" name="Picture 48" descr="Map&#10;&#10;Description automatically generated">
            <a:extLst>
              <a:ext uri="{FF2B5EF4-FFF2-40B4-BE49-F238E27FC236}">
                <a16:creationId xmlns:a16="http://schemas.microsoft.com/office/drawing/2014/main" id="{282D857D-E61F-87CD-79F5-5E356DDEC7F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05765" y="1441857"/>
            <a:ext cx="2438095" cy="1828572"/>
          </a:xfrm>
          <a:prstGeom prst="rect">
            <a:avLst/>
          </a:prstGeom>
        </p:spPr>
      </p:pic>
      <p:sp>
        <p:nvSpPr>
          <p:cNvPr id="50" name="Line 12">
            <a:extLst>
              <a:ext uri="{FF2B5EF4-FFF2-40B4-BE49-F238E27FC236}">
                <a16:creationId xmlns:a16="http://schemas.microsoft.com/office/drawing/2014/main" id="{AC346411-F55B-05B9-50FC-D522132A0DEE}"/>
              </a:ext>
            </a:extLst>
          </p:cNvPr>
          <p:cNvSpPr>
            <a:spLocks noChangeShapeType="1"/>
          </p:cNvSpPr>
          <p:nvPr/>
        </p:nvSpPr>
        <p:spPr bwMode="auto">
          <a:xfrm rot="5400000" flipV="1">
            <a:off x="312839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1" name="Line 12">
            <a:extLst>
              <a:ext uri="{FF2B5EF4-FFF2-40B4-BE49-F238E27FC236}">
                <a16:creationId xmlns:a16="http://schemas.microsoft.com/office/drawing/2014/main" id="{05AFF392-FE54-2CF2-468B-26EB93E9D1AE}"/>
              </a:ext>
            </a:extLst>
          </p:cNvPr>
          <p:cNvSpPr>
            <a:spLocks noChangeShapeType="1"/>
          </p:cNvSpPr>
          <p:nvPr/>
        </p:nvSpPr>
        <p:spPr bwMode="auto">
          <a:xfrm rot="5400000" flipV="1">
            <a:off x="611162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63" name="Title 1">
            <a:extLst>
              <a:ext uri="{FF2B5EF4-FFF2-40B4-BE49-F238E27FC236}">
                <a16:creationId xmlns:a16="http://schemas.microsoft.com/office/drawing/2014/main" id="{363CF1FD-FCD9-3297-3A38-5D5BAE64DB79}"/>
              </a:ext>
            </a:extLst>
          </p:cNvPr>
          <p:cNvSpPr>
            <a:spLocks noGrp="1"/>
          </p:cNvSpPr>
          <p:nvPr>
            <p:ph type="title"/>
          </p:nvPr>
        </p:nvSpPr>
        <p:spPr>
          <a:xfrm>
            <a:off x="457200" y="274638"/>
            <a:ext cx="8229600" cy="1143000"/>
          </a:xfrm>
        </p:spPr>
        <p:txBody>
          <a:bodyPr>
            <a:normAutofit/>
          </a:bodyPr>
          <a:lstStyle/>
          <a:p>
            <a:r>
              <a:rPr lang="en-US" dirty="0"/>
              <a:t>E-education (EE) program</a:t>
            </a:r>
          </a:p>
        </p:txBody>
      </p:sp>
      <p:grpSp>
        <p:nvGrpSpPr>
          <p:cNvPr id="64" name="Group 63">
            <a:extLst>
              <a:ext uri="{FF2B5EF4-FFF2-40B4-BE49-F238E27FC236}">
                <a16:creationId xmlns:a16="http://schemas.microsoft.com/office/drawing/2014/main" id="{B2F57308-3968-477A-E405-2C06A68C7D0F}"/>
              </a:ext>
            </a:extLst>
          </p:cNvPr>
          <p:cNvGrpSpPr/>
          <p:nvPr/>
        </p:nvGrpSpPr>
        <p:grpSpPr>
          <a:xfrm>
            <a:off x="7010400" y="3591382"/>
            <a:ext cx="1676400" cy="1000432"/>
            <a:chOff x="1554691" y="5715000"/>
            <a:chExt cx="1676400" cy="1000432"/>
          </a:xfrm>
        </p:grpSpPr>
        <p:grpSp>
          <p:nvGrpSpPr>
            <p:cNvPr id="65" name="Group 64">
              <a:extLst>
                <a:ext uri="{FF2B5EF4-FFF2-40B4-BE49-F238E27FC236}">
                  <a16:creationId xmlns:a16="http://schemas.microsoft.com/office/drawing/2014/main" id="{34FA97E7-072F-B921-D81B-A2A10835337B}"/>
                </a:ext>
              </a:extLst>
            </p:cNvPr>
            <p:cNvGrpSpPr/>
            <p:nvPr/>
          </p:nvGrpSpPr>
          <p:grpSpPr>
            <a:xfrm>
              <a:off x="1554691" y="5715000"/>
              <a:ext cx="1676400" cy="1000432"/>
              <a:chOff x="1554691" y="5715000"/>
              <a:chExt cx="1676400" cy="1000432"/>
            </a:xfrm>
          </p:grpSpPr>
          <p:pic>
            <p:nvPicPr>
              <p:cNvPr id="67" name="Picture 66">
                <a:extLst>
                  <a:ext uri="{FF2B5EF4-FFF2-40B4-BE49-F238E27FC236}">
                    <a16:creationId xmlns:a16="http://schemas.microsoft.com/office/drawing/2014/main" id="{3E09D06F-278E-AC5C-3465-3C346D9BA71C}"/>
                  </a:ext>
                </a:extLst>
              </p:cNvPr>
              <p:cNvPicPr>
                <a:picLocks noChangeAspect="1"/>
              </p:cNvPicPr>
              <p:nvPr/>
            </p:nvPicPr>
            <p:blipFill>
              <a:blip r:embed="rId6" cstate="email">
                <a:extLst>
                  <a:ext uri="{28A0092B-C50C-407E-A947-70E740481C1C}">
                    <a14:useLocalDpi xmlns:a14="http://schemas.microsoft.com/office/drawing/2010/main" val="0"/>
                  </a:ext>
                </a:extLst>
              </a:blip>
              <a:stretch>
                <a:fillRect/>
              </a:stretch>
            </p:blipFill>
            <p:spPr>
              <a:xfrm>
                <a:off x="1554691" y="5715000"/>
                <a:ext cx="1676400" cy="1000432"/>
              </a:xfrm>
              <a:prstGeom prst="rect">
                <a:avLst/>
              </a:prstGeom>
            </p:spPr>
          </p:pic>
          <p:pic>
            <p:nvPicPr>
              <p:cNvPr id="68" name="Picture 67">
                <a:extLst>
                  <a:ext uri="{FF2B5EF4-FFF2-40B4-BE49-F238E27FC236}">
                    <a16:creationId xmlns:a16="http://schemas.microsoft.com/office/drawing/2014/main" id="{85F5E3D7-5F13-6CB0-6058-DB5409773DFC}"/>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652805" y="6101899"/>
                <a:ext cx="480796" cy="231246"/>
              </a:xfrm>
              <a:prstGeom prst="rect">
                <a:avLst/>
              </a:prstGeom>
            </p:spPr>
          </p:pic>
        </p:grpSp>
        <p:sp>
          <p:nvSpPr>
            <p:cNvPr id="66" name="Rectangle 65">
              <a:extLst>
                <a:ext uri="{FF2B5EF4-FFF2-40B4-BE49-F238E27FC236}">
                  <a16:creationId xmlns:a16="http://schemas.microsoft.com/office/drawing/2014/main" id="{0F3CE0B0-EE3E-0982-E3AA-101E6B2495C8}"/>
                </a:ext>
              </a:extLst>
            </p:cNvPr>
            <p:cNvSpPr/>
            <p:nvPr/>
          </p:nvSpPr>
          <p:spPr>
            <a:xfrm>
              <a:off x="1652805" y="6413429"/>
              <a:ext cx="468998" cy="231246"/>
            </a:xfrm>
            <a:prstGeom prst="rect">
              <a:avLst/>
            </a:prstGeom>
            <a:solidFill>
              <a:srgbClr val="8AB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766497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7038C-088C-CFEE-4C7A-B80C866C79AD}"/>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230E0EE-6CCA-47AF-C228-03B532FCD2FC}"/>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67735680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F4DB-D559-AA60-4B0B-22607F983EDA}"/>
              </a:ext>
            </a:extLst>
          </p:cNvPr>
          <p:cNvSpPr>
            <a:spLocks noGrp="1"/>
          </p:cNvSpPr>
          <p:nvPr>
            <p:ph type="title"/>
          </p:nvPr>
        </p:nvSpPr>
        <p:spPr/>
        <p:txBody>
          <a:bodyPr>
            <a:normAutofit/>
          </a:bodyPr>
          <a:lstStyle/>
          <a:p>
            <a:r>
              <a:rPr lang="en-US" dirty="0">
                <a:solidFill>
                  <a:schemeClr val="bg1">
                    <a:lumMod val="85000"/>
                  </a:schemeClr>
                </a:solidFill>
              </a:rPr>
              <a:t>Geospatial Analysis</a:t>
            </a:r>
          </a:p>
        </p:txBody>
      </p:sp>
      <p:sp>
        <p:nvSpPr>
          <p:cNvPr id="3" name="Content Placeholder 2">
            <a:extLst>
              <a:ext uri="{FF2B5EF4-FFF2-40B4-BE49-F238E27FC236}">
                <a16:creationId xmlns:a16="http://schemas.microsoft.com/office/drawing/2014/main" id="{547F8386-182A-673C-DAB8-0F40459F88D1}"/>
              </a:ext>
            </a:extLst>
          </p:cNvPr>
          <p:cNvSpPr>
            <a:spLocks noGrp="1"/>
          </p:cNvSpPr>
          <p:nvPr>
            <p:ph idx="1"/>
          </p:nvPr>
        </p:nvSpPr>
        <p:spPr>
          <a:xfrm>
            <a:off x="457200" y="1371600"/>
            <a:ext cx="8229600" cy="4525963"/>
          </a:xfrm>
        </p:spPr>
        <p:txBody>
          <a:bodyPr>
            <a:normAutofit/>
          </a:bodyPr>
          <a:lstStyle/>
          <a:p>
            <a:pPr marL="0" indent="0">
              <a:buNone/>
            </a:pPr>
            <a:r>
              <a:rPr lang="en-US" sz="1800" b="0" dirty="0">
                <a:solidFill>
                  <a:srgbClr val="C586C0"/>
                </a:solidFill>
                <a:effectLst/>
                <a:latin typeface="Consolas" panose="020B0609020204030204" pitchFamily="49" charset="0"/>
              </a:rPr>
              <a:t>import</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arcpy</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ListToolboxes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40</a:t>
            </a:r>
          </a:p>
          <a:p>
            <a:pPr marL="0" indent="0">
              <a:buNone/>
            </a:pPr>
            <a:endParaRPr lang="en-US" sz="1800" dirty="0">
              <a:solidFill>
                <a:srgbClr val="B5CEA8"/>
              </a:solidFill>
              <a:latin typeface="Consolas" panose="020B0609020204030204" pitchFamily="49" charset="0"/>
            </a:endParaRPr>
          </a:p>
          <a:p>
            <a:pPr marL="0" indent="0">
              <a:buNone/>
            </a:pP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1654</a:t>
            </a:r>
            <a:endParaRPr lang="en-US" sz="1800" b="0" dirty="0">
              <a:solidFill>
                <a:srgbClr val="D4D4D4"/>
              </a:solidFill>
              <a:effectLst/>
              <a:latin typeface="Consolas" panose="020B0609020204030204" pitchFamily="49" charset="0"/>
            </a:endParaRPr>
          </a:p>
          <a:p>
            <a:pPr marL="0" indent="0">
              <a:buNone/>
            </a:pPr>
            <a:br>
              <a:rPr lang="en-US" dirty="0">
                <a:solidFill>
                  <a:schemeClr val="bg1">
                    <a:lumMod val="85000"/>
                  </a:schemeClr>
                </a:solidFill>
              </a:rPr>
            </a:br>
            <a:endParaRPr lang="en-US" dirty="0">
              <a:solidFill>
                <a:schemeClr val="bg1">
                  <a:lumMod val="85000"/>
                </a:schemeClr>
              </a:solidFill>
            </a:endParaRPr>
          </a:p>
        </p:txBody>
      </p:sp>
    </p:spTree>
    <p:extLst>
      <p:ext uri="{BB962C8B-B14F-4D97-AF65-F5344CB8AC3E}">
        <p14:creationId xmlns:p14="http://schemas.microsoft.com/office/powerpoint/2010/main" val="29058315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F4DB-D559-AA60-4B0B-22607F983EDA}"/>
              </a:ext>
            </a:extLst>
          </p:cNvPr>
          <p:cNvSpPr>
            <a:spLocks noGrp="1"/>
          </p:cNvSpPr>
          <p:nvPr>
            <p:ph type="title"/>
          </p:nvPr>
        </p:nvSpPr>
        <p:spPr/>
        <p:txBody>
          <a:bodyPr>
            <a:normAutofit/>
          </a:bodyPr>
          <a:lstStyle/>
          <a:p>
            <a:r>
              <a:rPr lang="en-US" dirty="0">
                <a:solidFill>
                  <a:schemeClr val="bg1">
                    <a:lumMod val="85000"/>
                  </a:schemeClr>
                </a:solidFill>
              </a:rPr>
              <a:t>Geospatial Analysis</a:t>
            </a:r>
          </a:p>
        </p:txBody>
      </p:sp>
      <p:sp>
        <p:nvSpPr>
          <p:cNvPr id="3" name="Content Placeholder 2">
            <a:extLst>
              <a:ext uri="{FF2B5EF4-FFF2-40B4-BE49-F238E27FC236}">
                <a16:creationId xmlns:a16="http://schemas.microsoft.com/office/drawing/2014/main" id="{547F8386-182A-673C-DAB8-0F40459F88D1}"/>
              </a:ext>
            </a:extLst>
          </p:cNvPr>
          <p:cNvSpPr>
            <a:spLocks noGrp="1"/>
          </p:cNvSpPr>
          <p:nvPr>
            <p:ph idx="1"/>
          </p:nvPr>
        </p:nvSpPr>
        <p:spPr>
          <a:xfrm>
            <a:off x="457200" y="1371600"/>
            <a:ext cx="8229600" cy="4525963"/>
          </a:xfrm>
        </p:spPr>
        <p:txBody>
          <a:bodyPr>
            <a:normAutofit/>
          </a:bodyPr>
          <a:lstStyle/>
          <a:p>
            <a:pPr marL="0" indent="0">
              <a:buNone/>
            </a:pPr>
            <a:r>
              <a:rPr lang="en-US" sz="1800" b="0" dirty="0">
                <a:solidFill>
                  <a:srgbClr val="C586C0"/>
                </a:solidFill>
                <a:effectLst/>
                <a:latin typeface="Consolas" panose="020B0609020204030204" pitchFamily="49" charset="0"/>
              </a:rPr>
              <a:t>import</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arcpy</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ListToolboxes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40</a:t>
            </a:r>
          </a:p>
          <a:p>
            <a:pPr marL="0" indent="0">
              <a:buNone/>
            </a:pPr>
            <a:endParaRPr lang="en-US" sz="1800" dirty="0">
              <a:solidFill>
                <a:srgbClr val="B5CEA8"/>
              </a:solidFill>
              <a:latin typeface="Consolas" panose="020B0609020204030204" pitchFamily="49" charset="0"/>
            </a:endParaRPr>
          </a:p>
          <a:p>
            <a:pPr marL="0" indent="0">
              <a:buNone/>
            </a:pP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1654</a:t>
            </a:r>
            <a:endParaRPr lang="en-US" sz="1800" b="0" dirty="0">
              <a:solidFill>
                <a:srgbClr val="D4D4D4"/>
              </a:solidFill>
              <a:effectLst/>
              <a:latin typeface="Consolas" panose="020B0609020204030204" pitchFamily="49" charset="0"/>
            </a:endParaRPr>
          </a:p>
          <a:p>
            <a:pPr marL="0" indent="0">
              <a:buNone/>
            </a:pPr>
            <a:br>
              <a:rPr lang="en-US" dirty="0">
                <a:solidFill>
                  <a:schemeClr val="bg1">
                    <a:lumMod val="85000"/>
                  </a:schemeClr>
                </a:solidFill>
              </a:rPr>
            </a:br>
            <a:r>
              <a:rPr lang="en-US" dirty="0">
                <a:solidFill>
                  <a:schemeClr val="bg1">
                    <a:lumMod val="85000"/>
                  </a:schemeClr>
                </a:solidFill>
              </a:rPr>
              <a:t>Analysis </a:t>
            </a:r>
            <a:r>
              <a:rPr lang="en-US" dirty="0"/>
              <a:t>tab</a:t>
            </a:r>
            <a:endParaRPr lang="en-US" dirty="0">
              <a:solidFill>
                <a:schemeClr val="bg1">
                  <a:lumMod val="85000"/>
                </a:schemeClr>
              </a:solidFill>
            </a:endParaRPr>
          </a:p>
        </p:txBody>
      </p:sp>
      <p:pic>
        <p:nvPicPr>
          <p:cNvPr id="7" name="Picture 6">
            <a:extLst>
              <a:ext uri="{FF2B5EF4-FFF2-40B4-BE49-F238E27FC236}">
                <a16:creationId xmlns:a16="http://schemas.microsoft.com/office/drawing/2014/main" id="{A38D28E0-D221-3117-180E-F875EA0A33D6}"/>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 y="5505450"/>
            <a:ext cx="6553200" cy="1200150"/>
          </a:xfrm>
          <a:prstGeom prst="rect">
            <a:avLst/>
          </a:prstGeom>
        </p:spPr>
      </p:pic>
      <p:sp>
        <p:nvSpPr>
          <p:cNvPr id="8" name="Line 12">
            <a:extLst>
              <a:ext uri="{FF2B5EF4-FFF2-40B4-BE49-F238E27FC236}">
                <a16:creationId xmlns:a16="http://schemas.microsoft.com/office/drawing/2014/main" id="{CB6E8B9C-7866-9731-731E-9E0FA4CE18DD}"/>
              </a:ext>
            </a:extLst>
          </p:cNvPr>
          <p:cNvSpPr>
            <a:spLocks noChangeShapeType="1"/>
          </p:cNvSpPr>
          <p:nvPr/>
        </p:nvSpPr>
        <p:spPr bwMode="auto">
          <a:xfrm rot="10800000" flipV="1">
            <a:off x="2286000" y="5029962"/>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805862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64F4DB-D559-AA60-4B0B-22607F983EDA}"/>
              </a:ext>
            </a:extLst>
          </p:cNvPr>
          <p:cNvSpPr>
            <a:spLocks noGrp="1"/>
          </p:cNvSpPr>
          <p:nvPr>
            <p:ph type="title"/>
          </p:nvPr>
        </p:nvSpPr>
        <p:spPr/>
        <p:txBody>
          <a:bodyPr>
            <a:normAutofit/>
          </a:bodyPr>
          <a:lstStyle/>
          <a:p>
            <a:r>
              <a:rPr lang="en-US" dirty="0">
                <a:solidFill>
                  <a:schemeClr val="bg1">
                    <a:lumMod val="85000"/>
                  </a:schemeClr>
                </a:solidFill>
              </a:rPr>
              <a:t>Geospatial Analysis</a:t>
            </a:r>
          </a:p>
        </p:txBody>
      </p:sp>
      <p:sp>
        <p:nvSpPr>
          <p:cNvPr id="3" name="Content Placeholder 2">
            <a:extLst>
              <a:ext uri="{FF2B5EF4-FFF2-40B4-BE49-F238E27FC236}">
                <a16:creationId xmlns:a16="http://schemas.microsoft.com/office/drawing/2014/main" id="{547F8386-182A-673C-DAB8-0F40459F88D1}"/>
              </a:ext>
            </a:extLst>
          </p:cNvPr>
          <p:cNvSpPr>
            <a:spLocks noGrp="1"/>
          </p:cNvSpPr>
          <p:nvPr>
            <p:ph idx="1"/>
          </p:nvPr>
        </p:nvSpPr>
        <p:spPr>
          <a:xfrm>
            <a:off x="457200" y="1371600"/>
            <a:ext cx="8229600" cy="4525963"/>
          </a:xfrm>
        </p:spPr>
        <p:txBody>
          <a:bodyPr>
            <a:normAutofit/>
          </a:bodyPr>
          <a:lstStyle/>
          <a:p>
            <a:pPr marL="0" indent="0">
              <a:buNone/>
            </a:pPr>
            <a:r>
              <a:rPr lang="en-US" sz="1800" b="0" dirty="0">
                <a:solidFill>
                  <a:srgbClr val="C586C0"/>
                </a:solidFill>
                <a:effectLst/>
                <a:latin typeface="Consolas" panose="020B0609020204030204" pitchFamily="49" charset="0"/>
              </a:rPr>
              <a:t>import</a:t>
            </a:r>
            <a:r>
              <a:rPr lang="en-US" sz="1800" b="0" dirty="0">
                <a:solidFill>
                  <a:srgbClr val="D4D4D4"/>
                </a:solidFill>
                <a:effectLst/>
                <a:latin typeface="Consolas" panose="020B0609020204030204" pitchFamily="49" charset="0"/>
              </a:rPr>
              <a:t> </a:t>
            </a:r>
            <a:r>
              <a:rPr lang="en-US" sz="1800" b="0" dirty="0" err="1">
                <a:solidFill>
                  <a:srgbClr val="4EC9B0"/>
                </a:solidFill>
                <a:effectLst/>
                <a:latin typeface="Consolas" panose="020B0609020204030204" pitchFamily="49" charset="0"/>
              </a:rPr>
              <a:t>arcpy</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ListToolboxes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err="1">
                <a:solidFill>
                  <a:srgbClr val="9CDCFE"/>
                </a:solidFill>
                <a:effectLst/>
                <a:latin typeface="Consolas" panose="020B0609020204030204" pitchFamily="49" charset="0"/>
              </a:rPr>
              <a:t>tbxs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40</a:t>
            </a:r>
          </a:p>
          <a:p>
            <a:pPr marL="0" indent="0">
              <a:buNone/>
            </a:pPr>
            <a:endParaRPr lang="en-US" sz="1800" dirty="0">
              <a:solidFill>
                <a:srgbClr val="B5CEA8"/>
              </a:solidFill>
              <a:latin typeface="Consolas" panose="020B0609020204030204" pitchFamily="49" charset="0"/>
            </a:endParaRPr>
          </a:p>
          <a:p>
            <a:pPr marL="0" indent="0">
              <a:buNone/>
            </a:pP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 = </a:t>
            </a:r>
            <a:r>
              <a:rPr lang="en-US" sz="1800" b="0" dirty="0" err="1">
                <a:solidFill>
                  <a:srgbClr val="4EC9B0"/>
                </a:solidFill>
                <a:effectLst/>
                <a:latin typeface="Consolas" panose="020B0609020204030204" pitchFamily="49" charset="0"/>
              </a:rPr>
              <a:t>arcpy</a:t>
            </a:r>
            <a:r>
              <a:rPr lang="en-US" sz="1800" b="0" dirty="0" err="1">
                <a:solidFill>
                  <a:srgbClr val="D4D4D4"/>
                </a:solidFill>
                <a:effectLst/>
                <a:latin typeface="Consolas" panose="020B0609020204030204" pitchFamily="49" charset="0"/>
              </a:rPr>
              <a:t>.</a:t>
            </a:r>
            <a:r>
              <a:rPr lang="en-US" sz="1800" b="0" dirty="0" err="1">
                <a:solidFill>
                  <a:srgbClr val="DCDCAA"/>
                </a:solidFill>
                <a:effectLst/>
                <a:latin typeface="Consolas" panose="020B0609020204030204" pitchFamily="49" charset="0"/>
              </a:rPr>
              <a:t>ListTools</a:t>
            </a:r>
            <a:r>
              <a:rPr lang="en-US" sz="1800" b="0" dirty="0">
                <a:solidFill>
                  <a:srgbClr val="D4D4D4"/>
                </a:solidFill>
                <a:effectLst/>
                <a:latin typeface="Consolas" panose="020B0609020204030204" pitchFamily="49" charset="0"/>
              </a:rPr>
              <a:t>()</a:t>
            </a:r>
          </a:p>
          <a:p>
            <a:pPr marL="0" indent="0">
              <a:buNone/>
            </a:pPr>
            <a:r>
              <a:rPr lang="en-US" sz="1800" b="0" dirty="0" err="1">
                <a:solidFill>
                  <a:srgbClr val="DCDCAA"/>
                </a:solidFill>
                <a:effectLst/>
                <a:latin typeface="Consolas" panose="020B0609020204030204" pitchFamily="49" charset="0"/>
              </a:rPr>
              <a:t>len</a:t>
            </a:r>
            <a:r>
              <a:rPr lang="en-US" sz="1800" b="0" dirty="0">
                <a:solidFill>
                  <a:srgbClr val="D4D4D4"/>
                </a:solidFill>
                <a:effectLst/>
                <a:latin typeface="Consolas" panose="020B0609020204030204" pitchFamily="49" charset="0"/>
              </a:rPr>
              <a:t>(</a:t>
            </a:r>
            <a:r>
              <a:rPr lang="en-US" sz="1800" b="0" dirty="0">
                <a:solidFill>
                  <a:srgbClr val="9CDCFE"/>
                </a:solidFill>
                <a:effectLst/>
                <a:latin typeface="Consolas" panose="020B0609020204030204" pitchFamily="49" charset="0"/>
              </a:rPr>
              <a:t>tools</a:t>
            </a:r>
            <a:r>
              <a:rPr lang="en-US" sz="1800" b="0" dirty="0">
                <a:solidFill>
                  <a:srgbClr val="D4D4D4"/>
                </a:solidFill>
                <a:effectLst/>
                <a:latin typeface="Consolas" panose="020B0609020204030204" pitchFamily="49" charset="0"/>
              </a:rPr>
              <a:t>)</a:t>
            </a:r>
          </a:p>
          <a:p>
            <a:pPr marL="0" indent="0">
              <a:buNone/>
            </a:pPr>
            <a:r>
              <a:rPr lang="en-US" sz="1800" b="0" dirty="0">
                <a:solidFill>
                  <a:srgbClr val="B5CEA8"/>
                </a:solidFill>
                <a:effectLst/>
                <a:latin typeface="Consolas" panose="020B0609020204030204" pitchFamily="49" charset="0"/>
              </a:rPr>
              <a:t>&gt; 1654</a:t>
            </a:r>
            <a:endParaRPr lang="en-US" sz="1800" b="0" dirty="0">
              <a:solidFill>
                <a:srgbClr val="D4D4D4"/>
              </a:solidFill>
              <a:effectLst/>
              <a:latin typeface="Consolas" panose="020B0609020204030204" pitchFamily="49" charset="0"/>
            </a:endParaRPr>
          </a:p>
          <a:p>
            <a:pPr marL="0" indent="0">
              <a:buNone/>
            </a:pPr>
            <a:br>
              <a:rPr lang="en-US" dirty="0">
                <a:solidFill>
                  <a:schemeClr val="bg1">
                    <a:lumMod val="85000"/>
                  </a:schemeClr>
                </a:solidFill>
              </a:rPr>
            </a:br>
            <a:r>
              <a:rPr lang="en-US" dirty="0">
                <a:solidFill>
                  <a:schemeClr val="bg1">
                    <a:lumMod val="85000"/>
                  </a:schemeClr>
                </a:solidFill>
              </a:rPr>
              <a:t>Analysis </a:t>
            </a:r>
            <a:r>
              <a:rPr lang="en-US" dirty="0"/>
              <a:t>tab</a:t>
            </a:r>
            <a:endParaRPr lang="en-US" dirty="0">
              <a:solidFill>
                <a:schemeClr val="bg1">
                  <a:lumMod val="85000"/>
                </a:schemeClr>
              </a:solidFill>
            </a:endParaRPr>
          </a:p>
        </p:txBody>
      </p:sp>
      <p:pic>
        <p:nvPicPr>
          <p:cNvPr id="5" name="Picture 4">
            <a:extLst>
              <a:ext uri="{FF2B5EF4-FFF2-40B4-BE49-F238E27FC236}">
                <a16:creationId xmlns:a16="http://schemas.microsoft.com/office/drawing/2014/main" id="{5A0C83C3-6EA0-636A-1ABF-149441C9DDF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315200" y="0"/>
            <a:ext cx="1572880" cy="6858000"/>
          </a:xfrm>
          <a:prstGeom prst="rect">
            <a:avLst/>
          </a:prstGeom>
        </p:spPr>
      </p:pic>
      <p:pic>
        <p:nvPicPr>
          <p:cNvPr id="7" name="Picture 6">
            <a:extLst>
              <a:ext uri="{FF2B5EF4-FFF2-40B4-BE49-F238E27FC236}">
                <a16:creationId xmlns:a16="http://schemas.microsoft.com/office/drawing/2014/main" id="{A38D28E0-D221-3117-180E-F875EA0A33D6}"/>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 y="5505450"/>
            <a:ext cx="6553200" cy="1200150"/>
          </a:xfrm>
          <a:prstGeom prst="rect">
            <a:avLst/>
          </a:prstGeom>
        </p:spPr>
      </p:pic>
      <p:sp>
        <p:nvSpPr>
          <p:cNvPr id="8" name="Line 12">
            <a:extLst>
              <a:ext uri="{FF2B5EF4-FFF2-40B4-BE49-F238E27FC236}">
                <a16:creationId xmlns:a16="http://schemas.microsoft.com/office/drawing/2014/main" id="{CB6E8B9C-7866-9731-731E-9E0FA4CE18DD}"/>
              </a:ext>
            </a:extLst>
          </p:cNvPr>
          <p:cNvSpPr>
            <a:spLocks noChangeShapeType="1"/>
          </p:cNvSpPr>
          <p:nvPr/>
        </p:nvSpPr>
        <p:spPr bwMode="auto">
          <a:xfrm rot="10800000" flipV="1">
            <a:off x="2286000" y="5029962"/>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9" name="Line 12">
            <a:extLst>
              <a:ext uri="{FF2B5EF4-FFF2-40B4-BE49-F238E27FC236}">
                <a16:creationId xmlns:a16="http://schemas.microsoft.com/office/drawing/2014/main" id="{D2E11DC6-73E9-7B4C-7618-49029476A504}"/>
              </a:ext>
            </a:extLst>
          </p:cNvPr>
          <p:cNvSpPr>
            <a:spLocks noChangeShapeType="1"/>
          </p:cNvSpPr>
          <p:nvPr/>
        </p:nvSpPr>
        <p:spPr bwMode="auto">
          <a:xfrm rot="5400000" flipV="1">
            <a:off x="6943344" y="58582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09105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2850-0B44-42CC-06EF-679F5F9903B5}"/>
              </a:ext>
            </a:extLst>
          </p:cNvPr>
          <p:cNvSpPr>
            <a:spLocks noGrp="1"/>
          </p:cNvSpPr>
          <p:nvPr>
            <p:ph type="title"/>
          </p:nvPr>
        </p:nvSpPr>
        <p:spPr/>
        <p:txBody>
          <a:bodyPr/>
          <a:lstStyle/>
          <a:p>
            <a:r>
              <a:rPr lang="en-US" dirty="0"/>
              <a:t>Proximity / Overlay</a:t>
            </a:r>
          </a:p>
        </p:txBody>
      </p:sp>
      <p:sp>
        <p:nvSpPr>
          <p:cNvPr id="3" name="Content Placeholder 2">
            <a:extLst>
              <a:ext uri="{FF2B5EF4-FFF2-40B4-BE49-F238E27FC236}">
                <a16:creationId xmlns:a16="http://schemas.microsoft.com/office/drawing/2014/main" id="{BE31E8C4-2170-5319-DD73-B869AADE0C0C}"/>
              </a:ext>
            </a:extLst>
          </p:cNvPr>
          <p:cNvSpPr>
            <a:spLocks noGrp="1"/>
          </p:cNvSpPr>
          <p:nvPr>
            <p:ph idx="1"/>
          </p:nvPr>
        </p:nvSpPr>
        <p:spPr>
          <a:xfrm>
            <a:off x="457200" y="1600200"/>
            <a:ext cx="6781800" cy="4525963"/>
          </a:xfrm>
        </p:spPr>
        <p:txBody>
          <a:bodyPr>
            <a:normAutofit/>
          </a:bodyPr>
          <a:lstStyle/>
          <a:p>
            <a:pPr marL="0" indent="0">
              <a:buNone/>
            </a:pPr>
            <a:r>
              <a:rPr lang="en-US" sz="2000" dirty="0"/>
              <a:t>Analysis toolbox</a:t>
            </a:r>
          </a:p>
          <a:p>
            <a:pPr marL="0" indent="0">
              <a:buNone/>
            </a:pPr>
            <a:endParaRPr lang="en-US" sz="2000" dirty="0"/>
          </a:p>
          <a:p>
            <a:pPr marL="0" indent="0">
              <a:buNone/>
            </a:pPr>
            <a:r>
              <a:rPr lang="en-US" sz="2000" dirty="0"/>
              <a:t>Tools for extraction, proximity, and overlay analysis</a:t>
            </a:r>
          </a:p>
          <a:p>
            <a:pPr marL="0" indent="0">
              <a:buNone/>
            </a:pPr>
            <a:endParaRPr lang="en-US" sz="2000" dirty="0"/>
          </a:p>
          <a:p>
            <a:pPr marL="0" indent="0">
              <a:buNone/>
            </a:pPr>
            <a:r>
              <a:rPr lang="en-US" sz="2000" dirty="0"/>
              <a:t>Clip, Intersect, Union, Spatial Join, Near, Thiessen Polygons, Summarize Nearby, Summary Statistics,…</a:t>
            </a:r>
          </a:p>
        </p:txBody>
      </p:sp>
      <p:pic>
        <p:nvPicPr>
          <p:cNvPr id="7" name="Picture 6">
            <a:extLst>
              <a:ext uri="{FF2B5EF4-FFF2-40B4-BE49-F238E27FC236}">
                <a16:creationId xmlns:a16="http://schemas.microsoft.com/office/drawing/2014/main" id="{1C57ECC8-49DC-4245-4D74-73EADB0C8C6E}"/>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3899033" y="4038600"/>
            <a:ext cx="2819400" cy="2350746"/>
          </a:xfrm>
          <a:prstGeom prst="rect">
            <a:avLst/>
          </a:prstGeom>
        </p:spPr>
      </p:pic>
      <p:pic>
        <p:nvPicPr>
          <p:cNvPr id="8" name="Picture 7">
            <a:extLst>
              <a:ext uri="{FF2B5EF4-FFF2-40B4-BE49-F238E27FC236}">
                <a16:creationId xmlns:a16="http://schemas.microsoft.com/office/drawing/2014/main" id="{558FD8AE-9252-2C21-B015-4DD0D4DDF2BC}"/>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15200" y="0"/>
            <a:ext cx="1572880" cy="6858000"/>
          </a:xfrm>
          <a:prstGeom prst="rect">
            <a:avLst/>
          </a:prstGeom>
        </p:spPr>
      </p:pic>
      <p:pic>
        <p:nvPicPr>
          <p:cNvPr id="10" name="Picture 9">
            <a:extLst>
              <a:ext uri="{FF2B5EF4-FFF2-40B4-BE49-F238E27FC236}">
                <a16:creationId xmlns:a16="http://schemas.microsoft.com/office/drawing/2014/main" id="{55087FFF-FBE7-1107-491B-FC95F31AD741}"/>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700196" y="4038600"/>
            <a:ext cx="2602070" cy="2350746"/>
          </a:xfrm>
          <a:prstGeom prst="rect">
            <a:avLst/>
          </a:prstGeom>
        </p:spPr>
      </p:pic>
      <p:sp>
        <p:nvSpPr>
          <p:cNvPr id="11" name="TextBox 10">
            <a:extLst>
              <a:ext uri="{FF2B5EF4-FFF2-40B4-BE49-F238E27FC236}">
                <a16:creationId xmlns:a16="http://schemas.microsoft.com/office/drawing/2014/main" id="{0D7D232E-351D-CB1A-C553-86C94285FA71}"/>
              </a:ext>
            </a:extLst>
          </p:cNvPr>
          <p:cNvSpPr txBox="1"/>
          <p:nvPr/>
        </p:nvSpPr>
        <p:spPr>
          <a:xfrm>
            <a:off x="838200" y="6398696"/>
            <a:ext cx="1910716" cy="369332"/>
          </a:xfrm>
          <a:prstGeom prst="rect">
            <a:avLst/>
          </a:prstGeom>
          <a:noFill/>
        </p:spPr>
        <p:txBody>
          <a:bodyPr wrap="none" rtlCol="0">
            <a:spAutoFit/>
          </a:bodyPr>
          <a:lstStyle/>
          <a:p>
            <a:r>
              <a:rPr lang="en-US" dirty="0">
                <a:solidFill>
                  <a:schemeClr val="bg1">
                    <a:lumMod val="75000"/>
                  </a:schemeClr>
                </a:solidFill>
              </a:rPr>
              <a:t>Summarize Within</a:t>
            </a:r>
          </a:p>
        </p:txBody>
      </p:sp>
      <p:sp>
        <p:nvSpPr>
          <p:cNvPr id="12" name="TextBox 11">
            <a:extLst>
              <a:ext uri="{FF2B5EF4-FFF2-40B4-BE49-F238E27FC236}">
                <a16:creationId xmlns:a16="http://schemas.microsoft.com/office/drawing/2014/main" id="{2C9899AB-62CA-8AF1-E477-FB4B2E0F66C7}"/>
              </a:ext>
            </a:extLst>
          </p:cNvPr>
          <p:cNvSpPr txBox="1"/>
          <p:nvPr/>
        </p:nvSpPr>
        <p:spPr>
          <a:xfrm>
            <a:off x="3848100" y="6398696"/>
            <a:ext cx="2802306" cy="369332"/>
          </a:xfrm>
          <a:prstGeom prst="rect">
            <a:avLst/>
          </a:prstGeom>
          <a:noFill/>
        </p:spPr>
        <p:txBody>
          <a:bodyPr wrap="none" rtlCol="0">
            <a:spAutoFit/>
          </a:bodyPr>
          <a:lstStyle/>
          <a:p>
            <a:r>
              <a:rPr lang="en-US" dirty="0">
                <a:solidFill>
                  <a:schemeClr val="bg1">
                    <a:lumMod val="75000"/>
                  </a:schemeClr>
                </a:solidFill>
              </a:rPr>
              <a:t>Count Overlapping Features</a:t>
            </a:r>
          </a:p>
        </p:txBody>
      </p:sp>
    </p:spTree>
    <p:extLst>
      <p:ext uri="{BB962C8B-B14F-4D97-AF65-F5344CB8AC3E}">
        <p14:creationId xmlns:p14="http://schemas.microsoft.com/office/powerpoint/2010/main" val="12900854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E2850-0B44-42CC-06EF-679F5F9903B5}"/>
              </a:ext>
            </a:extLst>
          </p:cNvPr>
          <p:cNvSpPr>
            <a:spLocks noGrp="1"/>
          </p:cNvSpPr>
          <p:nvPr>
            <p:ph type="title"/>
          </p:nvPr>
        </p:nvSpPr>
        <p:spPr/>
        <p:txBody>
          <a:bodyPr/>
          <a:lstStyle/>
          <a:p>
            <a:r>
              <a:rPr lang="en-US" dirty="0"/>
              <a:t>Raster Analysis</a:t>
            </a:r>
          </a:p>
        </p:txBody>
      </p:sp>
      <p:sp>
        <p:nvSpPr>
          <p:cNvPr id="3" name="Content Placeholder 2">
            <a:extLst>
              <a:ext uri="{FF2B5EF4-FFF2-40B4-BE49-F238E27FC236}">
                <a16:creationId xmlns:a16="http://schemas.microsoft.com/office/drawing/2014/main" id="{BE31E8C4-2170-5319-DD73-B869AADE0C0C}"/>
              </a:ext>
            </a:extLst>
          </p:cNvPr>
          <p:cNvSpPr>
            <a:spLocks noGrp="1"/>
          </p:cNvSpPr>
          <p:nvPr>
            <p:ph idx="1"/>
          </p:nvPr>
        </p:nvSpPr>
        <p:spPr/>
        <p:txBody>
          <a:bodyPr>
            <a:normAutofit/>
          </a:bodyPr>
          <a:lstStyle/>
          <a:p>
            <a:pPr marL="0" indent="0">
              <a:buNone/>
            </a:pPr>
            <a:r>
              <a:rPr lang="en-US" sz="2000" dirty="0"/>
              <a:t>Spatial Analyst toolbox</a:t>
            </a:r>
          </a:p>
          <a:p>
            <a:pPr marL="0" indent="0">
              <a:buNone/>
            </a:pPr>
            <a:endParaRPr lang="en-US" sz="2000" dirty="0"/>
          </a:p>
          <a:p>
            <a:pPr marL="0" indent="0">
              <a:buNone/>
            </a:pPr>
            <a:r>
              <a:rPr lang="en-US" sz="2000" dirty="0"/>
              <a:t>Need SA extension</a:t>
            </a:r>
          </a:p>
          <a:p>
            <a:pPr marL="0" indent="0">
              <a:buNone/>
            </a:pPr>
            <a:endParaRPr lang="en-US" sz="2000" dirty="0"/>
          </a:p>
          <a:p>
            <a:pPr marL="0" indent="0">
              <a:buNone/>
            </a:pPr>
            <a:r>
              <a:rPr lang="en-US" sz="2000" dirty="0"/>
              <a:t>Spatial modeling and analysis tools for raster data</a:t>
            </a:r>
          </a:p>
          <a:p>
            <a:pPr marL="0" indent="0">
              <a:buNone/>
            </a:pPr>
            <a:endParaRPr lang="en-US" sz="2000" dirty="0"/>
          </a:p>
          <a:p>
            <a:pPr marL="0" indent="0">
              <a:buNone/>
            </a:pPr>
            <a:r>
              <a:rPr lang="en-US" sz="2000" dirty="0"/>
              <a:t>Density, Distance, Interpolation, Hydrology, Map Algebra,…</a:t>
            </a:r>
          </a:p>
          <a:p>
            <a:pPr marL="0" indent="0">
              <a:buNone/>
            </a:pPr>
            <a:r>
              <a:rPr lang="en-US" sz="2000" dirty="0"/>
              <a:t>Elevation, slope, solar radiation, watershed </a:t>
            </a:r>
            <a:r>
              <a:rPr lang="en-US" sz="2000" dirty="0" err="1"/>
              <a:t>deliniation</a:t>
            </a:r>
            <a:endParaRPr lang="en-US" sz="2000" dirty="0"/>
          </a:p>
        </p:txBody>
      </p:sp>
      <p:pic>
        <p:nvPicPr>
          <p:cNvPr id="5" name="Picture 4">
            <a:extLst>
              <a:ext uri="{FF2B5EF4-FFF2-40B4-BE49-F238E27FC236}">
                <a16:creationId xmlns:a16="http://schemas.microsoft.com/office/drawing/2014/main" id="{8A6C7382-6DAF-58D6-2797-5BE511B94774}"/>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7239000" y="0"/>
            <a:ext cx="1705232" cy="6629400"/>
          </a:xfrm>
          <a:prstGeom prst="rect">
            <a:avLst/>
          </a:prstGeom>
        </p:spPr>
      </p:pic>
      <p:pic>
        <p:nvPicPr>
          <p:cNvPr id="7" name="Picture 6">
            <a:extLst>
              <a:ext uri="{FF2B5EF4-FFF2-40B4-BE49-F238E27FC236}">
                <a16:creationId xmlns:a16="http://schemas.microsoft.com/office/drawing/2014/main" id="{75A3C674-3852-28E4-DF60-AC23EF4F32ED}"/>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228600" y="4602162"/>
            <a:ext cx="2195182" cy="1981200"/>
          </a:xfrm>
          <a:prstGeom prst="rect">
            <a:avLst/>
          </a:prstGeom>
        </p:spPr>
      </p:pic>
      <p:pic>
        <p:nvPicPr>
          <p:cNvPr id="8" name="Picture 7" descr="Image result for earthquake driven landslides lakes">
            <a:extLst>
              <a:ext uri="{FF2B5EF4-FFF2-40B4-BE49-F238E27FC236}">
                <a16:creationId xmlns:a16="http://schemas.microsoft.com/office/drawing/2014/main" id="{F24D3C9E-7916-4E2C-95D3-9436B8BD1917}"/>
              </a:ext>
            </a:extLst>
          </p:cNvPr>
          <p:cNvPicPr>
            <a:picLocks noGrp="1" noChangeAspect="1" noChangeArrowheads="1"/>
          </p:cNvPicPr>
          <p:nvPr/>
        </p:nvPicPr>
        <p:blipFill rotWithShape="1">
          <a:blip r:embed="rId5" cstate="email">
            <a:extLst>
              <a:ext uri="{28A0092B-C50C-407E-A947-70E740481C1C}">
                <a14:useLocalDpi xmlns:a14="http://schemas.microsoft.com/office/drawing/2010/main" val="0"/>
              </a:ext>
            </a:extLst>
          </a:blip>
          <a:srcRect/>
          <a:stretch/>
        </p:blipFill>
        <p:spPr bwMode="auto">
          <a:xfrm>
            <a:off x="4455968" y="4605456"/>
            <a:ext cx="2783031" cy="196261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F8FB6867-6918-52C4-E567-814E4DCADB6A}"/>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2438400" y="4602162"/>
            <a:ext cx="2236134" cy="1970049"/>
          </a:xfrm>
          <a:prstGeom prst="rect">
            <a:avLst/>
          </a:prstGeom>
        </p:spPr>
      </p:pic>
    </p:spTree>
    <p:extLst>
      <p:ext uri="{BB962C8B-B14F-4D97-AF65-F5344CB8AC3E}">
        <p14:creationId xmlns:p14="http://schemas.microsoft.com/office/powerpoint/2010/main" val="337824193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cxnSp>
        <p:nvCxnSpPr>
          <p:cNvPr id="48" name="Straight Arrow Connector 47">
            <a:extLst>
              <a:ext uri="{FF2B5EF4-FFF2-40B4-BE49-F238E27FC236}">
                <a16:creationId xmlns:a16="http://schemas.microsoft.com/office/drawing/2014/main" id="{E7065EF9-5287-198E-38DD-64300012033F}"/>
              </a:ext>
            </a:extLst>
          </p:cNvPr>
          <p:cNvCxnSpPr>
            <a:cxnSpLocks/>
          </p:cNvCxnSpPr>
          <p:nvPr/>
        </p:nvCxnSpPr>
        <p:spPr>
          <a:xfrm>
            <a:off x="2224078" y="5366481"/>
            <a:ext cx="4710122" cy="724585"/>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174" name="Rectangle 5">
            <a:extLst>
              <a:ext uri="{FF2B5EF4-FFF2-40B4-BE49-F238E27FC236}">
                <a16:creationId xmlns:a16="http://schemas.microsoft.com/office/drawing/2014/main" id="{A705FA65-F99F-45EF-B0FB-BB92C6134480}"/>
              </a:ext>
            </a:extLst>
          </p:cNvPr>
          <p:cNvSpPr>
            <a:spLocks noChangeArrowheads="1"/>
          </p:cNvSpPr>
          <p:nvPr/>
        </p:nvSpPr>
        <p:spPr bwMode="auto">
          <a:xfrm>
            <a:off x="1960563" y="2565400"/>
            <a:ext cx="914400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US" altLang="en-US">
              <a:solidFill>
                <a:schemeClr val="bg1">
                  <a:lumMod val="85000"/>
                </a:schemeClr>
              </a:solidFill>
            </a:endParaRPr>
          </a:p>
        </p:txBody>
      </p:sp>
      <p:sp>
        <p:nvSpPr>
          <p:cNvPr id="143375" name="Rectangle 15">
            <a:extLst>
              <a:ext uri="{FF2B5EF4-FFF2-40B4-BE49-F238E27FC236}">
                <a16:creationId xmlns:a16="http://schemas.microsoft.com/office/drawing/2014/main" id="{61995924-32D2-4EB9-A63E-94D0502A9163}"/>
              </a:ext>
            </a:extLst>
          </p:cNvPr>
          <p:cNvSpPr>
            <a:spLocks noChangeArrowheads="1"/>
          </p:cNvSpPr>
          <p:nvPr/>
        </p:nvSpPr>
        <p:spPr bwMode="auto">
          <a:xfrm>
            <a:off x="685800" y="914400"/>
            <a:ext cx="8001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lstStyle/>
          <a:p>
            <a:pPr defTabSz="685800" eaLnBrk="1" hangingPunct="1">
              <a:lnSpc>
                <a:spcPct val="90000"/>
              </a:lnSpc>
              <a:defRPr/>
            </a:pPr>
            <a:r>
              <a:rPr lang="en-US" sz="3300" dirty="0">
                <a:solidFill>
                  <a:schemeClr val="bg1">
                    <a:lumMod val="85000"/>
                  </a:schemeClr>
                </a:solidFill>
                <a:latin typeface="+mj-lt"/>
                <a:ea typeface="+mj-ea"/>
                <a:cs typeface="+mj-cs"/>
              </a:rPr>
              <a:t>Ways to Perform Geospatial Analysis</a:t>
            </a:r>
          </a:p>
        </p:txBody>
      </p:sp>
      <p:sp>
        <p:nvSpPr>
          <p:cNvPr id="143376" name="Text Box 16">
            <a:extLst>
              <a:ext uri="{FF2B5EF4-FFF2-40B4-BE49-F238E27FC236}">
                <a16:creationId xmlns:a16="http://schemas.microsoft.com/office/drawing/2014/main" id="{ADAB508C-771C-4F9B-BBD6-120124CAB178}"/>
              </a:ext>
            </a:extLst>
          </p:cNvPr>
          <p:cNvSpPr txBox="1">
            <a:spLocks noChangeArrowheads="1"/>
          </p:cNvSpPr>
          <p:nvPr/>
        </p:nvSpPr>
        <p:spPr bwMode="auto">
          <a:xfrm>
            <a:off x="7715124" y="3876465"/>
            <a:ext cx="12229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lumMod val="85000"/>
                  </a:schemeClr>
                </a:solidFill>
              </a:rPr>
              <a:t>Export models to scripts</a:t>
            </a:r>
          </a:p>
        </p:txBody>
      </p:sp>
      <p:sp>
        <p:nvSpPr>
          <p:cNvPr id="143377" name="Text Box 17">
            <a:extLst>
              <a:ext uri="{FF2B5EF4-FFF2-40B4-BE49-F238E27FC236}">
                <a16:creationId xmlns:a16="http://schemas.microsoft.com/office/drawing/2014/main" id="{52EAEE1D-A89D-4045-9DB8-C63AF90C08A5}"/>
              </a:ext>
            </a:extLst>
          </p:cNvPr>
          <p:cNvSpPr txBox="1">
            <a:spLocks noChangeArrowheads="1"/>
          </p:cNvSpPr>
          <p:nvPr/>
        </p:nvSpPr>
        <p:spPr bwMode="auto">
          <a:xfrm>
            <a:off x="5632328" y="4538295"/>
            <a:ext cx="1066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dirty="0">
                <a:solidFill>
                  <a:schemeClr val="bg1">
                    <a:lumMod val="85000"/>
                  </a:schemeClr>
                </a:solidFill>
              </a:rPr>
              <a:t>Call scripts from models</a:t>
            </a:r>
          </a:p>
        </p:txBody>
      </p:sp>
      <p:pic>
        <p:nvPicPr>
          <p:cNvPr id="7179" name="Picture 11">
            <a:extLst>
              <a:ext uri="{FF2B5EF4-FFF2-40B4-BE49-F238E27FC236}">
                <a16:creationId xmlns:a16="http://schemas.microsoft.com/office/drawing/2014/main" id="{BFCE73AC-4674-4A1C-9D1F-9542BF80E138}"/>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3733800" y="3303588"/>
            <a:ext cx="1143000" cy="577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80" name="TextBox 1">
            <a:extLst>
              <a:ext uri="{FF2B5EF4-FFF2-40B4-BE49-F238E27FC236}">
                <a16:creationId xmlns:a16="http://schemas.microsoft.com/office/drawing/2014/main" id="{55247159-6CE3-414A-A5C3-80FC2BDA3716}"/>
              </a:ext>
            </a:extLst>
          </p:cNvPr>
          <p:cNvSpPr txBox="1">
            <a:spLocks noChangeArrowheads="1"/>
          </p:cNvSpPr>
          <p:nvPr/>
        </p:nvSpPr>
        <p:spPr bwMode="auto">
          <a:xfrm>
            <a:off x="3765688" y="2511060"/>
            <a:ext cx="2249334"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solidFill>
                  <a:schemeClr val="bg1">
                    <a:lumMod val="85000"/>
                  </a:schemeClr>
                </a:solidFill>
              </a:rPr>
              <a:t>Python command </a:t>
            </a:r>
          </a:p>
          <a:p>
            <a:pPr eaLnBrk="1" hangingPunct="1"/>
            <a:r>
              <a:rPr lang="en-US" altLang="en-US" sz="2000" dirty="0">
                <a:solidFill>
                  <a:schemeClr val="bg1">
                    <a:lumMod val="85000"/>
                  </a:schemeClr>
                </a:solidFill>
              </a:rPr>
              <a:t>line in ArcGIS Pro</a:t>
            </a:r>
            <a:endParaRPr lang="en-US" altLang="en-US" sz="1600" dirty="0">
              <a:solidFill>
                <a:schemeClr val="bg1">
                  <a:lumMod val="85000"/>
                </a:schemeClr>
              </a:solidFill>
            </a:endParaRPr>
          </a:p>
        </p:txBody>
      </p:sp>
      <p:pic>
        <p:nvPicPr>
          <p:cNvPr id="5" name="Picture 4">
            <a:extLst>
              <a:ext uri="{FF2B5EF4-FFF2-40B4-BE49-F238E27FC236}">
                <a16:creationId xmlns:a16="http://schemas.microsoft.com/office/drawing/2014/main" id="{48D7077F-4EC3-47CE-B919-FDEC716423E4}"/>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2438400" y="2426393"/>
            <a:ext cx="1059564" cy="795337"/>
          </a:xfrm>
          <a:prstGeom prst="rect">
            <a:avLst/>
          </a:prstGeom>
        </p:spPr>
      </p:pic>
      <p:grpSp>
        <p:nvGrpSpPr>
          <p:cNvPr id="12" name="Group 11">
            <a:extLst>
              <a:ext uri="{FF2B5EF4-FFF2-40B4-BE49-F238E27FC236}">
                <a16:creationId xmlns:a16="http://schemas.microsoft.com/office/drawing/2014/main" id="{744D516C-8338-458F-B594-7AD0AEBABA25}"/>
              </a:ext>
            </a:extLst>
          </p:cNvPr>
          <p:cNvGrpSpPr/>
          <p:nvPr/>
        </p:nvGrpSpPr>
        <p:grpSpPr>
          <a:xfrm>
            <a:off x="7442844" y="4853496"/>
            <a:ext cx="533400" cy="685800"/>
            <a:chOff x="7543800" y="4724400"/>
            <a:chExt cx="533400" cy="685800"/>
          </a:xfrm>
        </p:grpSpPr>
        <p:sp>
          <p:nvSpPr>
            <p:cNvPr id="6" name="Rectangle 5">
              <a:extLst>
                <a:ext uri="{FF2B5EF4-FFF2-40B4-BE49-F238E27FC236}">
                  <a16:creationId xmlns:a16="http://schemas.microsoft.com/office/drawing/2014/main" id="{49D34C04-AF8A-43DE-B535-F6A0DD8F3315}"/>
                </a:ext>
              </a:extLst>
            </p:cNvPr>
            <p:cNvSpPr/>
            <p:nvPr/>
          </p:nvSpPr>
          <p:spPr>
            <a:xfrm>
              <a:off x="7543800" y="4724400"/>
              <a:ext cx="533400" cy="68580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cxnSp>
          <p:nvCxnSpPr>
            <p:cNvPr id="8" name="Straight Connector 7">
              <a:extLst>
                <a:ext uri="{FF2B5EF4-FFF2-40B4-BE49-F238E27FC236}">
                  <a16:creationId xmlns:a16="http://schemas.microsoft.com/office/drawing/2014/main" id="{9A311F52-FF4A-4F02-9DF8-851EB4150988}"/>
                </a:ext>
              </a:extLst>
            </p:cNvPr>
            <p:cNvCxnSpPr/>
            <p:nvPr/>
          </p:nvCxnSpPr>
          <p:spPr>
            <a:xfrm>
              <a:off x="7620000" y="4770437"/>
              <a:ext cx="1524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7646B53-CF9A-47CC-95CF-11F7138E662B}"/>
                </a:ext>
              </a:extLst>
            </p:cNvPr>
            <p:cNvCxnSpPr>
              <a:cxnSpLocks/>
            </p:cNvCxnSpPr>
            <p:nvPr/>
          </p:nvCxnSpPr>
          <p:spPr>
            <a:xfrm>
              <a:off x="7620000" y="4876800"/>
              <a:ext cx="381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EFF54C5-033F-4BA8-88B3-2BECA0E62CD3}"/>
                </a:ext>
              </a:extLst>
            </p:cNvPr>
            <p:cNvCxnSpPr>
              <a:cxnSpLocks/>
            </p:cNvCxnSpPr>
            <p:nvPr/>
          </p:nvCxnSpPr>
          <p:spPr>
            <a:xfrm>
              <a:off x="7620000" y="4953000"/>
              <a:ext cx="381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A3A82793-03FA-4BBA-AB96-B220E09D7149}"/>
                </a:ext>
              </a:extLst>
            </p:cNvPr>
            <p:cNvCxnSpPr>
              <a:cxnSpLocks/>
            </p:cNvCxnSpPr>
            <p:nvPr/>
          </p:nvCxnSpPr>
          <p:spPr>
            <a:xfrm>
              <a:off x="7772400" y="5029200"/>
              <a:ext cx="2286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09033E6F-7C46-4E90-A64B-625335ABA139}"/>
                </a:ext>
              </a:extLst>
            </p:cNvPr>
            <p:cNvCxnSpPr>
              <a:cxnSpLocks/>
            </p:cNvCxnSpPr>
            <p:nvPr/>
          </p:nvCxnSpPr>
          <p:spPr>
            <a:xfrm>
              <a:off x="7772400" y="5105400"/>
              <a:ext cx="2286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3A0482A-52B6-487A-9B2D-EC0F3461F575}"/>
                </a:ext>
              </a:extLst>
            </p:cNvPr>
            <p:cNvCxnSpPr>
              <a:cxnSpLocks/>
            </p:cNvCxnSpPr>
            <p:nvPr/>
          </p:nvCxnSpPr>
          <p:spPr>
            <a:xfrm>
              <a:off x="7620000" y="5181600"/>
              <a:ext cx="381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7B78652-C502-4B63-B02C-4EE39A2EE416}"/>
                </a:ext>
              </a:extLst>
            </p:cNvPr>
            <p:cNvCxnSpPr>
              <a:cxnSpLocks/>
            </p:cNvCxnSpPr>
            <p:nvPr/>
          </p:nvCxnSpPr>
          <p:spPr>
            <a:xfrm>
              <a:off x="7620000" y="5257800"/>
              <a:ext cx="3810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462FA3F1-8B9A-4007-A6A8-AFDD42FFAACA}"/>
                </a:ext>
              </a:extLst>
            </p:cNvPr>
            <p:cNvCxnSpPr>
              <a:cxnSpLocks/>
            </p:cNvCxnSpPr>
            <p:nvPr/>
          </p:nvCxnSpPr>
          <p:spPr>
            <a:xfrm>
              <a:off x="7772400" y="5334000"/>
              <a:ext cx="228600" cy="0"/>
            </a:xfrm>
            <a:prstGeom prst="line">
              <a:avLst/>
            </a:prstGeom>
            <a:ln w="254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13" name="TextBox 12">
            <a:extLst>
              <a:ext uri="{FF2B5EF4-FFF2-40B4-BE49-F238E27FC236}">
                <a16:creationId xmlns:a16="http://schemas.microsoft.com/office/drawing/2014/main" id="{63EC86DB-B45D-4934-8373-05BAAD351B79}"/>
              </a:ext>
            </a:extLst>
          </p:cNvPr>
          <p:cNvSpPr txBox="1"/>
          <p:nvPr/>
        </p:nvSpPr>
        <p:spPr>
          <a:xfrm>
            <a:off x="261143" y="5311715"/>
            <a:ext cx="1828801" cy="1015663"/>
          </a:xfrm>
          <a:prstGeom prst="rect">
            <a:avLst/>
          </a:prstGeom>
          <a:noFill/>
        </p:spPr>
        <p:txBody>
          <a:bodyPr wrap="square" rtlCol="0">
            <a:spAutoFit/>
          </a:bodyPr>
          <a:lstStyle/>
          <a:p>
            <a:r>
              <a:rPr lang="en-US" sz="2000" dirty="0">
                <a:solidFill>
                  <a:schemeClr val="bg1">
                    <a:lumMod val="85000"/>
                  </a:schemeClr>
                </a:solidFill>
              </a:rPr>
              <a:t>toolbox (contains GIS analysis tools)</a:t>
            </a:r>
          </a:p>
        </p:txBody>
      </p:sp>
      <p:sp>
        <p:nvSpPr>
          <p:cNvPr id="33" name="TextBox 32">
            <a:extLst>
              <a:ext uri="{FF2B5EF4-FFF2-40B4-BE49-F238E27FC236}">
                <a16:creationId xmlns:a16="http://schemas.microsoft.com/office/drawing/2014/main" id="{4E7033F6-EFDE-4535-86F7-711F6C39219F}"/>
              </a:ext>
            </a:extLst>
          </p:cNvPr>
          <p:cNvSpPr txBox="1"/>
          <p:nvPr/>
        </p:nvSpPr>
        <p:spPr>
          <a:xfrm>
            <a:off x="2339326" y="1923959"/>
            <a:ext cx="1064394" cy="400110"/>
          </a:xfrm>
          <a:prstGeom prst="rect">
            <a:avLst/>
          </a:prstGeom>
          <a:noFill/>
        </p:spPr>
        <p:txBody>
          <a:bodyPr wrap="none" rtlCol="0">
            <a:spAutoFit/>
          </a:bodyPr>
          <a:lstStyle/>
          <a:p>
            <a:r>
              <a:rPr lang="en-US" sz="2000" dirty="0">
                <a:solidFill>
                  <a:schemeClr val="bg1">
                    <a:lumMod val="85000"/>
                  </a:schemeClr>
                </a:solidFill>
              </a:rPr>
              <a:t>Tool GUI</a:t>
            </a:r>
          </a:p>
        </p:txBody>
      </p:sp>
      <p:sp>
        <p:nvSpPr>
          <p:cNvPr id="35" name="TextBox 34">
            <a:extLst>
              <a:ext uri="{FF2B5EF4-FFF2-40B4-BE49-F238E27FC236}">
                <a16:creationId xmlns:a16="http://schemas.microsoft.com/office/drawing/2014/main" id="{67025266-35FE-4710-9B13-A57D7F6B7F0B}"/>
              </a:ext>
            </a:extLst>
          </p:cNvPr>
          <p:cNvSpPr txBox="1"/>
          <p:nvPr/>
        </p:nvSpPr>
        <p:spPr>
          <a:xfrm>
            <a:off x="5985750" y="3218931"/>
            <a:ext cx="1750194" cy="707886"/>
          </a:xfrm>
          <a:prstGeom prst="rect">
            <a:avLst/>
          </a:prstGeom>
          <a:noFill/>
        </p:spPr>
        <p:txBody>
          <a:bodyPr wrap="square" rtlCol="0">
            <a:spAutoFit/>
          </a:bodyPr>
          <a:lstStyle/>
          <a:p>
            <a:r>
              <a:rPr lang="en-US" sz="2000" dirty="0" err="1">
                <a:solidFill>
                  <a:schemeClr val="bg1">
                    <a:lumMod val="85000"/>
                  </a:schemeClr>
                </a:solidFill>
              </a:rPr>
              <a:t>Modelbuilder</a:t>
            </a:r>
            <a:r>
              <a:rPr lang="en-US" sz="2000" dirty="0">
                <a:solidFill>
                  <a:schemeClr val="bg1">
                    <a:lumMod val="85000"/>
                  </a:schemeClr>
                </a:solidFill>
              </a:rPr>
              <a:t> </a:t>
            </a:r>
          </a:p>
          <a:p>
            <a:r>
              <a:rPr lang="en-US" sz="2000" dirty="0">
                <a:solidFill>
                  <a:schemeClr val="bg1">
                    <a:lumMod val="85000"/>
                  </a:schemeClr>
                </a:solidFill>
              </a:rPr>
              <a:t>models</a:t>
            </a:r>
          </a:p>
        </p:txBody>
      </p:sp>
      <p:sp>
        <p:nvSpPr>
          <p:cNvPr id="36" name="TextBox 35">
            <a:extLst>
              <a:ext uri="{FF2B5EF4-FFF2-40B4-BE49-F238E27FC236}">
                <a16:creationId xmlns:a16="http://schemas.microsoft.com/office/drawing/2014/main" id="{E2A4B5F8-19C2-49C0-B044-39E1C1421FA9}"/>
              </a:ext>
            </a:extLst>
          </p:cNvPr>
          <p:cNvSpPr txBox="1"/>
          <p:nvPr/>
        </p:nvSpPr>
        <p:spPr>
          <a:xfrm>
            <a:off x="8014929" y="4778771"/>
            <a:ext cx="990600" cy="707886"/>
          </a:xfrm>
          <a:prstGeom prst="rect">
            <a:avLst/>
          </a:prstGeom>
          <a:noFill/>
        </p:spPr>
        <p:txBody>
          <a:bodyPr wrap="square" rtlCol="0">
            <a:spAutoFit/>
          </a:bodyPr>
          <a:lstStyle/>
          <a:p>
            <a:r>
              <a:rPr lang="en-US" sz="2000" dirty="0">
                <a:solidFill>
                  <a:schemeClr val="bg1">
                    <a:lumMod val="85000"/>
                  </a:schemeClr>
                </a:solidFill>
              </a:rPr>
              <a:t>Python script</a:t>
            </a:r>
          </a:p>
        </p:txBody>
      </p:sp>
      <p:cxnSp>
        <p:nvCxnSpPr>
          <p:cNvPr id="4" name="Straight Arrow Connector 3">
            <a:extLst>
              <a:ext uri="{FF2B5EF4-FFF2-40B4-BE49-F238E27FC236}">
                <a16:creationId xmlns:a16="http://schemas.microsoft.com/office/drawing/2014/main" id="{06DAE8FC-54F3-45E7-BEB4-C34C38AEB7EE}"/>
              </a:ext>
            </a:extLst>
          </p:cNvPr>
          <p:cNvCxnSpPr>
            <a:cxnSpLocks/>
          </p:cNvCxnSpPr>
          <p:nvPr/>
        </p:nvCxnSpPr>
        <p:spPr>
          <a:xfrm flipV="1">
            <a:off x="1727994" y="3303588"/>
            <a:ext cx="786606" cy="1212572"/>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25E95E0B-9FD0-4988-B507-F2ED7DF90224}"/>
              </a:ext>
            </a:extLst>
          </p:cNvPr>
          <p:cNvCxnSpPr/>
          <p:nvPr/>
        </p:nvCxnSpPr>
        <p:spPr>
          <a:xfrm flipV="1">
            <a:off x="2318544" y="4020562"/>
            <a:ext cx="1437085" cy="59181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F0A38A58-D602-4179-BE43-802EA3CDAFCA}"/>
              </a:ext>
            </a:extLst>
          </p:cNvPr>
          <p:cNvCxnSpPr/>
          <p:nvPr/>
        </p:nvCxnSpPr>
        <p:spPr>
          <a:xfrm flipV="1">
            <a:off x="2438400" y="4353361"/>
            <a:ext cx="2971800" cy="523439"/>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515B5CD3-3DBE-4E6A-9FF5-0552E8472165}"/>
              </a:ext>
            </a:extLst>
          </p:cNvPr>
          <p:cNvCxnSpPr>
            <a:cxnSpLocks/>
          </p:cNvCxnSpPr>
          <p:nvPr/>
        </p:nvCxnSpPr>
        <p:spPr>
          <a:xfrm>
            <a:off x="2438400" y="5176506"/>
            <a:ext cx="4870310" cy="57990"/>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39" name="Picture 38" descr="A red suitcase with a handle&#10;&#10;Description automatically generated with low confidence">
            <a:extLst>
              <a:ext uri="{FF2B5EF4-FFF2-40B4-BE49-F238E27FC236}">
                <a16:creationId xmlns:a16="http://schemas.microsoft.com/office/drawing/2014/main" id="{5B4D4532-773C-4F5D-9DE0-54D6C2A078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9672" y="3319867"/>
            <a:ext cx="2438400" cy="2438400"/>
          </a:xfrm>
          <a:prstGeom prst="rect">
            <a:avLst/>
          </a:prstGeom>
        </p:spPr>
      </p:pic>
      <p:grpSp>
        <p:nvGrpSpPr>
          <p:cNvPr id="46" name="Group 45">
            <a:extLst>
              <a:ext uri="{FF2B5EF4-FFF2-40B4-BE49-F238E27FC236}">
                <a16:creationId xmlns:a16="http://schemas.microsoft.com/office/drawing/2014/main" id="{5A1B3101-AF3C-40D4-85FC-DEBE83EBF23F}"/>
              </a:ext>
            </a:extLst>
          </p:cNvPr>
          <p:cNvGrpSpPr/>
          <p:nvPr/>
        </p:nvGrpSpPr>
        <p:grpSpPr>
          <a:xfrm>
            <a:off x="5490381" y="3811114"/>
            <a:ext cx="1106894" cy="547197"/>
            <a:chOff x="5486400" y="5849870"/>
            <a:chExt cx="1749493" cy="709849"/>
          </a:xfrm>
        </p:grpSpPr>
        <p:sp>
          <p:nvSpPr>
            <p:cNvPr id="41" name="Oval 40">
              <a:extLst>
                <a:ext uri="{FF2B5EF4-FFF2-40B4-BE49-F238E27FC236}">
                  <a16:creationId xmlns:a16="http://schemas.microsoft.com/office/drawing/2014/main" id="{D5A26956-0E16-4372-AC0A-A9B37D325C96}"/>
                </a:ext>
              </a:extLst>
            </p:cNvPr>
            <p:cNvSpPr/>
            <p:nvPr/>
          </p:nvSpPr>
          <p:spPr>
            <a:xfrm>
              <a:off x="5486400" y="6334237"/>
              <a:ext cx="381701" cy="225482"/>
            </a:xfrm>
            <a:prstGeom prst="ellipse">
              <a:avLst/>
            </a:prstGeom>
            <a:solidFill>
              <a:srgbClr val="0099C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1">
                    <a:lumMod val="85000"/>
                  </a:schemeClr>
                </a:solidFill>
              </a:endParaRPr>
            </a:p>
          </p:txBody>
        </p:sp>
        <p:sp>
          <p:nvSpPr>
            <p:cNvPr id="18" name="Rectangle 17">
              <a:extLst>
                <a:ext uri="{FF2B5EF4-FFF2-40B4-BE49-F238E27FC236}">
                  <a16:creationId xmlns:a16="http://schemas.microsoft.com/office/drawing/2014/main" id="{583084A6-5CD0-43B8-AE8F-E501BA374275}"/>
                </a:ext>
              </a:extLst>
            </p:cNvPr>
            <p:cNvSpPr/>
            <p:nvPr/>
          </p:nvSpPr>
          <p:spPr>
            <a:xfrm>
              <a:off x="6132196" y="6077673"/>
              <a:ext cx="457901" cy="270280"/>
            </a:xfrm>
            <a:prstGeom prst="rect">
              <a:avLst/>
            </a:prstGeom>
            <a:solidFill>
              <a:srgbClr val="FFCD32"/>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sp>
          <p:nvSpPr>
            <p:cNvPr id="44" name="Oval 43">
              <a:extLst>
                <a:ext uri="{FF2B5EF4-FFF2-40B4-BE49-F238E27FC236}">
                  <a16:creationId xmlns:a16="http://schemas.microsoft.com/office/drawing/2014/main" id="{BEF95FFC-AE09-45DC-A17D-72A98F95527E}"/>
                </a:ext>
              </a:extLst>
            </p:cNvPr>
            <p:cNvSpPr/>
            <p:nvPr/>
          </p:nvSpPr>
          <p:spPr>
            <a:xfrm>
              <a:off x="6854192" y="6100072"/>
              <a:ext cx="381701" cy="225482"/>
            </a:xfrm>
            <a:prstGeom prst="ellipse">
              <a:avLst/>
            </a:prstGeom>
            <a:solidFill>
              <a:srgbClr val="69D269"/>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cxnSp>
          <p:nvCxnSpPr>
            <p:cNvPr id="25" name="Straight Arrow Connector 24">
              <a:extLst>
                <a:ext uri="{FF2B5EF4-FFF2-40B4-BE49-F238E27FC236}">
                  <a16:creationId xmlns:a16="http://schemas.microsoft.com/office/drawing/2014/main" id="{04936061-AB07-46CD-9BE9-59B99C743B1B}"/>
                </a:ext>
              </a:extLst>
            </p:cNvPr>
            <p:cNvCxnSpPr>
              <a:cxnSpLocks/>
            </p:cNvCxnSpPr>
            <p:nvPr/>
          </p:nvCxnSpPr>
          <p:spPr>
            <a:xfrm>
              <a:off x="5821706" y="5979740"/>
              <a:ext cx="310490" cy="168161"/>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4DE40B9-690B-4287-B713-03EC25E9E9D4}"/>
                </a:ext>
              </a:extLst>
            </p:cNvPr>
            <p:cNvCxnSpPr>
              <a:cxnSpLocks/>
              <a:stCxn id="41" idx="6"/>
            </p:cNvCxnSpPr>
            <p:nvPr/>
          </p:nvCxnSpPr>
          <p:spPr>
            <a:xfrm flipV="1">
              <a:off x="5868101" y="6299979"/>
              <a:ext cx="275049" cy="146999"/>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D26FA79-6E80-4D98-A0CB-F21008C89E03}"/>
                </a:ext>
              </a:extLst>
            </p:cNvPr>
            <p:cNvCxnSpPr>
              <a:cxnSpLocks/>
              <a:stCxn id="18" idx="3"/>
              <a:endCxn id="44" idx="2"/>
            </p:cNvCxnSpPr>
            <p:nvPr/>
          </p:nvCxnSpPr>
          <p:spPr>
            <a:xfrm>
              <a:off x="6590097" y="6212813"/>
              <a:ext cx="264095" cy="0"/>
            </a:xfrm>
            <a:prstGeom prst="straightConnector1">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a:extLst>
                <a:ext uri="{FF2B5EF4-FFF2-40B4-BE49-F238E27FC236}">
                  <a16:creationId xmlns:a16="http://schemas.microsoft.com/office/drawing/2014/main" id="{12642660-87F8-4065-B302-45857A13D7D7}"/>
                </a:ext>
              </a:extLst>
            </p:cNvPr>
            <p:cNvSpPr/>
            <p:nvPr/>
          </p:nvSpPr>
          <p:spPr>
            <a:xfrm>
              <a:off x="5486400" y="5849870"/>
              <a:ext cx="381701" cy="225482"/>
            </a:xfrm>
            <a:prstGeom prst="ellipse">
              <a:avLst/>
            </a:prstGeom>
            <a:solidFill>
              <a:srgbClr val="0099CD"/>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lumMod val="85000"/>
                  </a:schemeClr>
                </a:solidFill>
              </a:endParaRPr>
            </a:p>
          </p:txBody>
        </p:sp>
      </p:grpSp>
      <p:sp>
        <p:nvSpPr>
          <p:cNvPr id="47" name="TextBox 46">
            <a:extLst>
              <a:ext uri="{FF2B5EF4-FFF2-40B4-BE49-F238E27FC236}">
                <a16:creationId xmlns:a16="http://schemas.microsoft.com/office/drawing/2014/main" id="{6F14889E-1793-426C-84A8-B009A3B207D1}"/>
              </a:ext>
            </a:extLst>
          </p:cNvPr>
          <p:cNvSpPr txBox="1"/>
          <p:nvPr/>
        </p:nvSpPr>
        <p:spPr>
          <a:xfrm>
            <a:off x="1670844" y="3694016"/>
            <a:ext cx="611333" cy="369332"/>
          </a:xfrm>
          <a:prstGeom prst="rect">
            <a:avLst/>
          </a:prstGeom>
          <a:noFill/>
        </p:spPr>
        <p:txBody>
          <a:bodyPr wrap="square" rtlCol="0">
            <a:spAutoFit/>
          </a:bodyPr>
          <a:lstStyle/>
          <a:p>
            <a:r>
              <a:rPr lang="en-US" dirty="0">
                <a:solidFill>
                  <a:schemeClr val="bg1">
                    <a:lumMod val="85000"/>
                  </a:schemeClr>
                </a:solidFill>
              </a:rPr>
              <a:t>(1)</a:t>
            </a:r>
          </a:p>
        </p:txBody>
      </p:sp>
      <p:sp>
        <p:nvSpPr>
          <p:cNvPr id="62" name="TextBox 61">
            <a:extLst>
              <a:ext uri="{FF2B5EF4-FFF2-40B4-BE49-F238E27FC236}">
                <a16:creationId xmlns:a16="http://schemas.microsoft.com/office/drawing/2014/main" id="{1AD5790C-B6EF-4D88-BE36-E9A66A83F463}"/>
              </a:ext>
            </a:extLst>
          </p:cNvPr>
          <p:cNvSpPr txBox="1"/>
          <p:nvPr/>
        </p:nvSpPr>
        <p:spPr>
          <a:xfrm>
            <a:off x="2549264" y="3997625"/>
            <a:ext cx="573349" cy="369332"/>
          </a:xfrm>
          <a:prstGeom prst="rect">
            <a:avLst/>
          </a:prstGeom>
          <a:noFill/>
        </p:spPr>
        <p:txBody>
          <a:bodyPr wrap="square">
            <a:spAutoFit/>
          </a:bodyPr>
          <a:lstStyle/>
          <a:p>
            <a:r>
              <a:rPr lang="en-US" dirty="0">
                <a:solidFill>
                  <a:schemeClr val="bg1">
                    <a:lumMod val="85000"/>
                  </a:schemeClr>
                </a:solidFill>
              </a:rPr>
              <a:t>(2)</a:t>
            </a:r>
          </a:p>
        </p:txBody>
      </p:sp>
      <p:sp>
        <p:nvSpPr>
          <p:cNvPr id="64" name="TextBox 63">
            <a:extLst>
              <a:ext uri="{FF2B5EF4-FFF2-40B4-BE49-F238E27FC236}">
                <a16:creationId xmlns:a16="http://schemas.microsoft.com/office/drawing/2014/main" id="{21E0AC24-81C2-4540-B1B7-58B0B205A461}"/>
              </a:ext>
            </a:extLst>
          </p:cNvPr>
          <p:cNvSpPr txBox="1"/>
          <p:nvPr/>
        </p:nvSpPr>
        <p:spPr>
          <a:xfrm>
            <a:off x="3265704" y="4329708"/>
            <a:ext cx="533400" cy="369332"/>
          </a:xfrm>
          <a:prstGeom prst="rect">
            <a:avLst/>
          </a:prstGeom>
          <a:noFill/>
        </p:spPr>
        <p:txBody>
          <a:bodyPr wrap="square">
            <a:spAutoFit/>
          </a:bodyPr>
          <a:lstStyle/>
          <a:p>
            <a:r>
              <a:rPr lang="en-US" dirty="0">
                <a:solidFill>
                  <a:schemeClr val="bg1">
                    <a:lumMod val="85000"/>
                  </a:schemeClr>
                </a:solidFill>
              </a:rPr>
              <a:t>(3)</a:t>
            </a:r>
          </a:p>
        </p:txBody>
      </p:sp>
      <p:sp>
        <p:nvSpPr>
          <p:cNvPr id="66" name="TextBox 65">
            <a:extLst>
              <a:ext uri="{FF2B5EF4-FFF2-40B4-BE49-F238E27FC236}">
                <a16:creationId xmlns:a16="http://schemas.microsoft.com/office/drawing/2014/main" id="{55B663D1-1327-4B5C-8FD4-1B1603DD0169}"/>
              </a:ext>
            </a:extLst>
          </p:cNvPr>
          <p:cNvSpPr txBox="1"/>
          <p:nvPr/>
        </p:nvSpPr>
        <p:spPr>
          <a:xfrm>
            <a:off x="4038600" y="4800600"/>
            <a:ext cx="457200" cy="369332"/>
          </a:xfrm>
          <a:prstGeom prst="rect">
            <a:avLst/>
          </a:prstGeom>
          <a:noFill/>
        </p:spPr>
        <p:txBody>
          <a:bodyPr wrap="square">
            <a:spAutoFit/>
          </a:bodyPr>
          <a:lstStyle/>
          <a:p>
            <a:r>
              <a:rPr lang="en-US" dirty="0">
                <a:solidFill>
                  <a:schemeClr val="bg1">
                    <a:lumMod val="85000"/>
                  </a:schemeClr>
                </a:solidFill>
              </a:rPr>
              <a:t>(4)</a:t>
            </a:r>
          </a:p>
        </p:txBody>
      </p:sp>
      <p:cxnSp>
        <p:nvCxnSpPr>
          <p:cNvPr id="54" name="Connector: Curved 53">
            <a:extLst>
              <a:ext uri="{FF2B5EF4-FFF2-40B4-BE49-F238E27FC236}">
                <a16:creationId xmlns:a16="http://schemas.microsoft.com/office/drawing/2014/main" id="{A56C30C1-865B-4A29-A008-C41B974471B0}"/>
              </a:ext>
            </a:extLst>
          </p:cNvPr>
          <p:cNvCxnSpPr>
            <a:cxnSpLocks/>
          </p:cNvCxnSpPr>
          <p:nvPr/>
        </p:nvCxnSpPr>
        <p:spPr>
          <a:xfrm>
            <a:off x="6821942" y="3943101"/>
            <a:ext cx="876300" cy="800059"/>
          </a:xfrm>
          <a:prstGeom prst="curvedConnector2">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nector: Curved 55">
            <a:extLst>
              <a:ext uri="{FF2B5EF4-FFF2-40B4-BE49-F238E27FC236}">
                <a16:creationId xmlns:a16="http://schemas.microsoft.com/office/drawing/2014/main" id="{88CF768B-9F09-4694-826E-68D2DA61B99A}"/>
              </a:ext>
            </a:extLst>
          </p:cNvPr>
          <p:cNvCxnSpPr>
            <a:cxnSpLocks/>
          </p:cNvCxnSpPr>
          <p:nvPr/>
        </p:nvCxnSpPr>
        <p:spPr>
          <a:xfrm rot="10800000">
            <a:off x="6428108" y="4212353"/>
            <a:ext cx="880602" cy="763333"/>
          </a:xfrm>
          <a:prstGeom prst="curvedConnector2">
            <a:avLst/>
          </a:prstGeom>
          <a:ln w="254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37563B28-923B-4C1D-BE26-566312F68D96}"/>
              </a:ext>
            </a:extLst>
          </p:cNvPr>
          <p:cNvSpPr txBox="1"/>
          <p:nvPr/>
        </p:nvSpPr>
        <p:spPr>
          <a:xfrm>
            <a:off x="6632247" y="4373828"/>
            <a:ext cx="457200" cy="369332"/>
          </a:xfrm>
          <a:prstGeom prst="rect">
            <a:avLst/>
          </a:prstGeom>
          <a:noFill/>
        </p:spPr>
        <p:txBody>
          <a:bodyPr wrap="square">
            <a:spAutoFit/>
          </a:bodyPr>
          <a:lstStyle/>
          <a:p>
            <a:r>
              <a:rPr lang="en-US" dirty="0">
                <a:solidFill>
                  <a:schemeClr val="bg1">
                    <a:lumMod val="85000"/>
                  </a:schemeClr>
                </a:solidFill>
              </a:rPr>
              <a:t>(6)</a:t>
            </a:r>
          </a:p>
        </p:txBody>
      </p:sp>
      <p:sp>
        <p:nvSpPr>
          <p:cNvPr id="74" name="TextBox 73">
            <a:extLst>
              <a:ext uri="{FF2B5EF4-FFF2-40B4-BE49-F238E27FC236}">
                <a16:creationId xmlns:a16="http://schemas.microsoft.com/office/drawing/2014/main" id="{7DD20D5E-DC20-4C1C-B52D-A24D94A3D908}"/>
              </a:ext>
            </a:extLst>
          </p:cNvPr>
          <p:cNvSpPr txBox="1"/>
          <p:nvPr/>
        </p:nvSpPr>
        <p:spPr>
          <a:xfrm>
            <a:off x="7363856" y="3898432"/>
            <a:ext cx="457200" cy="369332"/>
          </a:xfrm>
          <a:prstGeom prst="rect">
            <a:avLst/>
          </a:prstGeom>
          <a:noFill/>
        </p:spPr>
        <p:txBody>
          <a:bodyPr wrap="square">
            <a:spAutoFit/>
          </a:bodyPr>
          <a:lstStyle/>
          <a:p>
            <a:r>
              <a:rPr lang="en-US" dirty="0">
                <a:solidFill>
                  <a:schemeClr val="bg1">
                    <a:lumMod val="85000"/>
                  </a:schemeClr>
                </a:solidFill>
              </a:rPr>
              <a:t>(7)</a:t>
            </a:r>
          </a:p>
        </p:txBody>
      </p:sp>
      <p:pic>
        <p:nvPicPr>
          <p:cNvPr id="3" name="Picture 2">
            <a:extLst>
              <a:ext uri="{FF2B5EF4-FFF2-40B4-BE49-F238E27FC236}">
                <a16:creationId xmlns:a16="http://schemas.microsoft.com/office/drawing/2014/main" id="{04474474-9F36-6264-8C88-00B1CD893225}"/>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7014656" y="5858394"/>
            <a:ext cx="856375" cy="457377"/>
          </a:xfrm>
          <a:prstGeom prst="rect">
            <a:avLst/>
          </a:prstGeom>
        </p:spPr>
      </p:pic>
      <p:sp>
        <p:nvSpPr>
          <p:cNvPr id="50" name="TextBox 49">
            <a:extLst>
              <a:ext uri="{FF2B5EF4-FFF2-40B4-BE49-F238E27FC236}">
                <a16:creationId xmlns:a16="http://schemas.microsoft.com/office/drawing/2014/main" id="{6412F9A3-DF46-2D1C-33C4-BAB37A88628A}"/>
              </a:ext>
            </a:extLst>
          </p:cNvPr>
          <p:cNvSpPr txBox="1"/>
          <p:nvPr/>
        </p:nvSpPr>
        <p:spPr>
          <a:xfrm>
            <a:off x="7915630" y="5733139"/>
            <a:ext cx="1638885" cy="707886"/>
          </a:xfrm>
          <a:prstGeom prst="rect">
            <a:avLst/>
          </a:prstGeom>
          <a:noFill/>
        </p:spPr>
        <p:txBody>
          <a:bodyPr wrap="square" rtlCol="0">
            <a:spAutoFit/>
          </a:bodyPr>
          <a:lstStyle/>
          <a:p>
            <a:r>
              <a:rPr lang="en-US" sz="2000" dirty="0">
                <a:solidFill>
                  <a:schemeClr val="bg1">
                    <a:lumMod val="85000"/>
                  </a:schemeClr>
                </a:solidFill>
              </a:rPr>
              <a:t>Python Notebook</a:t>
            </a:r>
          </a:p>
        </p:txBody>
      </p:sp>
      <p:sp>
        <p:nvSpPr>
          <p:cNvPr id="51" name="TextBox 50">
            <a:extLst>
              <a:ext uri="{FF2B5EF4-FFF2-40B4-BE49-F238E27FC236}">
                <a16:creationId xmlns:a16="http://schemas.microsoft.com/office/drawing/2014/main" id="{5575AFB9-60BA-AC85-C762-3C5B8FAC7012}"/>
              </a:ext>
            </a:extLst>
          </p:cNvPr>
          <p:cNvSpPr txBox="1"/>
          <p:nvPr/>
        </p:nvSpPr>
        <p:spPr>
          <a:xfrm>
            <a:off x="4267200" y="5345668"/>
            <a:ext cx="457200" cy="369332"/>
          </a:xfrm>
          <a:prstGeom prst="rect">
            <a:avLst/>
          </a:prstGeom>
          <a:noFill/>
        </p:spPr>
        <p:txBody>
          <a:bodyPr wrap="square">
            <a:spAutoFit/>
          </a:bodyPr>
          <a:lstStyle/>
          <a:p>
            <a:r>
              <a:rPr lang="en-US" dirty="0">
                <a:solidFill>
                  <a:schemeClr val="bg1">
                    <a:lumMod val="85000"/>
                  </a:schemeClr>
                </a:solidFill>
              </a:rPr>
              <a:t>(5)</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1433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1433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76" grpId="0" autoUpdateAnimBg="0"/>
      <p:bldP spid="143377" grpId="0" autoUpdateAnimBg="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AD241-C4A2-178B-C3DB-D637CDF86E7B}"/>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5EC81BF9-2F42-4F2B-23C0-CD1996E97DD0}"/>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8855880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C83E-439C-841E-320A-C209E02C7B5A}"/>
              </a:ext>
            </a:extLst>
          </p:cNvPr>
          <p:cNvSpPr>
            <a:spLocks noGrp="1"/>
          </p:cNvSpPr>
          <p:nvPr>
            <p:ph type="title"/>
          </p:nvPr>
        </p:nvSpPr>
        <p:spPr/>
        <p:txBody>
          <a:bodyPr/>
          <a:lstStyle/>
          <a:p>
            <a:r>
              <a:rPr lang="en-US" dirty="0"/>
              <a:t>Help</a:t>
            </a:r>
          </a:p>
        </p:txBody>
      </p:sp>
      <p:pic>
        <p:nvPicPr>
          <p:cNvPr id="1026" name="Picture 2" descr="Cluster and Outlier Analysis illustration">
            <a:extLst>
              <a:ext uri="{FF2B5EF4-FFF2-40B4-BE49-F238E27FC236}">
                <a16:creationId xmlns:a16="http://schemas.microsoft.com/office/drawing/2014/main" id="{5A5CACBC-C794-3CC6-A7D6-0BBEB9F28D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511" y="2895600"/>
            <a:ext cx="8222280" cy="17287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1434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C83E-439C-841E-320A-C209E02C7B5A}"/>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4B5AF425-53B8-D760-AEEF-39E922BD0D0B}"/>
              </a:ext>
            </a:extLst>
          </p:cNvPr>
          <p:cNvSpPr>
            <a:spLocks noGrp="1"/>
          </p:cNvSpPr>
          <p:nvPr>
            <p:ph idx="1"/>
          </p:nvPr>
        </p:nvSpPr>
        <p:spPr/>
        <p:txBody>
          <a:bodyPr/>
          <a:lstStyle/>
          <a:p>
            <a:pPr marL="0" indent="0">
              <a:buNone/>
            </a:pPr>
            <a:r>
              <a:rPr lang="en-US" dirty="0" err="1"/>
              <a:t>arcpy</a:t>
            </a:r>
            <a:r>
              <a:rPr lang="en-US" dirty="0"/>
              <a:t> Spatial Statistics</a:t>
            </a:r>
          </a:p>
        </p:txBody>
      </p:sp>
      <p:pic>
        <p:nvPicPr>
          <p:cNvPr id="5" name="Picture 4">
            <a:extLst>
              <a:ext uri="{FF2B5EF4-FFF2-40B4-BE49-F238E27FC236}">
                <a16:creationId xmlns:a16="http://schemas.microsoft.com/office/drawing/2014/main" id="{94D040BB-1F6A-F73A-0395-137828BAFF4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81600" y="0"/>
            <a:ext cx="3878649" cy="6858000"/>
          </a:xfrm>
          <a:prstGeom prst="rect">
            <a:avLst/>
          </a:prstGeom>
        </p:spPr>
      </p:pic>
    </p:spTree>
    <p:extLst>
      <p:ext uri="{BB962C8B-B14F-4D97-AF65-F5344CB8AC3E}">
        <p14:creationId xmlns:p14="http://schemas.microsoft.com/office/powerpoint/2010/main" val="3340597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D21E4D-6537-B612-F5EA-E10890953D7C}"/>
              </a:ext>
            </a:extLst>
          </p:cNvPr>
          <p:cNvSpPr>
            <a:spLocks noGrp="1"/>
          </p:cNvSpPr>
          <p:nvPr>
            <p:ph type="title"/>
          </p:nvPr>
        </p:nvSpPr>
        <p:spPr/>
        <p:txBody>
          <a:bodyPr/>
          <a:lstStyle/>
          <a:p>
            <a:endParaRPr lang="en-US"/>
          </a:p>
        </p:txBody>
      </p:sp>
      <p:pic>
        <p:nvPicPr>
          <p:cNvPr id="11" name="Content Placeholder 10" descr="Map&#10;&#10;Description automatically generated">
            <a:extLst>
              <a:ext uri="{FF2B5EF4-FFF2-40B4-BE49-F238E27FC236}">
                <a16:creationId xmlns:a16="http://schemas.microsoft.com/office/drawing/2014/main" id="{4300750F-72A6-6201-6DD6-0BC776E425AA}"/>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1554691" y="762000"/>
            <a:ext cx="6034617" cy="4525963"/>
          </a:xfrm>
        </p:spPr>
      </p:pic>
      <p:grpSp>
        <p:nvGrpSpPr>
          <p:cNvPr id="20" name="Group 19">
            <a:extLst>
              <a:ext uri="{FF2B5EF4-FFF2-40B4-BE49-F238E27FC236}">
                <a16:creationId xmlns:a16="http://schemas.microsoft.com/office/drawing/2014/main" id="{2C6B75A9-481B-A634-228B-6BF860693A22}"/>
              </a:ext>
            </a:extLst>
          </p:cNvPr>
          <p:cNvGrpSpPr/>
          <p:nvPr/>
        </p:nvGrpSpPr>
        <p:grpSpPr>
          <a:xfrm>
            <a:off x="1554691" y="5715000"/>
            <a:ext cx="1676400" cy="1000432"/>
            <a:chOff x="1554691" y="5715000"/>
            <a:chExt cx="1676400" cy="1000432"/>
          </a:xfrm>
        </p:grpSpPr>
        <p:grpSp>
          <p:nvGrpSpPr>
            <p:cNvPr id="16" name="Group 15">
              <a:extLst>
                <a:ext uri="{FF2B5EF4-FFF2-40B4-BE49-F238E27FC236}">
                  <a16:creationId xmlns:a16="http://schemas.microsoft.com/office/drawing/2014/main" id="{6DEF9436-5E0C-D542-60CC-3842DB1677BC}"/>
                </a:ext>
              </a:extLst>
            </p:cNvPr>
            <p:cNvGrpSpPr/>
            <p:nvPr/>
          </p:nvGrpSpPr>
          <p:grpSpPr>
            <a:xfrm>
              <a:off x="1554691" y="5715000"/>
              <a:ext cx="1676400" cy="1000432"/>
              <a:chOff x="1554691" y="5715000"/>
              <a:chExt cx="1676400" cy="1000432"/>
            </a:xfrm>
          </p:grpSpPr>
          <p:pic>
            <p:nvPicPr>
              <p:cNvPr id="13" name="Picture 12">
                <a:extLst>
                  <a:ext uri="{FF2B5EF4-FFF2-40B4-BE49-F238E27FC236}">
                    <a16:creationId xmlns:a16="http://schemas.microsoft.com/office/drawing/2014/main" id="{41BBD351-5C69-15EC-7F22-54470E3DFE05}"/>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1554691" y="5715000"/>
                <a:ext cx="1676400" cy="1000432"/>
              </a:xfrm>
              <a:prstGeom prst="rect">
                <a:avLst/>
              </a:prstGeom>
            </p:spPr>
          </p:pic>
          <p:pic>
            <p:nvPicPr>
              <p:cNvPr id="15" name="Picture 14">
                <a:extLst>
                  <a:ext uri="{FF2B5EF4-FFF2-40B4-BE49-F238E27FC236}">
                    <a16:creationId xmlns:a16="http://schemas.microsoft.com/office/drawing/2014/main" id="{5E55CC8B-293C-3345-3FE5-353E65F35D4A}"/>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1652805" y="6101899"/>
                <a:ext cx="480796" cy="231246"/>
              </a:xfrm>
              <a:prstGeom prst="rect">
                <a:avLst/>
              </a:prstGeom>
            </p:spPr>
          </p:pic>
        </p:grpSp>
        <p:sp>
          <p:nvSpPr>
            <p:cNvPr id="19" name="Rectangle 18">
              <a:extLst>
                <a:ext uri="{FF2B5EF4-FFF2-40B4-BE49-F238E27FC236}">
                  <a16:creationId xmlns:a16="http://schemas.microsoft.com/office/drawing/2014/main" id="{241B4532-14D5-2D6D-D5CC-18A9DF38D689}"/>
                </a:ext>
              </a:extLst>
            </p:cNvPr>
            <p:cNvSpPr/>
            <p:nvPr/>
          </p:nvSpPr>
          <p:spPr>
            <a:xfrm>
              <a:off x="1652805" y="6413429"/>
              <a:ext cx="468998" cy="231246"/>
            </a:xfrm>
            <a:prstGeom prst="rect">
              <a:avLst/>
            </a:prstGeom>
            <a:solidFill>
              <a:srgbClr val="8AB56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851685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C83E-439C-841E-320A-C209E02C7B5A}"/>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4B5AF425-53B8-D760-AEEF-39E922BD0D0B}"/>
              </a:ext>
            </a:extLst>
          </p:cNvPr>
          <p:cNvSpPr>
            <a:spLocks noGrp="1"/>
          </p:cNvSpPr>
          <p:nvPr>
            <p:ph idx="1"/>
          </p:nvPr>
        </p:nvSpPr>
        <p:spPr/>
        <p:txBody>
          <a:bodyPr/>
          <a:lstStyle/>
          <a:p>
            <a:pPr marL="0" indent="0">
              <a:buNone/>
            </a:pPr>
            <a:r>
              <a:rPr lang="en-US" dirty="0" err="1"/>
              <a:t>arcpy</a:t>
            </a:r>
            <a:r>
              <a:rPr lang="en-US" dirty="0"/>
              <a:t> Spatial Statistics</a:t>
            </a:r>
          </a:p>
        </p:txBody>
      </p:sp>
      <p:pic>
        <p:nvPicPr>
          <p:cNvPr id="5" name="Picture 4">
            <a:extLst>
              <a:ext uri="{FF2B5EF4-FFF2-40B4-BE49-F238E27FC236}">
                <a16:creationId xmlns:a16="http://schemas.microsoft.com/office/drawing/2014/main" id="{94D040BB-1F6A-F73A-0395-137828BAFF46}"/>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5181600" y="0"/>
            <a:ext cx="3878649" cy="6858000"/>
          </a:xfrm>
          <a:prstGeom prst="rect">
            <a:avLst/>
          </a:prstGeom>
        </p:spPr>
      </p:pic>
      <p:sp>
        <p:nvSpPr>
          <p:cNvPr id="4" name="Line 12">
            <a:extLst>
              <a:ext uri="{FF2B5EF4-FFF2-40B4-BE49-F238E27FC236}">
                <a16:creationId xmlns:a16="http://schemas.microsoft.com/office/drawing/2014/main" id="{5A51BAA0-D51C-AAE4-9DAC-9B8FEA9F36C5}"/>
              </a:ext>
            </a:extLst>
          </p:cNvPr>
          <p:cNvSpPr>
            <a:spLocks noChangeShapeType="1"/>
          </p:cNvSpPr>
          <p:nvPr/>
        </p:nvSpPr>
        <p:spPr bwMode="auto">
          <a:xfrm rot="10800000" flipH="1" flipV="1">
            <a:off x="4943010" y="5257800"/>
            <a:ext cx="477179"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75198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C83E-439C-841E-320A-C209E02C7B5A}"/>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4B5AF425-53B8-D760-AEEF-39E922BD0D0B}"/>
              </a:ext>
            </a:extLst>
          </p:cNvPr>
          <p:cNvSpPr>
            <a:spLocks noGrp="1"/>
          </p:cNvSpPr>
          <p:nvPr>
            <p:ph idx="1"/>
          </p:nvPr>
        </p:nvSpPr>
        <p:spPr/>
        <p:txBody>
          <a:bodyPr/>
          <a:lstStyle/>
          <a:p>
            <a:pPr marL="0" indent="0">
              <a:buNone/>
            </a:pPr>
            <a:r>
              <a:rPr lang="en-US" dirty="0"/>
              <a:t>arcpy Spatial Statistics</a:t>
            </a:r>
          </a:p>
        </p:txBody>
      </p:sp>
      <p:pic>
        <p:nvPicPr>
          <p:cNvPr id="7" name="Picture 6">
            <a:extLst>
              <a:ext uri="{FF2B5EF4-FFF2-40B4-BE49-F238E27FC236}">
                <a16:creationId xmlns:a16="http://schemas.microsoft.com/office/drawing/2014/main" id="{95BFDA16-CF6B-75A6-B2E0-1FE3E949AF5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76800" y="1852535"/>
            <a:ext cx="3915584" cy="4449763"/>
          </a:xfrm>
          <a:prstGeom prst="rect">
            <a:avLst/>
          </a:prstGeom>
        </p:spPr>
      </p:pic>
    </p:spTree>
    <p:extLst>
      <p:ext uri="{BB962C8B-B14F-4D97-AF65-F5344CB8AC3E}">
        <p14:creationId xmlns:p14="http://schemas.microsoft.com/office/powerpoint/2010/main" val="990813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5C83E-439C-841E-320A-C209E02C7B5A}"/>
              </a:ext>
            </a:extLst>
          </p:cNvPr>
          <p:cNvSpPr>
            <a:spLocks noGrp="1"/>
          </p:cNvSpPr>
          <p:nvPr>
            <p:ph type="title"/>
          </p:nvPr>
        </p:nvSpPr>
        <p:spPr/>
        <p:txBody>
          <a:bodyPr/>
          <a:lstStyle/>
          <a:p>
            <a:r>
              <a:rPr lang="en-US" dirty="0"/>
              <a:t>Help</a:t>
            </a:r>
          </a:p>
        </p:txBody>
      </p:sp>
      <p:sp>
        <p:nvSpPr>
          <p:cNvPr id="3" name="Content Placeholder 2">
            <a:extLst>
              <a:ext uri="{FF2B5EF4-FFF2-40B4-BE49-F238E27FC236}">
                <a16:creationId xmlns:a16="http://schemas.microsoft.com/office/drawing/2014/main" id="{4B5AF425-53B8-D760-AEEF-39E922BD0D0B}"/>
              </a:ext>
            </a:extLst>
          </p:cNvPr>
          <p:cNvSpPr>
            <a:spLocks noGrp="1"/>
          </p:cNvSpPr>
          <p:nvPr>
            <p:ph idx="1"/>
          </p:nvPr>
        </p:nvSpPr>
        <p:spPr/>
        <p:txBody>
          <a:bodyPr/>
          <a:lstStyle/>
          <a:p>
            <a:pPr marL="0" indent="0">
              <a:buNone/>
            </a:pPr>
            <a:r>
              <a:rPr lang="en-US" dirty="0"/>
              <a:t>a</a:t>
            </a:r>
            <a:r>
              <a:rPr lang="en-US"/>
              <a:t>rcpy</a:t>
            </a:r>
            <a:r>
              <a:rPr lang="en-US" dirty="0"/>
              <a:t> Spatial Statistics</a:t>
            </a:r>
          </a:p>
        </p:txBody>
      </p:sp>
      <p:pic>
        <p:nvPicPr>
          <p:cNvPr id="7" name="Picture 6">
            <a:extLst>
              <a:ext uri="{FF2B5EF4-FFF2-40B4-BE49-F238E27FC236}">
                <a16:creationId xmlns:a16="http://schemas.microsoft.com/office/drawing/2014/main" id="{95BFDA16-CF6B-75A6-B2E0-1FE3E949AF5F}"/>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876800" y="1852535"/>
            <a:ext cx="3915584" cy="4449763"/>
          </a:xfrm>
          <a:prstGeom prst="rect">
            <a:avLst/>
          </a:prstGeom>
        </p:spPr>
      </p:pic>
      <p:sp>
        <p:nvSpPr>
          <p:cNvPr id="4" name="Line 12">
            <a:extLst>
              <a:ext uri="{FF2B5EF4-FFF2-40B4-BE49-F238E27FC236}">
                <a16:creationId xmlns:a16="http://schemas.microsoft.com/office/drawing/2014/main" id="{7551D88F-8A08-3411-B960-76553D8024F8}"/>
              </a:ext>
            </a:extLst>
          </p:cNvPr>
          <p:cNvSpPr>
            <a:spLocks noChangeShapeType="1"/>
          </p:cNvSpPr>
          <p:nvPr/>
        </p:nvSpPr>
        <p:spPr bwMode="auto">
          <a:xfrm rot="10800000" flipH="1" flipV="1">
            <a:off x="4495800" y="4343400"/>
            <a:ext cx="477179"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352965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9726-3DD5-27FF-E692-6ECBACC6BCB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7B7C10C-CEC1-72EB-3934-E25111595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81000"/>
            <a:ext cx="5210175" cy="5972175"/>
          </a:xfrm>
          <a:prstGeom prst="rect">
            <a:avLst/>
          </a:prstGeom>
        </p:spPr>
      </p:pic>
      <p:sp>
        <p:nvSpPr>
          <p:cNvPr id="4" name="Content Placeholder 3">
            <a:extLst>
              <a:ext uri="{FF2B5EF4-FFF2-40B4-BE49-F238E27FC236}">
                <a16:creationId xmlns:a16="http://schemas.microsoft.com/office/drawing/2014/main" id="{384FB5D1-5A40-9299-4EB6-17BD9CF2060C}"/>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4769015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9726-3DD5-27FF-E692-6ECBACC6BCB6}"/>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77B7C10C-CEC1-72EB-3934-E25111595AA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1200" y="381000"/>
            <a:ext cx="5210175" cy="5972175"/>
          </a:xfrm>
          <a:prstGeom prst="rect">
            <a:avLst/>
          </a:prstGeom>
        </p:spPr>
      </p:pic>
      <p:sp>
        <p:nvSpPr>
          <p:cNvPr id="4" name="Content Placeholder 3">
            <a:extLst>
              <a:ext uri="{FF2B5EF4-FFF2-40B4-BE49-F238E27FC236}">
                <a16:creationId xmlns:a16="http://schemas.microsoft.com/office/drawing/2014/main" id="{384FB5D1-5A40-9299-4EB6-17BD9CF2060C}"/>
              </a:ext>
            </a:extLst>
          </p:cNvPr>
          <p:cNvSpPr>
            <a:spLocks noGrp="1"/>
          </p:cNvSpPr>
          <p:nvPr>
            <p:ph idx="1"/>
          </p:nvPr>
        </p:nvSpPr>
        <p:spPr/>
        <p:txBody>
          <a:bodyPr/>
          <a:lstStyle/>
          <a:p>
            <a:endParaRPr lang="en-US" dirty="0"/>
          </a:p>
        </p:txBody>
      </p:sp>
      <p:sp>
        <p:nvSpPr>
          <p:cNvPr id="6" name="Line 12">
            <a:extLst>
              <a:ext uri="{FF2B5EF4-FFF2-40B4-BE49-F238E27FC236}">
                <a16:creationId xmlns:a16="http://schemas.microsoft.com/office/drawing/2014/main" id="{DD1BD65C-CB52-355B-7128-DDC2D65E175A}"/>
              </a:ext>
            </a:extLst>
          </p:cNvPr>
          <p:cNvSpPr>
            <a:spLocks noChangeShapeType="1"/>
          </p:cNvSpPr>
          <p:nvPr/>
        </p:nvSpPr>
        <p:spPr bwMode="auto">
          <a:xfrm rot="10800000" flipH="1" flipV="1">
            <a:off x="1543978" y="4876800"/>
            <a:ext cx="0" cy="533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428304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9726-3DD5-27FF-E692-6ECBACC6BCB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FC76737-1DAD-3ADA-423C-E80135E59FE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762000" y="2133600"/>
            <a:ext cx="3829305" cy="3070535"/>
          </a:xfrm>
        </p:spPr>
      </p:pic>
      <p:pic>
        <p:nvPicPr>
          <p:cNvPr id="9" name="Picture 8">
            <a:extLst>
              <a:ext uri="{FF2B5EF4-FFF2-40B4-BE49-F238E27FC236}">
                <a16:creationId xmlns:a16="http://schemas.microsoft.com/office/drawing/2014/main" id="{2116E591-EAD8-2102-ED18-43BA27C7B71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29200" y="2133600"/>
            <a:ext cx="3829304" cy="3864179"/>
          </a:xfrm>
          <a:prstGeom prst="rect">
            <a:avLst/>
          </a:prstGeom>
        </p:spPr>
      </p:pic>
      <p:sp>
        <p:nvSpPr>
          <p:cNvPr id="3" name="Line 12">
            <a:extLst>
              <a:ext uri="{FF2B5EF4-FFF2-40B4-BE49-F238E27FC236}">
                <a16:creationId xmlns:a16="http://schemas.microsoft.com/office/drawing/2014/main" id="{630A41F5-1A6F-FBCC-581D-31F5C5862AFA}"/>
              </a:ext>
            </a:extLst>
          </p:cNvPr>
          <p:cNvSpPr>
            <a:spLocks noChangeShapeType="1"/>
          </p:cNvSpPr>
          <p:nvPr/>
        </p:nvSpPr>
        <p:spPr bwMode="auto">
          <a:xfrm rot="10800000" flipH="1" flipV="1">
            <a:off x="381000" y="2590800"/>
            <a:ext cx="477179"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4" name="Line 12">
            <a:extLst>
              <a:ext uri="{FF2B5EF4-FFF2-40B4-BE49-F238E27FC236}">
                <a16:creationId xmlns:a16="http://schemas.microsoft.com/office/drawing/2014/main" id="{91F186F3-6157-649A-CD05-1DD32306D8BF}"/>
              </a:ext>
            </a:extLst>
          </p:cNvPr>
          <p:cNvSpPr>
            <a:spLocks noChangeShapeType="1"/>
          </p:cNvSpPr>
          <p:nvPr/>
        </p:nvSpPr>
        <p:spPr bwMode="auto">
          <a:xfrm rot="10800000" flipH="1" flipV="1">
            <a:off x="4953000" y="2590800"/>
            <a:ext cx="477179"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328829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B89726-3DD5-27FF-E692-6ECBACC6BCB6}"/>
              </a:ext>
            </a:extLst>
          </p:cNvPr>
          <p:cNvSpPr>
            <a:spLocks noGrp="1"/>
          </p:cNvSpPr>
          <p:nvPr>
            <p:ph type="title"/>
          </p:nvPr>
        </p:nvSpPr>
        <p:spPr/>
        <p:txBody>
          <a:bodyPr/>
          <a:lstStyle/>
          <a:p>
            <a:endParaRPr lang="en-US"/>
          </a:p>
        </p:txBody>
      </p:sp>
      <p:pic>
        <p:nvPicPr>
          <p:cNvPr id="7" name="Content Placeholder 6">
            <a:extLst>
              <a:ext uri="{FF2B5EF4-FFF2-40B4-BE49-F238E27FC236}">
                <a16:creationId xmlns:a16="http://schemas.microsoft.com/office/drawing/2014/main" id="{9FC76737-1DAD-3ADA-423C-E80135E59FE9}"/>
              </a:ext>
            </a:extLst>
          </p:cNvPr>
          <p:cNvPicPr>
            <a:picLocks noGrp="1" noChangeAspect="1"/>
          </p:cNvPicPr>
          <p:nvPr>
            <p:ph idx="1"/>
          </p:nvPr>
        </p:nvPicPr>
        <p:blipFill>
          <a:blip r:embed="rId2" cstate="email">
            <a:extLst>
              <a:ext uri="{28A0092B-C50C-407E-A947-70E740481C1C}">
                <a14:useLocalDpi xmlns:a14="http://schemas.microsoft.com/office/drawing/2010/main" val="0"/>
              </a:ext>
            </a:extLst>
          </a:blip>
          <a:stretch>
            <a:fillRect/>
          </a:stretch>
        </p:blipFill>
        <p:spPr>
          <a:xfrm>
            <a:off x="762000" y="2133600"/>
            <a:ext cx="3829305" cy="3070535"/>
          </a:xfrm>
        </p:spPr>
      </p:pic>
      <p:pic>
        <p:nvPicPr>
          <p:cNvPr id="9" name="Picture 8">
            <a:extLst>
              <a:ext uri="{FF2B5EF4-FFF2-40B4-BE49-F238E27FC236}">
                <a16:creationId xmlns:a16="http://schemas.microsoft.com/office/drawing/2014/main" id="{2116E591-EAD8-2102-ED18-43BA27C7B71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5029200" y="2133600"/>
            <a:ext cx="3829304" cy="3864179"/>
          </a:xfrm>
          <a:prstGeom prst="rect">
            <a:avLst/>
          </a:prstGeom>
        </p:spPr>
      </p:pic>
      <p:sp>
        <p:nvSpPr>
          <p:cNvPr id="5" name="Line 12">
            <a:extLst>
              <a:ext uri="{FF2B5EF4-FFF2-40B4-BE49-F238E27FC236}">
                <a16:creationId xmlns:a16="http://schemas.microsoft.com/office/drawing/2014/main" id="{C252E3D8-F423-824B-D4D1-CE628371B6C1}"/>
              </a:ext>
            </a:extLst>
          </p:cNvPr>
          <p:cNvSpPr>
            <a:spLocks noChangeShapeType="1"/>
          </p:cNvSpPr>
          <p:nvPr/>
        </p:nvSpPr>
        <p:spPr bwMode="auto">
          <a:xfrm rot="10800000" flipH="1" flipV="1">
            <a:off x="5105400" y="4191000"/>
            <a:ext cx="0" cy="533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8258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16E591-EAD8-2102-ED18-43BA27C7B71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4453" y="238125"/>
            <a:ext cx="3829304" cy="3864179"/>
          </a:xfrm>
          <a:prstGeom prst="rect">
            <a:avLst/>
          </a:prstGeom>
        </p:spPr>
      </p:pic>
      <p:pic>
        <p:nvPicPr>
          <p:cNvPr id="8" name="Picture 7">
            <a:extLst>
              <a:ext uri="{FF2B5EF4-FFF2-40B4-BE49-F238E27FC236}">
                <a16:creationId xmlns:a16="http://schemas.microsoft.com/office/drawing/2014/main" id="{3ED33133-E7B7-B65A-17C9-2880B4FF0AF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4454" y="4659588"/>
            <a:ext cx="3852746" cy="1360212"/>
          </a:xfrm>
          <a:prstGeom prst="rect">
            <a:avLst/>
          </a:prstGeom>
        </p:spPr>
      </p:pic>
      <p:sp>
        <p:nvSpPr>
          <p:cNvPr id="2" name="Line 12">
            <a:extLst>
              <a:ext uri="{FF2B5EF4-FFF2-40B4-BE49-F238E27FC236}">
                <a16:creationId xmlns:a16="http://schemas.microsoft.com/office/drawing/2014/main" id="{8DEB3E15-D25A-03E2-B566-266DC9D5FC3D}"/>
              </a:ext>
            </a:extLst>
          </p:cNvPr>
          <p:cNvSpPr>
            <a:spLocks noChangeShapeType="1"/>
          </p:cNvSpPr>
          <p:nvPr/>
        </p:nvSpPr>
        <p:spPr bwMode="auto">
          <a:xfrm rot="10800000" flipH="1" flipV="1">
            <a:off x="2057400" y="4038600"/>
            <a:ext cx="0" cy="533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170649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116E591-EAD8-2102-ED18-43BA27C7B715}"/>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414453" y="238125"/>
            <a:ext cx="3829304" cy="3864179"/>
          </a:xfrm>
          <a:prstGeom prst="rect">
            <a:avLst/>
          </a:prstGeom>
        </p:spPr>
      </p:pic>
      <p:pic>
        <p:nvPicPr>
          <p:cNvPr id="8" name="Picture 7">
            <a:extLst>
              <a:ext uri="{FF2B5EF4-FFF2-40B4-BE49-F238E27FC236}">
                <a16:creationId xmlns:a16="http://schemas.microsoft.com/office/drawing/2014/main" id="{3ED33133-E7B7-B65A-17C9-2880B4FF0AF9}"/>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414454" y="4659588"/>
            <a:ext cx="3852746" cy="1360212"/>
          </a:xfrm>
          <a:prstGeom prst="rect">
            <a:avLst/>
          </a:prstGeom>
        </p:spPr>
      </p:pic>
      <p:pic>
        <p:nvPicPr>
          <p:cNvPr id="15" name="Picture 14">
            <a:extLst>
              <a:ext uri="{FF2B5EF4-FFF2-40B4-BE49-F238E27FC236}">
                <a16:creationId xmlns:a16="http://schemas.microsoft.com/office/drawing/2014/main" id="{9D93428A-FF14-D7BA-4FD9-C166F97162ED}"/>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4876800" y="0"/>
            <a:ext cx="3708918" cy="6858000"/>
          </a:xfrm>
          <a:prstGeom prst="rect">
            <a:avLst/>
          </a:prstGeom>
        </p:spPr>
      </p:pic>
      <p:sp>
        <p:nvSpPr>
          <p:cNvPr id="2" name="Line 12">
            <a:extLst>
              <a:ext uri="{FF2B5EF4-FFF2-40B4-BE49-F238E27FC236}">
                <a16:creationId xmlns:a16="http://schemas.microsoft.com/office/drawing/2014/main" id="{8DEB3E15-D25A-03E2-B566-266DC9D5FC3D}"/>
              </a:ext>
            </a:extLst>
          </p:cNvPr>
          <p:cNvSpPr>
            <a:spLocks noChangeShapeType="1"/>
          </p:cNvSpPr>
          <p:nvPr/>
        </p:nvSpPr>
        <p:spPr bwMode="auto">
          <a:xfrm rot="10800000" flipH="1" flipV="1">
            <a:off x="2057400" y="4038600"/>
            <a:ext cx="0" cy="533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3" name="Line 12">
            <a:extLst>
              <a:ext uri="{FF2B5EF4-FFF2-40B4-BE49-F238E27FC236}">
                <a16:creationId xmlns:a16="http://schemas.microsoft.com/office/drawing/2014/main" id="{C9396AA7-CDD1-0D93-2871-2C1E0F4304BB}"/>
              </a:ext>
            </a:extLst>
          </p:cNvPr>
          <p:cNvSpPr>
            <a:spLocks noChangeShapeType="1"/>
          </p:cNvSpPr>
          <p:nvPr/>
        </p:nvSpPr>
        <p:spPr bwMode="auto">
          <a:xfrm rot="10800000" flipH="1" flipV="1">
            <a:off x="6705600" y="-76200"/>
            <a:ext cx="0" cy="533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extLst>
      <p:ext uri="{BB962C8B-B14F-4D97-AF65-F5344CB8AC3E}">
        <p14:creationId xmlns:p14="http://schemas.microsoft.com/office/powerpoint/2010/main" val="2135579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9137-E655-FE16-244D-EC36616B95C5}"/>
              </a:ext>
            </a:extLst>
          </p:cNvPr>
          <p:cNvSpPr>
            <a:spLocks noGrp="1"/>
          </p:cNvSpPr>
          <p:nvPr>
            <p:ph type="title"/>
          </p:nvPr>
        </p:nvSpPr>
        <p:spPr>
          <a:xfrm>
            <a:off x="457200" y="274638"/>
            <a:ext cx="8229600" cy="1143000"/>
          </a:xfrm>
        </p:spPr>
        <p:txBody>
          <a:bodyPr anchor="ctr">
            <a:normAutofit/>
          </a:bodyPr>
          <a:lstStyle/>
          <a:p>
            <a:pPr>
              <a:defRPr/>
            </a:pPr>
            <a:r>
              <a:rPr lang="en-US"/>
              <a:t>Copy code snippet</a:t>
            </a:r>
          </a:p>
        </p:txBody>
      </p:sp>
      <p:sp>
        <p:nvSpPr>
          <p:cNvPr id="3" name="Content Placeholder 2">
            <a:extLst>
              <a:ext uri="{FF2B5EF4-FFF2-40B4-BE49-F238E27FC236}">
                <a16:creationId xmlns:a16="http://schemas.microsoft.com/office/drawing/2014/main" id="{73C66810-1A7B-E258-6405-BABC39A65BE2}"/>
              </a:ext>
            </a:extLst>
          </p:cNvPr>
          <p:cNvSpPr>
            <a:spLocks noGrp="1"/>
          </p:cNvSpPr>
          <p:nvPr>
            <p:ph sz="half" idx="1"/>
          </p:nvPr>
        </p:nvSpPr>
        <p:spPr>
          <a:xfrm>
            <a:off x="457200" y="1600200"/>
            <a:ext cx="4038600" cy="4525963"/>
          </a:xfrm>
        </p:spPr>
        <p:txBody>
          <a:bodyPr>
            <a:normAutofit/>
          </a:bodyPr>
          <a:lstStyle/>
          <a:p>
            <a:pPr marL="514350" indent="-514350">
              <a:buFont typeface="+mj-lt"/>
              <a:buAutoNum type="arabicPeriod"/>
              <a:defRPr/>
            </a:pPr>
            <a:r>
              <a:rPr lang="en-US" dirty="0"/>
              <a:t>Run a tool from the geoprocessing pane </a:t>
            </a:r>
          </a:p>
          <a:p>
            <a:pPr marL="514350" indent="-514350">
              <a:buFont typeface="+mj-lt"/>
              <a:buAutoNum type="arabicPeriod"/>
              <a:defRPr/>
            </a:pPr>
            <a:r>
              <a:rPr lang="en-US" dirty="0"/>
              <a:t>Right click on the successful run at the bottom (in green) </a:t>
            </a:r>
          </a:p>
          <a:p>
            <a:pPr marL="514350" indent="-514350">
              <a:buFont typeface="+mj-lt"/>
              <a:buAutoNum type="arabicPeriod"/>
              <a:defRPr/>
            </a:pPr>
            <a:r>
              <a:rPr lang="en-US" dirty="0"/>
              <a:t>Choose "Copy Python command".</a:t>
            </a:r>
          </a:p>
          <a:p>
            <a:pPr marL="514350" indent="-514350">
              <a:buFont typeface="+mj-lt"/>
              <a:buAutoNum type="arabicPeriod"/>
              <a:defRPr/>
            </a:pPr>
            <a:r>
              <a:rPr lang="en-US" dirty="0"/>
              <a:t>Paste the snippet into your code.</a:t>
            </a:r>
          </a:p>
          <a:p>
            <a:pPr>
              <a:defRPr/>
            </a:pPr>
            <a:endParaRPr lang="en-US" dirty="0"/>
          </a:p>
        </p:txBody>
      </p:sp>
      <p:pic>
        <p:nvPicPr>
          <p:cNvPr id="1026" name="Picture 2" descr="enter image description here">
            <a:extLst>
              <a:ext uri="{FF2B5EF4-FFF2-40B4-BE49-F238E27FC236}">
                <a16:creationId xmlns:a16="http://schemas.microsoft.com/office/drawing/2014/main" id="{07C8CBB2-EF6B-D826-7D06-14EBB1C115E5}"/>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4648200" y="1889316"/>
            <a:ext cx="4038600" cy="39477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13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2" descr="Map&#10;&#10;Description automatically generated">
            <a:extLst>
              <a:ext uri="{FF2B5EF4-FFF2-40B4-BE49-F238E27FC236}">
                <a16:creationId xmlns:a16="http://schemas.microsoft.com/office/drawing/2014/main" id="{65F33469-062A-8FFF-73B3-D3C4901E5827}"/>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377565" y="1441857"/>
            <a:ext cx="2438095" cy="1828572"/>
          </a:xfrm>
        </p:spPr>
      </p:pic>
      <p:pic>
        <p:nvPicPr>
          <p:cNvPr id="45" name="Picture 44" descr="Map&#10;&#10;Description automatically generated">
            <a:extLst>
              <a:ext uri="{FF2B5EF4-FFF2-40B4-BE49-F238E27FC236}">
                <a16:creationId xmlns:a16="http://schemas.microsoft.com/office/drawing/2014/main" id="{1AFA2E49-A208-D99A-165E-267C7F5C55E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49365" y="1415187"/>
            <a:ext cx="2438095" cy="1828572"/>
          </a:xfrm>
          <a:prstGeom prst="rect">
            <a:avLst/>
          </a:prstGeom>
        </p:spPr>
      </p:pic>
      <p:pic>
        <p:nvPicPr>
          <p:cNvPr id="49" name="Picture 48" descr="Map&#10;&#10;Description automatically generated">
            <a:extLst>
              <a:ext uri="{FF2B5EF4-FFF2-40B4-BE49-F238E27FC236}">
                <a16:creationId xmlns:a16="http://schemas.microsoft.com/office/drawing/2014/main" id="{282D857D-E61F-87CD-79F5-5E356DDEC7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5765" y="1441857"/>
            <a:ext cx="2438095" cy="1828572"/>
          </a:xfrm>
          <a:prstGeom prst="rect">
            <a:avLst/>
          </a:prstGeom>
        </p:spPr>
      </p:pic>
      <p:sp>
        <p:nvSpPr>
          <p:cNvPr id="50" name="Line 12">
            <a:extLst>
              <a:ext uri="{FF2B5EF4-FFF2-40B4-BE49-F238E27FC236}">
                <a16:creationId xmlns:a16="http://schemas.microsoft.com/office/drawing/2014/main" id="{AC346411-F55B-05B9-50FC-D522132A0DEE}"/>
              </a:ext>
            </a:extLst>
          </p:cNvPr>
          <p:cNvSpPr>
            <a:spLocks noChangeShapeType="1"/>
          </p:cNvSpPr>
          <p:nvPr/>
        </p:nvSpPr>
        <p:spPr bwMode="auto">
          <a:xfrm rot="5400000" flipV="1">
            <a:off x="312839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1" name="Line 12">
            <a:extLst>
              <a:ext uri="{FF2B5EF4-FFF2-40B4-BE49-F238E27FC236}">
                <a16:creationId xmlns:a16="http://schemas.microsoft.com/office/drawing/2014/main" id="{05AFF392-FE54-2CF2-468B-26EB93E9D1AE}"/>
              </a:ext>
            </a:extLst>
          </p:cNvPr>
          <p:cNvSpPr>
            <a:spLocks noChangeShapeType="1"/>
          </p:cNvSpPr>
          <p:nvPr/>
        </p:nvSpPr>
        <p:spPr bwMode="auto">
          <a:xfrm rot="5400000" flipV="1">
            <a:off x="611162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53" name="Graphic 52" descr="Earth Globe - Asia with solid fill">
            <a:extLst>
              <a:ext uri="{FF2B5EF4-FFF2-40B4-BE49-F238E27FC236}">
                <a16:creationId xmlns:a16="http://schemas.microsoft.com/office/drawing/2014/main" id="{5DC074B7-600A-D6D1-DD3B-CB09FFC1B1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3810000"/>
            <a:ext cx="626802" cy="626802"/>
          </a:xfrm>
          <a:prstGeom prst="rect">
            <a:avLst/>
          </a:prstGeom>
        </p:spPr>
      </p:pic>
      <p:sp>
        <p:nvSpPr>
          <p:cNvPr id="59" name="TextBox 58">
            <a:extLst>
              <a:ext uri="{FF2B5EF4-FFF2-40B4-BE49-F238E27FC236}">
                <a16:creationId xmlns:a16="http://schemas.microsoft.com/office/drawing/2014/main" id="{A8C240D7-6056-8682-4851-DB58C22DACA4}"/>
              </a:ext>
            </a:extLst>
          </p:cNvPr>
          <p:cNvSpPr txBox="1"/>
          <p:nvPr/>
        </p:nvSpPr>
        <p:spPr>
          <a:xfrm>
            <a:off x="1600200" y="3575282"/>
            <a:ext cx="7467600" cy="1364989"/>
          </a:xfrm>
          <a:prstGeom prst="rect">
            <a:avLst/>
          </a:prstGeom>
          <a:noFill/>
        </p:spPr>
        <p:txBody>
          <a:bodyPr wrap="square">
            <a:spAutoFit/>
          </a:bodyPr>
          <a:lstStyle/>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effectLst/>
                <a:latin typeface="CIDFont+F2"/>
                <a:ea typeface="Calibri" panose="020F0502020204030204" pitchFamily="34" charset="0"/>
                <a:cs typeface="CIDFont+F2"/>
              </a:rPr>
              <a:t>Census tract polygons</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ea typeface="Calibri" panose="020F0502020204030204" pitchFamily="34" charset="0"/>
                <a:cs typeface="CIDFont+F2"/>
              </a:rPr>
              <a:t>Table of tract average income </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rPr>
              <a:t>Lat/long of first school computer program </a:t>
            </a:r>
          </a:p>
          <a:p>
            <a:pPr marL="0" marR="0">
              <a:lnSpc>
                <a:spcPct val="107000"/>
              </a:lnSpc>
              <a:spcBef>
                <a:spcPts val="0"/>
              </a:spcBef>
              <a:spcAft>
                <a:spcPts val="0"/>
              </a:spcAft>
            </a:pP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0" name="Group 59">
            <a:extLst>
              <a:ext uri="{FF2B5EF4-FFF2-40B4-BE49-F238E27FC236}">
                <a16:creationId xmlns:a16="http://schemas.microsoft.com/office/drawing/2014/main" id="{4FE72EAE-F40C-5717-1BAD-FCA1116CAD08}"/>
              </a:ext>
            </a:extLst>
          </p:cNvPr>
          <p:cNvGrpSpPr/>
          <p:nvPr/>
        </p:nvGrpSpPr>
        <p:grpSpPr>
          <a:xfrm>
            <a:off x="7109585" y="3403432"/>
            <a:ext cx="1676400" cy="1000432"/>
            <a:chOff x="1554691" y="5715000"/>
            <a:chExt cx="1676400" cy="1000432"/>
          </a:xfrm>
        </p:grpSpPr>
        <p:pic>
          <p:nvPicPr>
            <p:cNvPr id="61" name="Picture 60">
              <a:extLst>
                <a:ext uri="{FF2B5EF4-FFF2-40B4-BE49-F238E27FC236}">
                  <a16:creationId xmlns:a16="http://schemas.microsoft.com/office/drawing/2014/main" id="{F517E38D-FED9-B80B-33EB-5ABB6CA2A097}"/>
                </a:ext>
              </a:extLst>
            </p:cNvPr>
            <p:cNvPicPr>
              <a:picLocks noChangeAspect="1"/>
            </p:cNvPicPr>
            <p:nvPr/>
          </p:nvPicPr>
          <p:blipFill>
            <a:blip r:embed="rId8" cstate="email">
              <a:extLst>
                <a:ext uri="{28A0092B-C50C-407E-A947-70E740481C1C}">
                  <a14:useLocalDpi xmlns:a14="http://schemas.microsoft.com/office/drawing/2010/main" val="0"/>
                </a:ext>
              </a:extLst>
            </a:blip>
            <a:stretch>
              <a:fillRect/>
            </a:stretch>
          </p:blipFill>
          <p:spPr>
            <a:xfrm>
              <a:off x="1554691" y="5715000"/>
              <a:ext cx="1676400" cy="1000432"/>
            </a:xfrm>
            <a:prstGeom prst="rect">
              <a:avLst/>
            </a:prstGeom>
          </p:spPr>
        </p:pic>
        <p:pic>
          <p:nvPicPr>
            <p:cNvPr id="62" name="Picture 61">
              <a:extLst>
                <a:ext uri="{FF2B5EF4-FFF2-40B4-BE49-F238E27FC236}">
                  <a16:creationId xmlns:a16="http://schemas.microsoft.com/office/drawing/2014/main" id="{F6182845-2210-34D6-AA70-615B11BE73F7}"/>
                </a:ext>
              </a:extLst>
            </p:cNvPr>
            <p:cNvPicPr>
              <a:picLocks noChangeAspect="1"/>
            </p:cNvPicPr>
            <p:nvPr/>
          </p:nvPicPr>
          <p:blipFill>
            <a:blip r:embed="rId9" cstate="email">
              <a:extLst>
                <a:ext uri="{28A0092B-C50C-407E-A947-70E740481C1C}">
                  <a14:useLocalDpi xmlns:a14="http://schemas.microsoft.com/office/drawing/2010/main" val="0"/>
                </a:ext>
              </a:extLst>
            </a:blip>
            <a:stretch>
              <a:fillRect/>
            </a:stretch>
          </p:blipFill>
          <p:spPr>
            <a:xfrm>
              <a:off x="1652805" y="6101899"/>
              <a:ext cx="480796" cy="231246"/>
            </a:xfrm>
            <a:prstGeom prst="rect">
              <a:avLst/>
            </a:prstGeom>
          </p:spPr>
        </p:pic>
      </p:grpSp>
    </p:spTree>
    <p:extLst>
      <p:ext uri="{BB962C8B-B14F-4D97-AF65-F5344CB8AC3E}">
        <p14:creationId xmlns:p14="http://schemas.microsoft.com/office/powerpoint/2010/main" val="19947818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759137-E655-FE16-244D-EC36616B95C5}"/>
              </a:ext>
            </a:extLst>
          </p:cNvPr>
          <p:cNvSpPr>
            <a:spLocks noGrp="1"/>
          </p:cNvSpPr>
          <p:nvPr>
            <p:ph type="title"/>
          </p:nvPr>
        </p:nvSpPr>
        <p:spPr>
          <a:xfrm>
            <a:off x="457200" y="274638"/>
            <a:ext cx="8229600" cy="1143000"/>
          </a:xfrm>
        </p:spPr>
        <p:txBody>
          <a:bodyPr anchor="ctr">
            <a:normAutofit/>
          </a:bodyPr>
          <a:lstStyle/>
          <a:p>
            <a:pPr>
              <a:defRPr/>
            </a:pPr>
            <a:r>
              <a:rPr lang="en-US" dirty="0"/>
              <a:t>(or) Copy code snippet</a:t>
            </a:r>
          </a:p>
        </p:txBody>
      </p:sp>
      <p:sp>
        <p:nvSpPr>
          <p:cNvPr id="3" name="Content Placeholder 2">
            <a:extLst>
              <a:ext uri="{FF2B5EF4-FFF2-40B4-BE49-F238E27FC236}">
                <a16:creationId xmlns:a16="http://schemas.microsoft.com/office/drawing/2014/main" id="{73C66810-1A7B-E258-6405-BABC39A65BE2}"/>
              </a:ext>
            </a:extLst>
          </p:cNvPr>
          <p:cNvSpPr>
            <a:spLocks noGrp="1"/>
          </p:cNvSpPr>
          <p:nvPr>
            <p:ph sz="half" idx="1"/>
          </p:nvPr>
        </p:nvSpPr>
        <p:spPr>
          <a:xfrm>
            <a:off x="457200" y="1600200"/>
            <a:ext cx="4038600" cy="4525963"/>
          </a:xfrm>
        </p:spPr>
        <p:txBody>
          <a:bodyPr>
            <a:normAutofit/>
          </a:bodyPr>
          <a:lstStyle/>
          <a:p>
            <a:pPr marL="514350" indent="-514350">
              <a:lnSpc>
                <a:spcPct val="90000"/>
              </a:lnSpc>
              <a:buFont typeface="+mj-lt"/>
              <a:buAutoNum type="arabicPeriod"/>
              <a:defRPr/>
            </a:pPr>
            <a:r>
              <a:rPr lang="en-US" dirty="0"/>
              <a:t>ANALYSIS | History to open the Project pane's Geoprocessing History </a:t>
            </a:r>
          </a:p>
          <a:p>
            <a:pPr marL="514350" indent="-514350">
              <a:lnSpc>
                <a:spcPct val="90000"/>
              </a:lnSpc>
              <a:buFont typeface="+mj-lt"/>
              <a:buAutoNum type="arabicPeriod"/>
              <a:defRPr/>
            </a:pPr>
            <a:r>
              <a:rPr lang="en-US" dirty="0"/>
              <a:t>Right-click the successful.</a:t>
            </a:r>
          </a:p>
          <a:p>
            <a:pPr marL="514350" indent="-514350">
              <a:lnSpc>
                <a:spcPct val="90000"/>
              </a:lnSpc>
              <a:buFont typeface="+mj-lt"/>
              <a:buAutoNum type="arabicPeriod"/>
              <a:defRPr/>
            </a:pPr>
            <a:r>
              <a:rPr lang="en-US" dirty="0"/>
              <a:t>Choose "Copy Python command".</a:t>
            </a:r>
          </a:p>
          <a:p>
            <a:pPr marL="514350" indent="-514350">
              <a:lnSpc>
                <a:spcPct val="90000"/>
              </a:lnSpc>
              <a:buFont typeface="+mj-lt"/>
              <a:buAutoNum type="arabicPeriod"/>
              <a:defRPr/>
            </a:pPr>
            <a:r>
              <a:rPr lang="en-US" dirty="0"/>
              <a:t>Paste the snippet into your code.</a:t>
            </a:r>
          </a:p>
          <a:p>
            <a:pPr>
              <a:lnSpc>
                <a:spcPct val="90000"/>
              </a:lnSpc>
              <a:defRPr/>
            </a:pPr>
            <a:endParaRPr lang="en-US" dirty="0"/>
          </a:p>
        </p:txBody>
      </p:sp>
      <p:pic>
        <p:nvPicPr>
          <p:cNvPr id="12290" name="Picture 2">
            <a:extLst>
              <a:ext uri="{FF2B5EF4-FFF2-40B4-BE49-F238E27FC236}">
                <a16:creationId xmlns:a16="http://schemas.microsoft.com/office/drawing/2014/main" id="{B5805D1B-1430-167E-3ED0-AC98DD35EBA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tretch>
            <a:fillRect/>
          </a:stretch>
        </p:blipFill>
        <p:spPr bwMode="auto">
          <a:xfrm>
            <a:off x="4648200" y="1795898"/>
            <a:ext cx="4038600" cy="4134566"/>
          </a:xfrm>
          <a:prstGeom prst="rect">
            <a:avLst/>
          </a:prstGeom>
          <a:solidFill>
            <a:srgbClr val="FFFFFF"/>
          </a:solidFill>
        </p:spPr>
      </p:pic>
    </p:spTree>
    <p:extLst>
      <p:ext uri="{BB962C8B-B14F-4D97-AF65-F5344CB8AC3E}">
        <p14:creationId xmlns:p14="http://schemas.microsoft.com/office/powerpoint/2010/main" val="9991593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965CC8-67E3-A348-A554-18DEDE9DB0C5}"/>
              </a:ext>
            </a:extLst>
          </p:cNvPr>
          <p:cNvSpPr>
            <a:spLocks noGrp="1"/>
          </p:cNvSpPr>
          <p:nvPr>
            <p:ph type="title"/>
          </p:nvPr>
        </p:nvSpPr>
        <p:spPr/>
        <p:txBody>
          <a:bodyPr/>
          <a:lstStyle/>
          <a:p>
            <a:r>
              <a:rPr lang="en-US" dirty="0"/>
              <a:t>Community message boards</a:t>
            </a:r>
          </a:p>
        </p:txBody>
      </p:sp>
      <p:sp>
        <p:nvSpPr>
          <p:cNvPr id="3" name="Content Placeholder 2">
            <a:extLst>
              <a:ext uri="{FF2B5EF4-FFF2-40B4-BE49-F238E27FC236}">
                <a16:creationId xmlns:a16="http://schemas.microsoft.com/office/drawing/2014/main" id="{B04563BA-45B5-6888-D6A6-5B0916C1701E}"/>
              </a:ext>
            </a:extLst>
          </p:cNvPr>
          <p:cNvSpPr>
            <a:spLocks noGrp="1"/>
          </p:cNvSpPr>
          <p:nvPr>
            <p:ph idx="1"/>
          </p:nvPr>
        </p:nvSpPr>
        <p:spPr/>
        <p:txBody>
          <a:bodyPr/>
          <a:lstStyle/>
          <a:p>
            <a:pPr marL="0" indent="0">
              <a:buNone/>
            </a:pPr>
            <a:endParaRPr lang="en-US" dirty="0"/>
          </a:p>
          <a:p>
            <a:pPr marL="0" indent="0">
              <a:buNone/>
            </a:pPr>
            <a:r>
              <a:rPr lang="en-US" dirty="0"/>
              <a:t>community.esri.com (ArcGIS Online)</a:t>
            </a:r>
          </a:p>
          <a:p>
            <a:pPr marL="0" indent="0">
              <a:buNone/>
            </a:pPr>
            <a:endParaRPr lang="en-US" dirty="0"/>
          </a:p>
          <a:p>
            <a:pPr marL="0" indent="0">
              <a:buNone/>
            </a:pPr>
            <a:endParaRPr lang="en-US" dirty="0"/>
          </a:p>
          <a:p>
            <a:pPr marL="0" indent="0">
              <a:buNone/>
            </a:pPr>
            <a:r>
              <a:rPr lang="en-US" dirty="0"/>
              <a:t>https://gis.stackexchange.com/</a:t>
            </a:r>
          </a:p>
        </p:txBody>
      </p:sp>
    </p:spTree>
    <p:extLst>
      <p:ext uri="{BB962C8B-B14F-4D97-AF65-F5344CB8AC3E}">
        <p14:creationId xmlns:p14="http://schemas.microsoft.com/office/powerpoint/2010/main" val="3163616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C57FAB-F0D7-223D-6590-658E7F89C2E7}"/>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F55C175C-962E-4D72-5CD1-09F650E4AF24}"/>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5014025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lstStyle/>
          <a:p>
            <a:pPr algn="ctr" eaLnBrk="1" hangingPunct="1"/>
            <a:r>
              <a:rPr lang="en-US" altLang="en-US" sz="5400" dirty="0"/>
              <a:t>Calling tools with arcpy</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506838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BE4A8-CF21-5B15-880C-14694B4CD31A}"/>
              </a:ext>
            </a:extLst>
          </p:cNvPr>
          <p:cNvSpPr>
            <a:spLocks noGrp="1"/>
          </p:cNvSpPr>
          <p:nvPr>
            <p:ph type="title"/>
          </p:nvPr>
        </p:nvSpPr>
        <p:spPr/>
        <p:txBody>
          <a:bodyPr/>
          <a:lstStyle/>
          <a:p>
            <a:r>
              <a:rPr lang="en-US" dirty="0"/>
              <a:t>Aggregate polygons</a:t>
            </a:r>
          </a:p>
        </p:txBody>
      </p:sp>
      <p:sp>
        <p:nvSpPr>
          <p:cNvPr id="3" name="Content Placeholder 2">
            <a:extLst>
              <a:ext uri="{FF2B5EF4-FFF2-40B4-BE49-F238E27FC236}">
                <a16:creationId xmlns:a16="http://schemas.microsoft.com/office/drawing/2014/main" id="{75EB53D0-9F6E-D7E8-C3B0-D758BD56D93B}"/>
              </a:ext>
            </a:extLst>
          </p:cNvPr>
          <p:cNvSpPr>
            <a:spLocks noGrp="1"/>
          </p:cNvSpPr>
          <p:nvPr>
            <p:ph idx="1"/>
          </p:nvPr>
        </p:nvSpPr>
        <p:spPr/>
        <p:txBody>
          <a:bodyPr/>
          <a:lstStyle/>
          <a:p>
            <a:endParaRPr lang="en-US"/>
          </a:p>
        </p:txBody>
      </p:sp>
      <p:pic>
        <p:nvPicPr>
          <p:cNvPr id="13314" name="Picture 2" descr="Aggregate Polygons tool illustration">
            <a:extLst>
              <a:ext uri="{FF2B5EF4-FFF2-40B4-BE49-F238E27FC236}">
                <a16:creationId xmlns:a16="http://schemas.microsoft.com/office/drawing/2014/main" id="{DBEDF61E-9EBE-54D2-1EFA-043DD6ECBD70}"/>
              </a:ext>
            </a:extLst>
          </p:cNvPr>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b="10975"/>
          <a:stretch/>
        </p:blipFill>
        <p:spPr bwMode="auto">
          <a:xfrm>
            <a:off x="1524000" y="1905000"/>
            <a:ext cx="5909153"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51379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Syntax for calling tools </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228600" y="914400"/>
            <a:ext cx="8686800" cy="5410200"/>
          </a:xfrm>
        </p:spPr>
        <p:txBody>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agg</a:t>
            </a:r>
            <a:r>
              <a:rPr lang="en-US" sz="1800" dirty="0">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21509" name="Line 4">
            <a:extLst>
              <a:ext uri="{FF2B5EF4-FFF2-40B4-BE49-F238E27FC236}">
                <a16:creationId xmlns:a16="http://schemas.microsoft.com/office/drawing/2014/main" id="{52EF8429-55BF-40BD-9F5E-8C6774C6CE10}"/>
              </a:ext>
            </a:extLst>
          </p:cNvPr>
          <p:cNvSpPr>
            <a:spLocks noChangeShapeType="1"/>
          </p:cNvSpPr>
          <p:nvPr/>
        </p:nvSpPr>
        <p:spPr bwMode="auto">
          <a:xfrm flipH="1" flipV="1">
            <a:off x="685800" y="2320395"/>
            <a:ext cx="152400" cy="762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0" name="Oval 5">
            <a:extLst>
              <a:ext uri="{FF2B5EF4-FFF2-40B4-BE49-F238E27FC236}">
                <a16:creationId xmlns:a16="http://schemas.microsoft.com/office/drawing/2014/main" id="{53146B66-2129-4C5D-8A4A-8833FE17B492}"/>
              </a:ext>
            </a:extLst>
          </p:cNvPr>
          <p:cNvSpPr>
            <a:spLocks noChangeArrowheads="1"/>
          </p:cNvSpPr>
          <p:nvPr/>
        </p:nvSpPr>
        <p:spPr bwMode="auto">
          <a:xfrm>
            <a:off x="860425" y="2076318"/>
            <a:ext cx="2286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1511" name="Text Box 6">
            <a:extLst>
              <a:ext uri="{FF2B5EF4-FFF2-40B4-BE49-F238E27FC236}">
                <a16:creationId xmlns:a16="http://schemas.microsoft.com/office/drawing/2014/main" id="{81C49FFE-97BA-4384-A0D4-0DE8FA53DA8D}"/>
              </a:ext>
            </a:extLst>
          </p:cNvPr>
          <p:cNvSpPr txBox="1">
            <a:spLocks noChangeArrowheads="1"/>
          </p:cNvSpPr>
          <p:nvPr/>
        </p:nvSpPr>
        <p:spPr bwMode="auto">
          <a:xfrm>
            <a:off x="577850" y="3212306"/>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err="1">
                <a:solidFill>
                  <a:srgbClr val="FF0066"/>
                </a:solidFill>
              </a:rPr>
              <a:t>arcpy</a:t>
            </a:r>
            <a:endParaRPr lang="en-US" altLang="en-US" sz="1800" dirty="0">
              <a:solidFill>
                <a:srgbClr val="FF0066"/>
              </a:solidFill>
            </a:endParaRPr>
          </a:p>
          <a:p>
            <a:pPr eaLnBrk="1" hangingPunct="1">
              <a:spcBef>
                <a:spcPct val="0"/>
              </a:spcBef>
              <a:buFontTx/>
              <a:buNone/>
            </a:pPr>
            <a:r>
              <a:rPr lang="en-US" altLang="en-US" sz="1800" dirty="0">
                <a:solidFill>
                  <a:srgbClr val="FF0066"/>
                </a:solidFill>
              </a:rPr>
              <a:t>object</a:t>
            </a:r>
          </a:p>
        </p:txBody>
      </p:sp>
      <p:sp>
        <p:nvSpPr>
          <p:cNvPr id="21512" name="Text Box 7">
            <a:extLst>
              <a:ext uri="{FF2B5EF4-FFF2-40B4-BE49-F238E27FC236}">
                <a16:creationId xmlns:a16="http://schemas.microsoft.com/office/drawing/2014/main" id="{D78E01AD-7A65-484B-9DF2-3C7934BDF91C}"/>
              </a:ext>
            </a:extLst>
          </p:cNvPr>
          <p:cNvSpPr txBox="1">
            <a:spLocks noChangeArrowheads="1"/>
          </p:cNvSpPr>
          <p:nvPr/>
        </p:nvSpPr>
        <p:spPr bwMode="auto">
          <a:xfrm>
            <a:off x="3480809" y="3212306"/>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tool method</a:t>
            </a:r>
          </a:p>
        </p:txBody>
      </p:sp>
      <p:sp>
        <p:nvSpPr>
          <p:cNvPr id="21513" name="Line 8">
            <a:extLst>
              <a:ext uri="{FF2B5EF4-FFF2-40B4-BE49-F238E27FC236}">
                <a16:creationId xmlns:a16="http://schemas.microsoft.com/office/drawing/2014/main" id="{A7DA5541-8581-497C-9983-F917B7B730A5}"/>
              </a:ext>
            </a:extLst>
          </p:cNvPr>
          <p:cNvSpPr>
            <a:spLocks noChangeShapeType="1"/>
          </p:cNvSpPr>
          <p:nvPr/>
        </p:nvSpPr>
        <p:spPr bwMode="auto">
          <a:xfrm flipV="1">
            <a:off x="3818070" y="2267480"/>
            <a:ext cx="76200" cy="762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4038600"/>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arcpy.toolboxAlias.ToolName</a:t>
            </a:r>
            <a:r>
              <a:rPr lang="en-US" altLang="en-US" sz="2400" b="1" dirty="0">
                <a:solidFill>
                  <a:schemeClr val="bg1">
                    <a:lumMod val="95000"/>
                  </a:schemeClr>
                </a:solidFill>
                <a:latin typeface="Consolas" panose="020B0609020204030204" pitchFamily="49" charset="0"/>
              </a:rPr>
              <a:t>(argument1, argument 2, …)</a:t>
            </a:r>
          </a:p>
        </p:txBody>
      </p:sp>
      <p:sp>
        <p:nvSpPr>
          <p:cNvPr id="21515" name="Line 10">
            <a:extLst>
              <a:ext uri="{FF2B5EF4-FFF2-40B4-BE49-F238E27FC236}">
                <a16:creationId xmlns:a16="http://schemas.microsoft.com/office/drawing/2014/main" id="{06DD9B06-C35B-4B73-ADC7-EBDE02E463AF}"/>
              </a:ext>
            </a:extLst>
          </p:cNvPr>
          <p:cNvSpPr>
            <a:spLocks noChangeShapeType="1"/>
          </p:cNvSpPr>
          <p:nvPr/>
        </p:nvSpPr>
        <p:spPr bwMode="auto">
          <a:xfrm flipH="1" flipV="1">
            <a:off x="1682750" y="2299757"/>
            <a:ext cx="673894" cy="78263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300" name="Text Box 11">
            <a:extLst>
              <a:ext uri="{FF2B5EF4-FFF2-40B4-BE49-F238E27FC236}">
                <a16:creationId xmlns:a16="http://schemas.microsoft.com/office/drawing/2014/main" id="{DDDA17B1-E5E1-4A87-9352-244484F8F6BB}"/>
              </a:ext>
            </a:extLst>
          </p:cNvPr>
          <p:cNvSpPr txBox="1">
            <a:spLocks noChangeArrowheads="1"/>
          </p:cNvSpPr>
          <p:nvPr/>
        </p:nvSpPr>
        <p:spPr bwMode="auto">
          <a:xfrm>
            <a:off x="2373576" y="2863919"/>
            <a:ext cx="785813"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800" dirty="0">
                <a:solidFill>
                  <a:srgbClr val="FF0066"/>
                </a:solidFill>
              </a:rPr>
              <a:t>???</a:t>
            </a:r>
          </a:p>
        </p:txBody>
      </p:sp>
      <p:sp>
        <p:nvSpPr>
          <p:cNvPr id="21517" name="Line 12">
            <a:extLst>
              <a:ext uri="{FF2B5EF4-FFF2-40B4-BE49-F238E27FC236}">
                <a16:creationId xmlns:a16="http://schemas.microsoft.com/office/drawing/2014/main" id="{71D71B67-D71D-46F2-8627-51D7C182CF87}"/>
              </a:ext>
            </a:extLst>
          </p:cNvPr>
          <p:cNvSpPr>
            <a:spLocks noChangeShapeType="1"/>
          </p:cNvSpPr>
          <p:nvPr/>
        </p:nvSpPr>
        <p:spPr bwMode="auto">
          <a:xfrm flipV="1">
            <a:off x="5486400" y="2287656"/>
            <a:ext cx="0" cy="838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8" name="Text Box 13">
            <a:extLst>
              <a:ext uri="{FF2B5EF4-FFF2-40B4-BE49-F238E27FC236}">
                <a16:creationId xmlns:a16="http://schemas.microsoft.com/office/drawing/2014/main" id="{31683092-E2A6-466B-B50D-5BA08B289427}"/>
              </a:ext>
            </a:extLst>
          </p:cNvPr>
          <p:cNvSpPr txBox="1">
            <a:spLocks noChangeArrowheads="1"/>
          </p:cNvSpPr>
          <p:nvPr/>
        </p:nvSpPr>
        <p:spPr bwMode="auto">
          <a:xfrm>
            <a:off x="5105400" y="3212306"/>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argument</a:t>
            </a:r>
          </a:p>
        </p:txBody>
      </p:sp>
      <p:sp>
        <p:nvSpPr>
          <p:cNvPr id="20" name="Text Box 14">
            <a:extLst>
              <a:ext uri="{FF2B5EF4-FFF2-40B4-BE49-F238E27FC236}">
                <a16:creationId xmlns:a16="http://schemas.microsoft.com/office/drawing/2014/main" id="{78C7E3E2-BCE1-4A7E-A3D9-32115BA5967D}"/>
              </a:ext>
            </a:extLst>
          </p:cNvPr>
          <p:cNvSpPr txBox="1">
            <a:spLocks noChangeArrowheads="1"/>
          </p:cNvSpPr>
          <p:nvPr/>
        </p:nvSpPr>
        <p:spPr bwMode="auto">
          <a:xfrm>
            <a:off x="1816207" y="3244919"/>
            <a:ext cx="210826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dirty="0">
                <a:solidFill>
                  <a:srgbClr val="AC0046"/>
                </a:solidFill>
              </a:rPr>
              <a:t>Specifies </a:t>
            </a:r>
          </a:p>
          <a:p>
            <a:pPr eaLnBrk="1" hangingPunct="1">
              <a:spcBef>
                <a:spcPct val="0"/>
              </a:spcBef>
              <a:buFontTx/>
              <a:buNone/>
            </a:pPr>
            <a:r>
              <a:rPr lang="en-US" altLang="en-US" sz="2000" dirty="0">
                <a:solidFill>
                  <a:srgbClr val="AC0046"/>
                </a:solidFill>
              </a:rPr>
              <a:t>the toolbox alias.</a:t>
            </a:r>
          </a:p>
        </p:txBody>
      </p:sp>
      <p:sp>
        <p:nvSpPr>
          <p:cNvPr id="16" name="Oval 5">
            <a:extLst>
              <a:ext uri="{FF2B5EF4-FFF2-40B4-BE49-F238E27FC236}">
                <a16:creationId xmlns:a16="http://schemas.microsoft.com/office/drawing/2014/main" id="{9A9FB987-2B7D-4945-AE76-89B195252F67}"/>
              </a:ext>
            </a:extLst>
          </p:cNvPr>
          <p:cNvSpPr>
            <a:spLocks noChangeArrowheads="1"/>
          </p:cNvSpPr>
          <p:nvPr/>
        </p:nvSpPr>
        <p:spPr bwMode="auto">
          <a:xfrm>
            <a:off x="2373576" y="2076318"/>
            <a:ext cx="2286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EABDF57E-DA39-459E-A83B-9B0574E0A3EF}"/>
              </a:ext>
            </a:extLst>
          </p:cNvPr>
          <p:cNvSpPr txBox="1"/>
          <p:nvPr/>
        </p:nvSpPr>
        <p:spPr>
          <a:xfrm>
            <a:off x="5284106" y="1274238"/>
            <a:ext cx="2165529" cy="369332"/>
          </a:xfrm>
          <a:prstGeom prst="rect">
            <a:avLst/>
          </a:prstGeom>
          <a:noFill/>
        </p:spPr>
        <p:txBody>
          <a:bodyPr wrap="none" rtlCol="0">
            <a:spAutoFit/>
          </a:bodyPr>
          <a:lstStyle/>
          <a:p>
            <a:r>
              <a:rPr lang="en-US" dirty="0"/>
              <a:t>positional arguments</a:t>
            </a:r>
          </a:p>
        </p:txBody>
      </p:sp>
      <p:sp>
        <p:nvSpPr>
          <p:cNvPr id="3" name="Left Brace 2">
            <a:extLst>
              <a:ext uri="{FF2B5EF4-FFF2-40B4-BE49-F238E27FC236}">
                <a16:creationId xmlns:a16="http://schemas.microsoft.com/office/drawing/2014/main" id="{9B717DA1-2778-4541-84D2-C2AD5E6B6895}"/>
              </a:ext>
            </a:extLst>
          </p:cNvPr>
          <p:cNvSpPr/>
          <p:nvPr/>
        </p:nvSpPr>
        <p:spPr>
          <a:xfrm rot="5400000">
            <a:off x="6214472" y="726611"/>
            <a:ext cx="304799" cy="206574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C88FF9-BA2D-4E0C-BCDE-9A7873A0A3E3}"/>
              </a:ext>
            </a:extLst>
          </p:cNvPr>
          <p:cNvSpPr txBox="1"/>
          <p:nvPr/>
        </p:nvSpPr>
        <p:spPr>
          <a:xfrm>
            <a:off x="6988051" y="5246915"/>
            <a:ext cx="2041649" cy="369332"/>
          </a:xfrm>
          <a:prstGeom prst="rect">
            <a:avLst/>
          </a:prstGeom>
          <a:noFill/>
        </p:spPr>
        <p:txBody>
          <a:bodyPr wrap="none" rtlCol="0">
            <a:spAutoFit/>
          </a:bodyPr>
          <a:lstStyle/>
          <a:p>
            <a:r>
              <a:rPr lang="en-US" dirty="0"/>
              <a:t>keyword arguments</a:t>
            </a:r>
          </a:p>
        </p:txBody>
      </p:sp>
      <p:sp>
        <p:nvSpPr>
          <p:cNvPr id="22" name="Left Brace 21">
            <a:extLst>
              <a:ext uri="{FF2B5EF4-FFF2-40B4-BE49-F238E27FC236}">
                <a16:creationId xmlns:a16="http://schemas.microsoft.com/office/drawing/2014/main" id="{452E61AE-409B-4DFA-A9C6-7C3690585392}"/>
              </a:ext>
            </a:extLst>
          </p:cNvPr>
          <p:cNvSpPr/>
          <p:nvPr/>
        </p:nvSpPr>
        <p:spPr>
          <a:xfrm rot="10800000">
            <a:off x="8447689" y="5791200"/>
            <a:ext cx="304799" cy="60959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F45922FE-0B3C-4EAD-9334-0985E1811034}"/>
              </a:ext>
            </a:extLst>
          </p:cNvPr>
          <p:cNvSpPr/>
          <p:nvPr/>
        </p:nvSpPr>
        <p:spPr>
          <a:xfrm rot="2005494">
            <a:off x="8009308" y="5469973"/>
            <a:ext cx="896711" cy="80336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65387924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50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15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5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5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15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15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51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300">
                                            <p:txEl>
                                              <p:pRg st="0" end="0"/>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53" presetClass="exit" presetSubtype="32" fill="hold" grpId="0" nodeType="clickEffect">
                                  <p:stCondLst>
                                    <p:cond delay="0"/>
                                  </p:stCondLst>
                                  <p:childTnLst>
                                    <p:anim calcmode="lin" valueType="num">
                                      <p:cBhvr>
                                        <p:cTn id="32" dur="500"/>
                                        <p:tgtEl>
                                          <p:spTgt spid="12300">
                                            <p:txEl>
                                              <p:pRg st="0" end="0"/>
                                            </p:txEl>
                                          </p:spTgt>
                                        </p:tgtEl>
                                        <p:attrNameLst>
                                          <p:attrName>ppt_w</p:attrName>
                                        </p:attrNameLst>
                                      </p:cBhvr>
                                      <p:tavLst>
                                        <p:tav tm="0">
                                          <p:val>
                                            <p:strVal val="ppt_w"/>
                                          </p:val>
                                        </p:tav>
                                        <p:tav tm="100000">
                                          <p:val>
                                            <p:fltVal val="0"/>
                                          </p:val>
                                        </p:tav>
                                      </p:tavLst>
                                    </p:anim>
                                    <p:anim calcmode="lin" valueType="num">
                                      <p:cBhvr>
                                        <p:cTn id="33" dur="500"/>
                                        <p:tgtEl>
                                          <p:spTgt spid="12300">
                                            <p:txEl>
                                              <p:pRg st="0" end="0"/>
                                            </p:txEl>
                                          </p:spTgt>
                                        </p:tgtEl>
                                        <p:attrNameLst>
                                          <p:attrName>ppt_h</p:attrName>
                                        </p:attrNameLst>
                                      </p:cBhvr>
                                      <p:tavLst>
                                        <p:tav tm="0">
                                          <p:val>
                                            <p:strVal val="ppt_h"/>
                                          </p:val>
                                        </p:tav>
                                        <p:tav tm="100000">
                                          <p:val>
                                            <p:fltVal val="0"/>
                                          </p:val>
                                        </p:tav>
                                      </p:tavLst>
                                    </p:anim>
                                    <p:animEffect transition="out" filter="fade">
                                      <p:cBhvr>
                                        <p:cTn id="34" dur="500"/>
                                        <p:tgtEl>
                                          <p:spTgt spid="12300">
                                            <p:txEl>
                                              <p:pRg st="0" end="0"/>
                                            </p:txEl>
                                          </p:spTgt>
                                        </p:tgtEl>
                                      </p:cBhvr>
                                    </p:animEffect>
                                    <p:set>
                                      <p:cBhvr>
                                        <p:cTn id="35" dur="1" fill="hold">
                                          <p:stCondLst>
                                            <p:cond delay="499"/>
                                          </p:stCondLst>
                                        </p:cTn>
                                        <p:tgtEl>
                                          <p:spTgt spid="12300">
                                            <p:txEl>
                                              <p:pRg st="0" end="0"/>
                                            </p:txEl>
                                          </p:spTgt>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2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6" fill="hold" grpId="0" nodeType="clickEffect">
                                  <p:stCondLst>
                                    <p:cond delay="0"/>
                                  </p:stCondLst>
                                  <p:childTnLst>
                                    <p:set>
                                      <p:cBhvr>
                                        <p:cTn id="43" dur="1" fill="hold">
                                          <p:stCondLst>
                                            <p:cond delay="0"/>
                                          </p:stCondLst>
                                        </p:cTn>
                                        <p:tgtEl>
                                          <p:spTgt spid="352265"/>
                                        </p:tgtEl>
                                        <p:attrNameLst>
                                          <p:attrName>style.visibility</p:attrName>
                                        </p:attrNameLst>
                                      </p:cBhvr>
                                      <p:to>
                                        <p:strVal val="visible"/>
                                      </p:to>
                                    </p:set>
                                    <p:anim calcmode="lin" valueType="num">
                                      <p:cBhvr additive="base">
                                        <p:cTn id="44" dur="500" fill="hold"/>
                                        <p:tgtEl>
                                          <p:spTgt spid="352265"/>
                                        </p:tgtEl>
                                        <p:attrNameLst>
                                          <p:attrName>ppt_x</p:attrName>
                                        </p:attrNameLst>
                                      </p:cBhvr>
                                      <p:tavLst>
                                        <p:tav tm="0">
                                          <p:val>
                                            <p:strVal val="1+#ppt_w/2"/>
                                          </p:val>
                                        </p:tav>
                                        <p:tav tm="100000">
                                          <p:val>
                                            <p:strVal val="#ppt_x"/>
                                          </p:val>
                                        </p:tav>
                                      </p:tavLst>
                                    </p:anim>
                                    <p:anim calcmode="lin" valueType="num">
                                      <p:cBhvr additive="base">
                                        <p:cTn id="45" dur="500" fill="hold"/>
                                        <p:tgtEl>
                                          <p:spTgt spid="3522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09" grpId="0" animBg="1"/>
      <p:bldP spid="21510" grpId="0" animBg="1"/>
      <p:bldP spid="21511" grpId="0"/>
      <p:bldP spid="21512" grpId="0"/>
      <p:bldP spid="21513" grpId="0" animBg="1"/>
      <p:bldP spid="352265" grpId="0" animBg="1" autoUpdateAnimBg="0"/>
      <p:bldP spid="21515" grpId="0" animBg="1"/>
      <p:bldP spid="12300" grpId="0" build="allAtOnce"/>
      <p:bldP spid="21517" grpId="0" animBg="1"/>
      <p:bldP spid="21518" grpId="0"/>
      <p:bldP spid="20" grpId="0"/>
      <p:bldP spid="1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Two formats</a:t>
            </a: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2197566"/>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arcpy.toolboxAlias.ToolName</a:t>
            </a:r>
            <a:r>
              <a:rPr lang="en-US" altLang="en-US" sz="2400" b="1" dirty="0">
                <a:solidFill>
                  <a:schemeClr val="bg1">
                    <a:lumMod val="95000"/>
                  </a:schemeClr>
                </a:solidFill>
                <a:latin typeface="Consolas" panose="020B0609020204030204" pitchFamily="49" charset="0"/>
              </a:rPr>
              <a:t>(argument1, argument 2, …)</a:t>
            </a:r>
          </a:p>
        </p:txBody>
      </p:sp>
      <p:sp>
        <p:nvSpPr>
          <p:cNvPr id="2" name="TextBox 1">
            <a:extLst>
              <a:ext uri="{FF2B5EF4-FFF2-40B4-BE49-F238E27FC236}">
                <a16:creationId xmlns:a16="http://schemas.microsoft.com/office/drawing/2014/main" id="{EABDF57E-DA39-459E-A83B-9B0574E0A3EF}"/>
              </a:ext>
            </a:extLst>
          </p:cNvPr>
          <p:cNvSpPr txBox="1"/>
          <p:nvPr/>
        </p:nvSpPr>
        <p:spPr>
          <a:xfrm>
            <a:off x="5284106" y="1274238"/>
            <a:ext cx="2165529" cy="369332"/>
          </a:xfrm>
          <a:prstGeom prst="rect">
            <a:avLst/>
          </a:prstGeom>
          <a:noFill/>
        </p:spPr>
        <p:txBody>
          <a:bodyPr wrap="none" rtlCol="0">
            <a:spAutoFit/>
          </a:bodyPr>
          <a:lstStyle/>
          <a:p>
            <a:r>
              <a:rPr lang="en-US" dirty="0"/>
              <a:t>positional arguments</a:t>
            </a:r>
          </a:p>
        </p:txBody>
      </p:sp>
      <p:sp>
        <p:nvSpPr>
          <p:cNvPr id="3" name="Left Brace 2">
            <a:extLst>
              <a:ext uri="{FF2B5EF4-FFF2-40B4-BE49-F238E27FC236}">
                <a16:creationId xmlns:a16="http://schemas.microsoft.com/office/drawing/2014/main" id="{9B717DA1-2778-4541-84D2-C2AD5E6B6895}"/>
              </a:ext>
            </a:extLst>
          </p:cNvPr>
          <p:cNvSpPr/>
          <p:nvPr/>
        </p:nvSpPr>
        <p:spPr>
          <a:xfrm rot="5400000">
            <a:off x="6214472" y="726611"/>
            <a:ext cx="304799" cy="206574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C88FF9-BA2D-4E0C-BCDE-9A7873A0A3E3}"/>
              </a:ext>
            </a:extLst>
          </p:cNvPr>
          <p:cNvSpPr txBox="1"/>
          <p:nvPr/>
        </p:nvSpPr>
        <p:spPr>
          <a:xfrm>
            <a:off x="6988051" y="5246915"/>
            <a:ext cx="2041649" cy="369332"/>
          </a:xfrm>
          <a:prstGeom prst="rect">
            <a:avLst/>
          </a:prstGeom>
          <a:noFill/>
        </p:spPr>
        <p:txBody>
          <a:bodyPr wrap="none" rtlCol="0">
            <a:spAutoFit/>
          </a:bodyPr>
          <a:lstStyle/>
          <a:p>
            <a:r>
              <a:rPr lang="en-US" dirty="0"/>
              <a:t>keyword arguments</a:t>
            </a:r>
          </a:p>
        </p:txBody>
      </p:sp>
      <p:sp>
        <p:nvSpPr>
          <p:cNvPr id="22" name="Left Brace 21">
            <a:extLst>
              <a:ext uri="{FF2B5EF4-FFF2-40B4-BE49-F238E27FC236}">
                <a16:creationId xmlns:a16="http://schemas.microsoft.com/office/drawing/2014/main" id="{452E61AE-409B-4DFA-A9C6-7C3690585392}"/>
              </a:ext>
            </a:extLst>
          </p:cNvPr>
          <p:cNvSpPr/>
          <p:nvPr/>
        </p:nvSpPr>
        <p:spPr>
          <a:xfrm rot="10800000">
            <a:off x="8447689" y="5791200"/>
            <a:ext cx="304799" cy="60959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F45922FE-0B3C-4EAD-9334-0985E1811034}"/>
              </a:ext>
            </a:extLst>
          </p:cNvPr>
          <p:cNvSpPr/>
          <p:nvPr/>
        </p:nvSpPr>
        <p:spPr>
          <a:xfrm rot="2005494">
            <a:off x="8009308" y="5469973"/>
            <a:ext cx="896711" cy="80336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9">
            <a:extLst>
              <a:ext uri="{FF2B5EF4-FFF2-40B4-BE49-F238E27FC236}">
                <a16:creationId xmlns:a16="http://schemas.microsoft.com/office/drawing/2014/main" id="{EB28EF08-677B-A175-5170-E8A7B222AFE8}"/>
              </a:ext>
            </a:extLst>
          </p:cNvPr>
          <p:cNvSpPr>
            <a:spLocks noChangeArrowheads="1"/>
          </p:cNvSpPr>
          <p:nvPr/>
        </p:nvSpPr>
        <p:spPr bwMode="auto">
          <a:xfrm>
            <a:off x="0" y="4254966"/>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arcpy.ToolName_toolboxAlias</a:t>
            </a:r>
            <a:r>
              <a:rPr lang="en-US" altLang="en-US" sz="2400" b="1" dirty="0">
                <a:solidFill>
                  <a:schemeClr val="bg1">
                    <a:lumMod val="95000"/>
                  </a:schemeClr>
                </a:solidFill>
                <a:latin typeface="Consolas" panose="020B0609020204030204" pitchFamily="49" charset="0"/>
              </a:rPr>
              <a:t>(argument1, argument 2, …)</a:t>
            </a:r>
          </a:p>
        </p:txBody>
      </p:sp>
      <p:sp>
        <p:nvSpPr>
          <p:cNvPr id="9" name="Text Box 13">
            <a:extLst>
              <a:ext uri="{FF2B5EF4-FFF2-40B4-BE49-F238E27FC236}">
                <a16:creationId xmlns:a16="http://schemas.microsoft.com/office/drawing/2014/main" id="{28132F9C-9E46-E1CD-2C53-8D6003923C4B}"/>
              </a:ext>
            </a:extLst>
          </p:cNvPr>
          <p:cNvSpPr txBox="1">
            <a:spLocks noChangeArrowheads="1"/>
          </p:cNvSpPr>
          <p:nvPr/>
        </p:nvSpPr>
        <p:spPr bwMode="auto">
          <a:xfrm>
            <a:off x="152400" y="1764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double-dot</a:t>
            </a:r>
          </a:p>
        </p:txBody>
      </p:sp>
      <p:sp>
        <p:nvSpPr>
          <p:cNvPr id="10" name="Text Box 13">
            <a:extLst>
              <a:ext uri="{FF2B5EF4-FFF2-40B4-BE49-F238E27FC236}">
                <a16:creationId xmlns:a16="http://schemas.microsoft.com/office/drawing/2014/main" id="{170221F6-4932-E93E-C3DA-9BC0AF8D5BD1}"/>
              </a:ext>
            </a:extLst>
          </p:cNvPr>
          <p:cNvSpPr txBox="1">
            <a:spLocks noChangeArrowheads="1"/>
          </p:cNvSpPr>
          <p:nvPr/>
        </p:nvSpPr>
        <p:spPr bwMode="auto">
          <a:xfrm>
            <a:off x="152400" y="3821668"/>
            <a:ext cx="133882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underscore</a:t>
            </a:r>
            <a:endParaRPr lang="en-US" altLang="en-US" sz="1800" dirty="0">
              <a:solidFill>
                <a:schemeClr val="bg1">
                  <a:lumMod val="50000"/>
                </a:schemeClr>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rPr>
              <a:t>Underscore format</a:t>
            </a:r>
            <a:endParaRPr lang="en-US" dirty="0">
              <a:solidFill>
                <a:schemeClr val="bg1">
                  <a:lumMod val="95000"/>
                </a:schemeClr>
              </a:solidFill>
              <a:ea typeface="ＭＳ Ｐゴシック" pitchFamily="34" charset="-128"/>
              <a:cs typeface="+mj-cs"/>
            </a:endParaRP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228600" y="914400"/>
            <a:ext cx="8686800" cy="5410200"/>
          </a:xfrm>
        </p:spPr>
        <p:txBody>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arcpy.AggregatePolygons_cartography</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agg</a:t>
            </a:r>
            <a:r>
              <a:rPr lang="en-US" sz="1800" dirty="0">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21509" name="Line 4">
            <a:extLst>
              <a:ext uri="{FF2B5EF4-FFF2-40B4-BE49-F238E27FC236}">
                <a16:creationId xmlns:a16="http://schemas.microsoft.com/office/drawing/2014/main" id="{52EF8429-55BF-40BD-9F5E-8C6774C6CE10}"/>
              </a:ext>
            </a:extLst>
          </p:cNvPr>
          <p:cNvSpPr>
            <a:spLocks noChangeShapeType="1"/>
          </p:cNvSpPr>
          <p:nvPr/>
        </p:nvSpPr>
        <p:spPr bwMode="auto">
          <a:xfrm flipH="1" flipV="1">
            <a:off x="685800" y="2320395"/>
            <a:ext cx="152400" cy="762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0" name="Oval 5">
            <a:extLst>
              <a:ext uri="{FF2B5EF4-FFF2-40B4-BE49-F238E27FC236}">
                <a16:creationId xmlns:a16="http://schemas.microsoft.com/office/drawing/2014/main" id="{53146B66-2129-4C5D-8A4A-8833FE17B492}"/>
              </a:ext>
            </a:extLst>
          </p:cNvPr>
          <p:cNvSpPr>
            <a:spLocks noChangeArrowheads="1"/>
          </p:cNvSpPr>
          <p:nvPr/>
        </p:nvSpPr>
        <p:spPr bwMode="auto">
          <a:xfrm>
            <a:off x="860425" y="2076318"/>
            <a:ext cx="2286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1511" name="Text Box 6">
            <a:extLst>
              <a:ext uri="{FF2B5EF4-FFF2-40B4-BE49-F238E27FC236}">
                <a16:creationId xmlns:a16="http://schemas.microsoft.com/office/drawing/2014/main" id="{81C49FFE-97BA-4384-A0D4-0DE8FA53DA8D}"/>
              </a:ext>
            </a:extLst>
          </p:cNvPr>
          <p:cNvSpPr txBox="1">
            <a:spLocks noChangeArrowheads="1"/>
          </p:cNvSpPr>
          <p:nvPr/>
        </p:nvSpPr>
        <p:spPr bwMode="auto">
          <a:xfrm>
            <a:off x="577850" y="3212306"/>
            <a:ext cx="80021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err="1">
                <a:solidFill>
                  <a:srgbClr val="FF0066"/>
                </a:solidFill>
              </a:rPr>
              <a:t>arcpy</a:t>
            </a:r>
            <a:endParaRPr lang="en-US" altLang="en-US" sz="1800" dirty="0">
              <a:solidFill>
                <a:srgbClr val="FF0066"/>
              </a:solidFill>
            </a:endParaRPr>
          </a:p>
          <a:p>
            <a:pPr eaLnBrk="1" hangingPunct="1">
              <a:spcBef>
                <a:spcPct val="0"/>
              </a:spcBef>
              <a:buFontTx/>
              <a:buNone/>
            </a:pPr>
            <a:r>
              <a:rPr lang="en-US" altLang="en-US" sz="1800" dirty="0">
                <a:solidFill>
                  <a:srgbClr val="FF0066"/>
                </a:solidFill>
              </a:rPr>
              <a:t>object</a:t>
            </a:r>
          </a:p>
        </p:txBody>
      </p:sp>
      <p:sp>
        <p:nvSpPr>
          <p:cNvPr id="21512" name="Text Box 7">
            <a:extLst>
              <a:ext uri="{FF2B5EF4-FFF2-40B4-BE49-F238E27FC236}">
                <a16:creationId xmlns:a16="http://schemas.microsoft.com/office/drawing/2014/main" id="{D78E01AD-7A65-484B-9DF2-3C7934BDF91C}"/>
              </a:ext>
            </a:extLst>
          </p:cNvPr>
          <p:cNvSpPr txBox="1">
            <a:spLocks noChangeArrowheads="1"/>
          </p:cNvSpPr>
          <p:nvPr/>
        </p:nvSpPr>
        <p:spPr bwMode="auto">
          <a:xfrm>
            <a:off x="3480809" y="3212306"/>
            <a:ext cx="139012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tool method</a:t>
            </a:r>
          </a:p>
        </p:txBody>
      </p:sp>
      <p:sp>
        <p:nvSpPr>
          <p:cNvPr id="21513" name="Line 8">
            <a:extLst>
              <a:ext uri="{FF2B5EF4-FFF2-40B4-BE49-F238E27FC236}">
                <a16:creationId xmlns:a16="http://schemas.microsoft.com/office/drawing/2014/main" id="{A7DA5541-8581-497C-9983-F917B7B730A5}"/>
              </a:ext>
            </a:extLst>
          </p:cNvPr>
          <p:cNvSpPr>
            <a:spLocks noChangeShapeType="1"/>
          </p:cNvSpPr>
          <p:nvPr/>
        </p:nvSpPr>
        <p:spPr bwMode="auto">
          <a:xfrm flipH="1" flipV="1">
            <a:off x="2678375" y="2352777"/>
            <a:ext cx="1131623" cy="687729"/>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4038600"/>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arcpy.ToolName_toolboxAlias</a:t>
            </a:r>
            <a:r>
              <a:rPr lang="en-US" altLang="en-US" sz="2400" b="1" dirty="0">
                <a:solidFill>
                  <a:schemeClr val="bg1">
                    <a:lumMod val="95000"/>
                  </a:schemeClr>
                </a:solidFill>
                <a:latin typeface="Consolas" panose="020B0609020204030204" pitchFamily="49" charset="0"/>
              </a:rPr>
              <a:t>(argument1, argument 2, …)</a:t>
            </a:r>
          </a:p>
        </p:txBody>
      </p:sp>
      <p:sp>
        <p:nvSpPr>
          <p:cNvPr id="21515" name="Line 10">
            <a:extLst>
              <a:ext uri="{FF2B5EF4-FFF2-40B4-BE49-F238E27FC236}">
                <a16:creationId xmlns:a16="http://schemas.microsoft.com/office/drawing/2014/main" id="{06DD9B06-C35B-4B73-ADC7-EBDE02E463AF}"/>
              </a:ext>
            </a:extLst>
          </p:cNvPr>
          <p:cNvSpPr>
            <a:spLocks noChangeShapeType="1"/>
          </p:cNvSpPr>
          <p:nvPr/>
        </p:nvSpPr>
        <p:spPr bwMode="auto">
          <a:xfrm flipV="1">
            <a:off x="2379618" y="2255264"/>
            <a:ext cx="1109111" cy="799155"/>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7" name="Line 12">
            <a:extLst>
              <a:ext uri="{FF2B5EF4-FFF2-40B4-BE49-F238E27FC236}">
                <a16:creationId xmlns:a16="http://schemas.microsoft.com/office/drawing/2014/main" id="{71D71B67-D71D-46F2-8627-51D7C182CF87}"/>
              </a:ext>
            </a:extLst>
          </p:cNvPr>
          <p:cNvSpPr>
            <a:spLocks noChangeShapeType="1"/>
          </p:cNvSpPr>
          <p:nvPr/>
        </p:nvSpPr>
        <p:spPr bwMode="auto">
          <a:xfrm flipV="1">
            <a:off x="5486400" y="2287656"/>
            <a:ext cx="0" cy="838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1518" name="Text Box 13">
            <a:extLst>
              <a:ext uri="{FF2B5EF4-FFF2-40B4-BE49-F238E27FC236}">
                <a16:creationId xmlns:a16="http://schemas.microsoft.com/office/drawing/2014/main" id="{31683092-E2A6-466B-B50D-5BA08B289427}"/>
              </a:ext>
            </a:extLst>
          </p:cNvPr>
          <p:cNvSpPr txBox="1">
            <a:spLocks noChangeArrowheads="1"/>
          </p:cNvSpPr>
          <p:nvPr/>
        </p:nvSpPr>
        <p:spPr bwMode="auto">
          <a:xfrm>
            <a:off x="5105400" y="3212306"/>
            <a:ext cx="1149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argument</a:t>
            </a:r>
          </a:p>
        </p:txBody>
      </p:sp>
      <p:sp>
        <p:nvSpPr>
          <p:cNvPr id="20" name="Text Box 14">
            <a:extLst>
              <a:ext uri="{FF2B5EF4-FFF2-40B4-BE49-F238E27FC236}">
                <a16:creationId xmlns:a16="http://schemas.microsoft.com/office/drawing/2014/main" id="{78C7E3E2-BCE1-4A7E-A3D9-32115BA5967D}"/>
              </a:ext>
            </a:extLst>
          </p:cNvPr>
          <p:cNvSpPr txBox="1">
            <a:spLocks noChangeArrowheads="1"/>
          </p:cNvSpPr>
          <p:nvPr/>
        </p:nvSpPr>
        <p:spPr bwMode="auto">
          <a:xfrm>
            <a:off x="1816207" y="3244919"/>
            <a:ext cx="1508746"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dirty="0">
                <a:solidFill>
                  <a:srgbClr val="AC0046"/>
                </a:solidFill>
              </a:rPr>
              <a:t>Specifies </a:t>
            </a:r>
          </a:p>
          <a:p>
            <a:pPr eaLnBrk="1" hangingPunct="1">
              <a:spcBef>
                <a:spcPct val="0"/>
              </a:spcBef>
              <a:buFontTx/>
              <a:buNone/>
            </a:pPr>
            <a:r>
              <a:rPr lang="en-US" altLang="en-US" sz="2000" dirty="0">
                <a:solidFill>
                  <a:srgbClr val="AC0046"/>
                </a:solidFill>
              </a:rPr>
              <a:t>the toolbox.</a:t>
            </a:r>
          </a:p>
        </p:txBody>
      </p:sp>
      <p:sp>
        <p:nvSpPr>
          <p:cNvPr id="16" name="Oval 5">
            <a:extLst>
              <a:ext uri="{FF2B5EF4-FFF2-40B4-BE49-F238E27FC236}">
                <a16:creationId xmlns:a16="http://schemas.microsoft.com/office/drawing/2014/main" id="{9A9FB987-2B7D-4945-AE76-89B195252F67}"/>
              </a:ext>
            </a:extLst>
          </p:cNvPr>
          <p:cNvSpPr>
            <a:spLocks noChangeArrowheads="1"/>
          </p:cNvSpPr>
          <p:nvPr/>
        </p:nvSpPr>
        <p:spPr bwMode="auto">
          <a:xfrm>
            <a:off x="3159389" y="2047977"/>
            <a:ext cx="228600" cy="2286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TextBox 1">
            <a:extLst>
              <a:ext uri="{FF2B5EF4-FFF2-40B4-BE49-F238E27FC236}">
                <a16:creationId xmlns:a16="http://schemas.microsoft.com/office/drawing/2014/main" id="{EABDF57E-DA39-459E-A83B-9B0574E0A3EF}"/>
              </a:ext>
            </a:extLst>
          </p:cNvPr>
          <p:cNvSpPr txBox="1"/>
          <p:nvPr/>
        </p:nvSpPr>
        <p:spPr>
          <a:xfrm>
            <a:off x="5284106" y="1274238"/>
            <a:ext cx="2165529" cy="369332"/>
          </a:xfrm>
          <a:prstGeom prst="rect">
            <a:avLst/>
          </a:prstGeom>
          <a:noFill/>
        </p:spPr>
        <p:txBody>
          <a:bodyPr wrap="none" rtlCol="0">
            <a:spAutoFit/>
          </a:bodyPr>
          <a:lstStyle/>
          <a:p>
            <a:r>
              <a:rPr lang="en-US" dirty="0"/>
              <a:t>positional arguments</a:t>
            </a:r>
          </a:p>
        </p:txBody>
      </p:sp>
      <p:sp>
        <p:nvSpPr>
          <p:cNvPr id="3" name="Left Brace 2">
            <a:extLst>
              <a:ext uri="{FF2B5EF4-FFF2-40B4-BE49-F238E27FC236}">
                <a16:creationId xmlns:a16="http://schemas.microsoft.com/office/drawing/2014/main" id="{9B717DA1-2778-4541-84D2-C2AD5E6B6895}"/>
              </a:ext>
            </a:extLst>
          </p:cNvPr>
          <p:cNvSpPr/>
          <p:nvPr/>
        </p:nvSpPr>
        <p:spPr>
          <a:xfrm rot="5400000">
            <a:off x="6214472" y="726611"/>
            <a:ext cx="304799" cy="206574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C88FF9-BA2D-4E0C-BCDE-9A7873A0A3E3}"/>
              </a:ext>
            </a:extLst>
          </p:cNvPr>
          <p:cNvSpPr txBox="1"/>
          <p:nvPr/>
        </p:nvSpPr>
        <p:spPr>
          <a:xfrm>
            <a:off x="6988051" y="5246915"/>
            <a:ext cx="2041649" cy="369332"/>
          </a:xfrm>
          <a:prstGeom prst="rect">
            <a:avLst/>
          </a:prstGeom>
          <a:noFill/>
        </p:spPr>
        <p:txBody>
          <a:bodyPr wrap="none" rtlCol="0">
            <a:spAutoFit/>
          </a:bodyPr>
          <a:lstStyle/>
          <a:p>
            <a:r>
              <a:rPr lang="en-US" dirty="0"/>
              <a:t>keyword arguments</a:t>
            </a:r>
          </a:p>
        </p:txBody>
      </p:sp>
      <p:sp>
        <p:nvSpPr>
          <p:cNvPr id="22" name="Left Brace 21">
            <a:extLst>
              <a:ext uri="{FF2B5EF4-FFF2-40B4-BE49-F238E27FC236}">
                <a16:creationId xmlns:a16="http://schemas.microsoft.com/office/drawing/2014/main" id="{452E61AE-409B-4DFA-A9C6-7C3690585392}"/>
              </a:ext>
            </a:extLst>
          </p:cNvPr>
          <p:cNvSpPr/>
          <p:nvPr/>
        </p:nvSpPr>
        <p:spPr>
          <a:xfrm rot="10800000">
            <a:off x="8447689" y="5791200"/>
            <a:ext cx="304799" cy="60959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F45922FE-0B3C-4EAD-9334-0985E1811034}"/>
              </a:ext>
            </a:extLst>
          </p:cNvPr>
          <p:cNvSpPr/>
          <p:nvPr/>
        </p:nvSpPr>
        <p:spPr>
          <a:xfrm rot="2005494">
            <a:off x="8009308" y="5469973"/>
            <a:ext cx="896711" cy="80336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05739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5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5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510" grpId="0" animBg="1"/>
      <p:bldP spid="21513" grpId="0" animBg="1"/>
      <p:bldP spid="1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Two formats</a:t>
            </a: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2197566"/>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arcpy.ToolboxAlias.ToolName</a:t>
            </a:r>
            <a:r>
              <a:rPr lang="en-US" altLang="en-US" sz="2400" b="1" dirty="0">
                <a:solidFill>
                  <a:schemeClr val="bg1">
                    <a:lumMod val="95000"/>
                  </a:schemeClr>
                </a:solidFill>
                <a:latin typeface="Consolas" panose="020B0609020204030204" pitchFamily="49" charset="0"/>
              </a:rPr>
              <a:t>(argument1, argument 2, …)</a:t>
            </a:r>
          </a:p>
        </p:txBody>
      </p:sp>
      <p:sp>
        <p:nvSpPr>
          <p:cNvPr id="2" name="TextBox 1">
            <a:extLst>
              <a:ext uri="{FF2B5EF4-FFF2-40B4-BE49-F238E27FC236}">
                <a16:creationId xmlns:a16="http://schemas.microsoft.com/office/drawing/2014/main" id="{EABDF57E-DA39-459E-A83B-9B0574E0A3EF}"/>
              </a:ext>
            </a:extLst>
          </p:cNvPr>
          <p:cNvSpPr txBox="1"/>
          <p:nvPr/>
        </p:nvSpPr>
        <p:spPr>
          <a:xfrm>
            <a:off x="5284106" y="1274238"/>
            <a:ext cx="2165529" cy="369332"/>
          </a:xfrm>
          <a:prstGeom prst="rect">
            <a:avLst/>
          </a:prstGeom>
          <a:noFill/>
        </p:spPr>
        <p:txBody>
          <a:bodyPr wrap="none" rtlCol="0">
            <a:spAutoFit/>
          </a:bodyPr>
          <a:lstStyle/>
          <a:p>
            <a:r>
              <a:rPr lang="en-US" dirty="0"/>
              <a:t>positional arguments</a:t>
            </a:r>
          </a:p>
        </p:txBody>
      </p:sp>
      <p:sp>
        <p:nvSpPr>
          <p:cNvPr id="3" name="Left Brace 2">
            <a:extLst>
              <a:ext uri="{FF2B5EF4-FFF2-40B4-BE49-F238E27FC236}">
                <a16:creationId xmlns:a16="http://schemas.microsoft.com/office/drawing/2014/main" id="{9B717DA1-2778-4541-84D2-C2AD5E6B6895}"/>
              </a:ext>
            </a:extLst>
          </p:cNvPr>
          <p:cNvSpPr/>
          <p:nvPr/>
        </p:nvSpPr>
        <p:spPr>
          <a:xfrm rot="5400000">
            <a:off x="6214472" y="726611"/>
            <a:ext cx="304799" cy="206574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C88FF9-BA2D-4E0C-BCDE-9A7873A0A3E3}"/>
              </a:ext>
            </a:extLst>
          </p:cNvPr>
          <p:cNvSpPr txBox="1"/>
          <p:nvPr/>
        </p:nvSpPr>
        <p:spPr>
          <a:xfrm>
            <a:off x="6988051" y="5246915"/>
            <a:ext cx="2041649" cy="369332"/>
          </a:xfrm>
          <a:prstGeom prst="rect">
            <a:avLst/>
          </a:prstGeom>
          <a:noFill/>
        </p:spPr>
        <p:txBody>
          <a:bodyPr wrap="none" rtlCol="0">
            <a:spAutoFit/>
          </a:bodyPr>
          <a:lstStyle/>
          <a:p>
            <a:r>
              <a:rPr lang="en-US" dirty="0"/>
              <a:t>keyword arguments</a:t>
            </a:r>
          </a:p>
        </p:txBody>
      </p:sp>
      <p:sp>
        <p:nvSpPr>
          <p:cNvPr id="22" name="Left Brace 21">
            <a:extLst>
              <a:ext uri="{FF2B5EF4-FFF2-40B4-BE49-F238E27FC236}">
                <a16:creationId xmlns:a16="http://schemas.microsoft.com/office/drawing/2014/main" id="{452E61AE-409B-4DFA-A9C6-7C3690585392}"/>
              </a:ext>
            </a:extLst>
          </p:cNvPr>
          <p:cNvSpPr/>
          <p:nvPr/>
        </p:nvSpPr>
        <p:spPr>
          <a:xfrm rot="10800000">
            <a:off x="8447689" y="5791200"/>
            <a:ext cx="304799" cy="60959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F45922FE-0B3C-4EAD-9334-0985E1811034}"/>
              </a:ext>
            </a:extLst>
          </p:cNvPr>
          <p:cNvSpPr/>
          <p:nvPr/>
        </p:nvSpPr>
        <p:spPr>
          <a:xfrm rot="2005494">
            <a:off x="8009308" y="5469973"/>
            <a:ext cx="896711" cy="80336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ectangle 9">
            <a:extLst>
              <a:ext uri="{FF2B5EF4-FFF2-40B4-BE49-F238E27FC236}">
                <a16:creationId xmlns:a16="http://schemas.microsoft.com/office/drawing/2014/main" id="{EB28EF08-677B-A175-5170-E8A7B222AFE8}"/>
              </a:ext>
            </a:extLst>
          </p:cNvPr>
          <p:cNvSpPr>
            <a:spLocks noChangeArrowheads="1"/>
          </p:cNvSpPr>
          <p:nvPr/>
        </p:nvSpPr>
        <p:spPr bwMode="auto">
          <a:xfrm>
            <a:off x="0" y="4254966"/>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r>
              <a:rPr lang="en-US" altLang="en-US" sz="2400" b="1" dirty="0" err="1">
                <a:solidFill>
                  <a:schemeClr val="bg1">
                    <a:lumMod val="95000"/>
                  </a:schemeClr>
                </a:solidFill>
                <a:latin typeface="Consolas" panose="020B0609020204030204" pitchFamily="49" charset="0"/>
              </a:rPr>
              <a:t>arcpy.ToolName_toolboxAlias</a:t>
            </a:r>
            <a:r>
              <a:rPr lang="en-US" altLang="en-US" sz="2400" b="1" dirty="0">
                <a:solidFill>
                  <a:schemeClr val="bg1">
                    <a:lumMod val="95000"/>
                  </a:schemeClr>
                </a:solidFill>
                <a:latin typeface="Consolas" panose="020B0609020204030204" pitchFamily="49" charset="0"/>
              </a:rPr>
              <a:t>(argument1, argument 2, …)</a:t>
            </a:r>
          </a:p>
        </p:txBody>
      </p:sp>
      <p:sp>
        <p:nvSpPr>
          <p:cNvPr id="9" name="Text Box 13">
            <a:extLst>
              <a:ext uri="{FF2B5EF4-FFF2-40B4-BE49-F238E27FC236}">
                <a16:creationId xmlns:a16="http://schemas.microsoft.com/office/drawing/2014/main" id="{28132F9C-9E46-E1CD-2C53-8D6003923C4B}"/>
              </a:ext>
            </a:extLst>
          </p:cNvPr>
          <p:cNvSpPr txBox="1">
            <a:spLocks noChangeArrowheads="1"/>
          </p:cNvSpPr>
          <p:nvPr/>
        </p:nvSpPr>
        <p:spPr bwMode="auto">
          <a:xfrm>
            <a:off x="152400" y="1764268"/>
            <a:ext cx="127470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double-dot</a:t>
            </a:r>
          </a:p>
        </p:txBody>
      </p:sp>
      <p:sp>
        <p:nvSpPr>
          <p:cNvPr id="10" name="Text Box 13">
            <a:extLst>
              <a:ext uri="{FF2B5EF4-FFF2-40B4-BE49-F238E27FC236}">
                <a16:creationId xmlns:a16="http://schemas.microsoft.com/office/drawing/2014/main" id="{170221F6-4932-E93E-C3DA-9BC0AF8D5BD1}"/>
              </a:ext>
            </a:extLst>
          </p:cNvPr>
          <p:cNvSpPr txBox="1">
            <a:spLocks noChangeArrowheads="1"/>
          </p:cNvSpPr>
          <p:nvPr/>
        </p:nvSpPr>
        <p:spPr bwMode="auto">
          <a:xfrm>
            <a:off x="152400" y="3821668"/>
            <a:ext cx="38781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underscore </a:t>
            </a:r>
            <a:r>
              <a:rPr lang="en-US" altLang="en-US" sz="1800" dirty="0">
                <a:solidFill>
                  <a:schemeClr val="bg1">
                    <a:lumMod val="50000"/>
                  </a:schemeClr>
                </a:solidFill>
              </a:rPr>
              <a:t>   </a:t>
            </a:r>
            <a:r>
              <a:rPr lang="en-US" altLang="en-US" sz="1800" dirty="0">
                <a:solidFill>
                  <a:schemeClr val="accent6">
                    <a:lumMod val="60000"/>
                    <a:lumOff val="40000"/>
                  </a:schemeClr>
                </a:solidFill>
              </a:rPr>
              <a:t>N/A for Spatial Analyst</a:t>
            </a:r>
          </a:p>
        </p:txBody>
      </p:sp>
    </p:spTree>
    <p:extLst>
      <p:ext uri="{BB962C8B-B14F-4D97-AF65-F5344CB8AC3E}">
        <p14:creationId xmlns:p14="http://schemas.microsoft.com/office/powerpoint/2010/main" val="21430078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8" name="Rectangle 9">
            <a:extLst>
              <a:ext uri="{FF2B5EF4-FFF2-40B4-BE49-F238E27FC236}">
                <a16:creationId xmlns:a16="http://schemas.microsoft.com/office/drawing/2014/main" id="{D9BC9D52-35EC-4639-BE92-76BD6D575F25}"/>
              </a:ext>
            </a:extLst>
          </p:cNvPr>
          <p:cNvSpPr>
            <a:spLocks noChangeArrowheads="1"/>
          </p:cNvSpPr>
          <p:nvPr/>
        </p:nvSpPr>
        <p:spPr bwMode="auto">
          <a:xfrm>
            <a:off x="0" y="762000"/>
            <a:ext cx="9144000" cy="2819400"/>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sp>
        <p:nvSpPr>
          <p:cNvPr id="244738" name="Rectangle 2">
            <a:extLst>
              <a:ext uri="{FF2B5EF4-FFF2-40B4-BE49-F238E27FC236}">
                <a16:creationId xmlns:a16="http://schemas.microsoft.com/office/drawing/2014/main" id="{9CAA51D9-28A9-4166-A6E7-22C00BECEA32}"/>
              </a:ext>
            </a:extLst>
          </p:cNvPr>
          <p:cNvSpPr>
            <a:spLocks noGrp="1" noChangeArrowheads="1"/>
          </p:cNvSpPr>
          <p:nvPr>
            <p:ph type="title"/>
          </p:nvPr>
        </p:nvSpPr>
        <p:spPr>
          <a:xfrm>
            <a:off x="304800" y="274638"/>
            <a:ext cx="8001000" cy="334962"/>
          </a:xfrm>
        </p:spPr>
        <p:txBody>
          <a:bodyPr>
            <a:normAutofit fontScale="90000"/>
          </a:bodyPr>
          <a:lstStyle/>
          <a:p>
            <a:pPr algn="l" eaLnBrk="1" hangingPunct="1">
              <a:defRPr/>
            </a:pPr>
            <a:r>
              <a:rPr lang="en-US" dirty="0">
                <a:solidFill>
                  <a:schemeClr val="bg1">
                    <a:lumMod val="95000"/>
                  </a:schemeClr>
                </a:solidFill>
                <a:ea typeface="ＭＳ Ｐゴシック" pitchFamily="34" charset="-128"/>
                <a:cs typeface="+mj-cs"/>
              </a:rPr>
              <a:t>Toolbox Aliases </a:t>
            </a:r>
          </a:p>
        </p:txBody>
      </p:sp>
      <p:sp>
        <p:nvSpPr>
          <p:cNvPr id="244739" name="Rectangle 3">
            <a:extLst>
              <a:ext uri="{FF2B5EF4-FFF2-40B4-BE49-F238E27FC236}">
                <a16:creationId xmlns:a16="http://schemas.microsoft.com/office/drawing/2014/main" id="{9E054B14-F6F5-49E9-87F7-FCE789628879}"/>
              </a:ext>
            </a:extLst>
          </p:cNvPr>
          <p:cNvSpPr>
            <a:spLocks noGrp="1" noChangeArrowheads="1"/>
          </p:cNvSpPr>
          <p:nvPr>
            <p:ph idx="1"/>
          </p:nvPr>
        </p:nvSpPr>
        <p:spPr>
          <a:xfrm>
            <a:off x="1066800" y="3581400"/>
            <a:ext cx="7772400" cy="3444875"/>
          </a:xfrm>
        </p:spPr>
        <p:txBody>
          <a:bodyPr>
            <a:normAutofit/>
          </a:bodyPr>
          <a:lstStyle/>
          <a:p>
            <a:pPr marL="457200" lvl="1" indent="0">
              <a:lnSpc>
                <a:spcPct val="80000"/>
              </a:lnSpc>
              <a:buNone/>
            </a:pPr>
            <a:endParaRPr lang="en-US" altLang="en-US" sz="1400" dirty="0">
              <a:solidFill>
                <a:schemeClr val="bg1">
                  <a:lumMod val="95000"/>
                </a:schemeClr>
              </a:solidFill>
              <a:latin typeface="Consolas" panose="020B0609020204030204" pitchFamily="49" charset="0"/>
            </a:endParaRPr>
          </a:p>
          <a:p>
            <a:pPr marL="457200" lvl="1" indent="0">
              <a:lnSpc>
                <a:spcPct val="80000"/>
              </a:lnSpc>
              <a:buNone/>
            </a:pPr>
            <a:endParaRPr lang="en-US" altLang="en-US" sz="1400" dirty="0">
              <a:solidFill>
                <a:schemeClr val="bg1">
                  <a:lumMod val="95000"/>
                </a:schemeClr>
              </a:solidFill>
              <a:latin typeface="Consolas" panose="020B0609020204030204" pitchFamily="49" charset="0"/>
            </a:endParaRPr>
          </a:p>
          <a:p>
            <a:pPr marL="457200" lvl="1" indent="0">
              <a:lnSpc>
                <a:spcPct val="80000"/>
              </a:lnSpc>
              <a:buNone/>
            </a:pPr>
            <a:r>
              <a:rPr lang="en-US" altLang="en-US" sz="1400" dirty="0" err="1">
                <a:solidFill>
                  <a:schemeClr val="bg1">
                    <a:lumMod val="95000"/>
                  </a:schemeClr>
                </a:solidFill>
                <a:latin typeface="Consolas" panose="020B0609020204030204" pitchFamily="49" charset="0"/>
              </a:rPr>
              <a:t>arcpy.analysis.Clip</a:t>
            </a:r>
            <a:r>
              <a:rPr lang="en-US" altLang="en-US" sz="1400" dirty="0">
                <a:solidFill>
                  <a:schemeClr val="bg1">
                    <a:lumMod val="95000"/>
                  </a:schemeClr>
                </a:solidFill>
                <a:latin typeface="Consolas" panose="020B0609020204030204" pitchFamily="49" charset="0"/>
              </a:rPr>
              <a:t>('PaCounty2021', 'APHIS_only12', "</a:t>
            </a:r>
            <a:r>
              <a:rPr lang="en-US" altLang="en-US" sz="1400" dirty="0" err="1">
                <a:solidFill>
                  <a:schemeClr val="bg1">
                    <a:lumMod val="95000"/>
                  </a:schemeClr>
                </a:solidFill>
                <a:latin typeface="Consolas" panose="020B0609020204030204" pitchFamily="49" charset="0"/>
              </a:rPr>
              <a:t>clipOutput.shp</a:t>
            </a:r>
            <a:r>
              <a:rPr lang="en-US" altLang="en-US" sz="1400" dirty="0">
                <a:solidFill>
                  <a:schemeClr val="bg1">
                    <a:lumMod val="95000"/>
                  </a:schemeClr>
                </a:solidFill>
                <a:latin typeface="Consolas" panose="020B0609020204030204" pitchFamily="49" charset="0"/>
              </a:rPr>
              <a:t>")</a:t>
            </a:r>
            <a:br>
              <a:rPr lang="en-US" altLang="ja-JP" sz="1600" dirty="0">
                <a:solidFill>
                  <a:schemeClr val="bg1">
                    <a:lumMod val="95000"/>
                  </a:schemeClr>
                </a:solidFill>
              </a:rPr>
            </a:br>
            <a:endParaRPr lang="en-US" altLang="ja-JP" sz="1600" dirty="0">
              <a:solidFill>
                <a:schemeClr val="bg1">
                  <a:lumMod val="95000"/>
                </a:schemeClr>
              </a:solidFill>
            </a:endParaRPr>
          </a:p>
          <a:p>
            <a:pPr marL="457200" lvl="1" indent="0" eaLnBrk="1" hangingPunct="1">
              <a:lnSpc>
                <a:spcPct val="80000"/>
              </a:lnSpc>
              <a:buNone/>
            </a:pPr>
            <a:r>
              <a:rPr lang="en-US" altLang="en-US" sz="1600" dirty="0">
                <a:solidFill>
                  <a:schemeClr val="accent6">
                    <a:lumMod val="20000"/>
                    <a:lumOff val="80000"/>
                  </a:schemeClr>
                </a:solidFill>
              </a:rPr>
              <a:t>Analysis Tools</a:t>
            </a:r>
          </a:p>
          <a:p>
            <a:pPr lvl="1" eaLnBrk="1" hangingPunct="1">
              <a:lnSpc>
                <a:spcPct val="80000"/>
              </a:lnSpc>
            </a:pPr>
            <a:endParaRPr lang="en-US" altLang="en-US" sz="1600" dirty="0">
              <a:solidFill>
                <a:schemeClr val="bg1">
                  <a:lumMod val="95000"/>
                </a:schemeClr>
              </a:solidFill>
            </a:endParaRPr>
          </a:p>
          <a:p>
            <a:pPr marL="457200" lvl="1" indent="0">
              <a:lnSpc>
                <a:spcPct val="80000"/>
              </a:lnSpc>
              <a:buNone/>
            </a:pPr>
            <a:r>
              <a:rPr lang="en-US" altLang="en-US" sz="1400" dirty="0" err="1">
                <a:solidFill>
                  <a:schemeClr val="bg1">
                    <a:lumMod val="95000"/>
                  </a:schemeClr>
                </a:solidFill>
                <a:latin typeface="Consolas" panose="020B0609020204030204" pitchFamily="49" charset="0"/>
              </a:rPr>
              <a:t>arcpy.management.Clip</a:t>
            </a:r>
            <a:r>
              <a:rPr lang="en-US" altLang="en-US" sz="1400" dirty="0">
                <a:solidFill>
                  <a:schemeClr val="bg1">
                    <a:lumMod val="95000"/>
                  </a:schemeClr>
                </a:solidFill>
                <a:latin typeface="Consolas" panose="020B0609020204030204" pitchFamily="49" charset="0"/>
              </a:rPr>
              <a:t>(</a:t>
            </a:r>
            <a:r>
              <a:rPr lang="en-US" altLang="en-US" sz="1400" dirty="0" err="1">
                <a:solidFill>
                  <a:schemeClr val="bg1">
                    <a:lumMod val="95000"/>
                  </a:schemeClr>
                </a:solidFill>
                <a:latin typeface="Consolas" panose="020B0609020204030204" pitchFamily="49" charset="0"/>
              </a:rPr>
              <a:t>myRast,theRectangle</a:t>
            </a:r>
            <a:r>
              <a:rPr lang="en-US" altLang="en-US" sz="1400" dirty="0">
                <a:solidFill>
                  <a:schemeClr val="bg1">
                    <a:lumMod val="95000"/>
                  </a:schemeClr>
                </a:solidFill>
                <a:latin typeface="Consolas" panose="020B0609020204030204" pitchFamily="49" charset="0"/>
              </a:rPr>
              <a:t>, </a:t>
            </a:r>
            <a:r>
              <a:rPr lang="en-US" altLang="en-US" sz="1400" dirty="0" err="1">
                <a:solidFill>
                  <a:schemeClr val="bg1">
                    <a:lumMod val="95000"/>
                  </a:schemeClr>
                </a:solidFill>
                <a:latin typeface="Consolas" panose="020B0609020204030204" pitchFamily="49" charset="0"/>
              </a:rPr>
              <a:t>outRast</a:t>
            </a:r>
            <a:r>
              <a:rPr lang="en-US" altLang="en-US" sz="1400" dirty="0">
                <a:solidFill>
                  <a:schemeClr val="bg1">
                    <a:lumMod val="95000"/>
                  </a:schemeClr>
                </a:solidFill>
                <a:latin typeface="Consolas" panose="020B0609020204030204" pitchFamily="49" charset="0"/>
              </a:rPr>
              <a:t>)</a:t>
            </a:r>
            <a:br>
              <a:rPr lang="en-US" altLang="en-US" sz="1600" dirty="0">
                <a:solidFill>
                  <a:schemeClr val="bg1">
                    <a:lumMod val="95000"/>
                  </a:schemeClr>
                </a:solidFill>
              </a:rPr>
            </a:br>
            <a:endParaRPr lang="en-US" altLang="en-US" sz="1600" dirty="0">
              <a:solidFill>
                <a:schemeClr val="bg1">
                  <a:lumMod val="95000"/>
                </a:schemeClr>
              </a:solidFill>
            </a:endParaRPr>
          </a:p>
          <a:p>
            <a:pPr marL="457200" lvl="1" indent="0">
              <a:lnSpc>
                <a:spcPct val="80000"/>
              </a:lnSpc>
              <a:buNone/>
            </a:pPr>
            <a:r>
              <a:rPr lang="en-US" altLang="en-US" sz="1600" dirty="0">
                <a:solidFill>
                  <a:schemeClr val="accent6">
                    <a:lumMod val="20000"/>
                    <a:lumOff val="80000"/>
                  </a:schemeClr>
                </a:solidFill>
              </a:rPr>
              <a:t>Data Management Tools</a:t>
            </a:r>
            <a:br>
              <a:rPr lang="en-US" altLang="en-US" sz="1600" dirty="0">
                <a:solidFill>
                  <a:schemeClr val="bg1">
                    <a:lumMod val="95000"/>
                  </a:schemeClr>
                </a:solidFill>
              </a:rPr>
            </a:br>
            <a:endParaRPr lang="en-US" altLang="en-US" sz="1600" dirty="0">
              <a:solidFill>
                <a:schemeClr val="bg1">
                  <a:lumMod val="95000"/>
                </a:schemeClr>
              </a:solidFill>
            </a:endParaRPr>
          </a:p>
          <a:p>
            <a:pPr marL="457200" lvl="1" indent="0" eaLnBrk="1" hangingPunct="1">
              <a:lnSpc>
                <a:spcPct val="80000"/>
              </a:lnSpc>
              <a:buNone/>
            </a:pPr>
            <a:r>
              <a:rPr lang="en-US" altLang="en-US" sz="1400" dirty="0" err="1">
                <a:solidFill>
                  <a:schemeClr val="bg1">
                    <a:lumMod val="95000"/>
                  </a:schemeClr>
                </a:solidFill>
                <a:latin typeface="Consolas" panose="020B0609020204030204" pitchFamily="49" charset="0"/>
              </a:rPr>
              <a:t>arcpy.Clip</a:t>
            </a:r>
            <a:r>
              <a:rPr lang="en-US" altLang="en-US" sz="1400" dirty="0">
                <a:solidFill>
                  <a:schemeClr val="bg1">
                    <a:lumMod val="95000"/>
                  </a:schemeClr>
                </a:solidFill>
                <a:latin typeface="Consolas" panose="020B0609020204030204" pitchFamily="49" charset="0"/>
              </a:rPr>
              <a:t>(</a:t>
            </a:r>
            <a:r>
              <a:rPr lang="fr-FR" altLang="en-US" sz="1400" dirty="0" err="1">
                <a:solidFill>
                  <a:schemeClr val="bg1">
                    <a:lumMod val="95000"/>
                  </a:schemeClr>
                </a:solidFill>
                <a:latin typeface="Consolas" panose="020B0609020204030204" pitchFamily="49" charset="0"/>
              </a:rPr>
              <a:t>inputData</a:t>
            </a:r>
            <a:r>
              <a:rPr lang="en-US" altLang="en-US" sz="1400" dirty="0">
                <a:solidFill>
                  <a:schemeClr val="bg1">
                    <a:lumMod val="95000"/>
                  </a:schemeClr>
                </a:solidFill>
                <a:latin typeface="Consolas" panose="020B0609020204030204" pitchFamily="49" charset="0"/>
              </a:rPr>
              <a:t>, </a:t>
            </a:r>
            <a:r>
              <a:rPr lang="en-US" altLang="en-US" sz="1400" dirty="0" err="1">
                <a:solidFill>
                  <a:schemeClr val="bg1">
                    <a:lumMod val="95000"/>
                  </a:schemeClr>
                </a:solidFill>
                <a:latin typeface="Consolas" panose="020B0609020204030204" pitchFamily="49" charset="0"/>
              </a:rPr>
              <a:t>someVar</a:t>
            </a:r>
            <a:r>
              <a:rPr lang="en-US" altLang="en-US" sz="1400" dirty="0">
                <a:solidFill>
                  <a:schemeClr val="bg1">
                    <a:lumMod val="95000"/>
                  </a:schemeClr>
                </a:solidFill>
                <a:latin typeface="Consolas" panose="020B0609020204030204" pitchFamily="49" charset="0"/>
              </a:rPr>
              <a:t>, </a:t>
            </a:r>
            <a:r>
              <a:rPr lang="en-US" altLang="en-US" sz="1400" dirty="0" err="1">
                <a:solidFill>
                  <a:schemeClr val="bg1">
                    <a:lumMod val="95000"/>
                  </a:schemeClr>
                </a:solidFill>
                <a:latin typeface="Consolas" panose="020B0609020204030204" pitchFamily="49" charset="0"/>
              </a:rPr>
              <a:t>outputData</a:t>
            </a:r>
            <a:r>
              <a:rPr lang="en-US" altLang="en-US" sz="1400" dirty="0">
                <a:solidFill>
                  <a:schemeClr val="bg1">
                    <a:lumMod val="95000"/>
                  </a:schemeClr>
                </a:solidFill>
                <a:latin typeface="Consolas" panose="020B0609020204030204" pitchFamily="49" charset="0"/>
              </a:rPr>
              <a:t>) </a:t>
            </a:r>
          </a:p>
          <a:p>
            <a:pPr marL="457200" lvl="1" indent="0" eaLnBrk="1" hangingPunct="1">
              <a:lnSpc>
                <a:spcPct val="80000"/>
              </a:lnSpc>
              <a:buNone/>
            </a:pPr>
            <a:endParaRPr lang="en-US" altLang="en-US" sz="1600" dirty="0">
              <a:solidFill>
                <a:schemeClr val="bg1">
                  <a:lumMod val="95000"/>
                </a:schemeClr>
              </a:solidFill>
            </a:endParaRPr>
          </a:p>
          <a:p>
            <a:pPr marL="457200" lvl="1" indent="0" eaLnBrk="1" hangingPunct="1">
              <a:lnSpc>
                <a:spcPct val="80000"/>
              </a:lnSpc>
              <a:buNone/>
            </a:pPr>
            <a:r>
              <a:rPr lang="en-US" altLang="en-US" sz="1600" dirty="0">
                <a:solidFill>
                  <a:schemeClr val="accent6">
                    <a:lumMod val="20000"/>
                    <a:lumOff val="80000"/>
                  </a:schemeClr>
                </a:solidFill>
              </a:rPr>
              <a:t>??? We don</a:t>
            </a:r>
            <a:r>
              <a:rPr lang="fr-FR" altLang="ja-JP" sz="1600" dirty="0">
                <a:solidFill>
                  <a:schemeClr val="accent6">
                    <a:lumMod val="20000"/>
                    <a:lumOff val="80000"/>
                  </a:schemeClr>
                </a:solidFill>
              </a:rPr>
              <a:t>'</a:t>
            </a:r>
            <a:r>
              <a:rPr lang="en-US" altLang="ja-JP" sz="1600" dirty="0">
                <a:solidFill>
                  <a:schemeClr val="accent6">
                    <a:lumMod val="20000"/>
                    <a:lumOff val="80000"/>
                  </a:schemeClr>
                </a:solidFill>
              </a:rPr>
              <a:t>t know. </a:t>
            </a:r>
            <a:br>
              <a:rPr lang="en-US" altLang="ja-JP" sz="1600" dirty="0">
                <a:solidFill>
                  <a:schemeClr val="bg1">
                    <a:lumMod val="95000"/>
                  </a:schemeClr>
                </a:solidFill>
              </a:rPr>
            </a:br>
            <a:r>
              <a:rPr lang="en-US" sz="1400" dirty="0" err="1">
                <a:solidFill>
                  <a:schemeClr val="accent6">
                    <a:lumMod val="20000"/>
                    <a:lumOff val="80000"/>
                  </a:schemeClr>
                </a:solidFill>
                <a:latin typeface="Consolas" panose="020B0609020204030204" pitchFamily="49" charset="0"/>
              </a:rPr>
              <a:t>AttributeError</a:t>
            </a:r>
            <a:r>
              <a:rPr lang="en-US" sz="1400" dirty="0">
                <a:solidFill>
                  <a:schemeClr val="accent6">
                    <a:lumMod val="20000"/>
                    <a:lumOff val="80000"/>
                  </a:schemeClr>
                </a:solidFill>
                <a:latin typeface="Consolas" panose="020B0609020204030204" pitchFamily="49" charset="0"/>
              </a:rPr>
              <a:t>: module '</a:t>
            </a:r>
            <a:r>
              <a:rPr lang="en-US" sz="1400" dirty="0" err="1">
                <a:solidFill>
                  <a:schemeClr val="accent6">
                    <a:lumMod val="20000"/>
                    <a:lumOff val="80000"/>
                  </a:schemeClr>
                </a:solidFill>
                <a:latin typeface="Consolas" panose="020B0609020204030204" pitchFamily="49" charset="0"/>
              </a:rPr>
              <a:t>arcpy</a:t>
            </a:r>
            <a:r>
              <a:rPr lang="en-US" sz="1400" dirty="0">
                <a:solidFill>
                  <a:schemeClr val="accent6">
                    <a:lumMod val="20000"/>
                    <a:lumOff val="80000"/>
                  </a:schemeClr>
                </a:solidFill>
                <a:latin typeface="Consolas" panose="020B0609020204030204" pitchFamily="49" charset="0"/>
              </a:rPr>
              <a:t>' has no attribute 'Clip'</a:t>
            </a:r>
          </a:p>
          <a:p>
            <a:pPr lvl="1" eaLnBrk="1" hangingPunct="1">
              <a:lnSpc>
                <a:spcPct val="80000"/>
              </a:lnSpc>
            </a:pPr>
            <a:endParaRPr lang="en-US" altLang="en-US" sz="1200" dirty="0">
              <a:solidFill>
                <a:srgbClr val="FF0000"/>
              </a:solidFill>
            </a:endParaRPr>
          </a:p>
          <a:p>
            <a:pPr lvl="1" eaLnBrk="1" hangingPunct="1">
              <a:lnSpc>
                <a:spcPct val="80000"/>
              </a:lnSpc>
            </a:pPr>
            <a:endParaRPr lang="en-US" altLang="en-US" sz="1400" dirty="0"/>
          </a:p>
          <a:p>
            <a:pPr lvl="1" eaLnBrk="1" hangingPunct="1">
              <a:lnSpc>
                <a:spcPct val="80000"/>
              </a:lnSpc>
            </a:pPr>
            <a:endParaRPr lang="en-US" altLang="en-US" sz="1400" dirty="0"/>
          </a:p>
          <a:p>
            <a:pPr lvl="1" eaLnBrk="1" hangingPunct="1">
              <a:lnSpc>
                <a:spcPct val="80000"/>
              </a:lnSpc>
            </a:pPr>
            <a:endParaRPr lang="en-US" altLang="en-US" sz="1800" dirty="0"/>
          </a:p>
        </p:txBody>
      </p:sp>
      <p:graphicFrame>
        <p:nvGraphicFramePr>
          <p:cNvPr id="2" name="Table 2">
            <a:extLst>
              <a:ext uri="{FF2B5EF4-FFF2-40B4-BE49-F238E27FC236}">
                <a16:creationId xmlns:a16="http://schemas.microsoft.com/office/drawing/2014/main" id="{FFBD6F0D-DFD4-4B05-8510-44E74496F0F4}"/>
              </a:ext>
            </a:extLst>
          </p:cNvPr>
          <p:cNvGraphicFramePr>
            <a:graphicFrameLocks noGrp="1"/>
          </p:cNvGraphicFramePr>
          <p:nvPr>
            <p:extLst>
              <p:ext uri="{D42A27DB-BD31-4B8C-83A1-F6EECF244321}">
                <p14:modId xmlns:p14="http://schemas.microsoft.com/office/powerpoint/2010/main" val="1194240266"/>
              </p:ext>
            </p:extLst>
          </p:nvPr>
        </p:nvGraphicFramePr>
        <p:xfrm>
          <a:off x="410635" y="838200"/>
          <a:ext cx="4051298" cy="2688592"/>
        </p:xfrm>
        <a:graphic>
          <a:graphicData uri="http://schemas.openxmlformats.org/drawingml/2006/table">
            <a:tbl>
              <a:tblPr firstRow="1" bandRow="1">
                <a:tableStyleId>{5940675A-B579-460E-94D1-54222C63F5DA}</a:tableStyleId>
              </a:tblPr>
              <a:tblGrid>
                <a:gridCol w="2522506">
                  <a:extLst>
                    <a:ext uri="{9D8B030D-6E8A-4147-A177-3AD203B41FA5}">
                      <a16:colId xmlns:a16="http://schemas.microsoft.com/office/drawing/2014/main" val="3949241486"/>
                    </a:ext>
                  </a:extLst>
                </a:gridCol>
                <a:gridCol w="1528792">
                  <a:extLst>
                    <a:ext uri="{9D8B030D-6E8A-4147-A177-3AD203B41FA5}">
                      <a16:colId xmlns:a16="http://schemas.microsoft.com/office/drawing/2014/main" val="3597147186"/>
                    </a:ext>
                  </a:extLst>
                </a:gridCol>
              </a:tblGrid>
              <a:tr h="336074">
                <a:tc>
                  <a:txBody>
                    <a:bodyPr/>
                    <a:lstStyle/>
                    <a:p>
                      <a:pPr algn="l"/>
                      <a:r>
                        <a:rPr lang="en-US" altLang="en-US" sz="1400" b="1" kern="1200" dirty="0">
                          <a:solidFill>
                            <a:schemeClr val="bg1">
                              <a:lumMod val="65000"/>
                            </a:schemeClr>
                          </a:solidFill>
                          <a:latin typeface="+mn-lt"/>
                          <a:ea typeface="MS PGothic" panose="020B0600070205080204" pitchFamily="34" charset="-128"/>
                          <a:cs typeface="+mn-cs"/>
                        </a:rPr>
                        <a:t>        </a:t>
                      </a:r>
                      <a:r>
                        <a:rPr lang="en-US" altLang="en-US" sz="1600" b="1" kern="1200" dirty="0">
                          <a:solidFill>
                            <a:schemeClr val="bg1">
                              <a:lumMod val="65000"/>
                            </a:schemeClr>
                          </a:solidFill>
                          <a:latin typeface="+mn-lt"/>
                          <a:ea typeface="MS PGothic" panose="020B0600070205080204" pitchFamily="34" charset="-128"/>
                          <a:cs typeface="+mn-cs"/>
                        </a:rPr>
                        <a:t>Toolbox name 	</a:t>
                      </a:r>
                      <a:endParaRPr lang="en-US" sz="1600" dirty="0">
                        <a:solidFill>
                          <a:schemeClr val="bg1">
                            <a:lumMod val="6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pPr algn="l"/>
                      <a:r>
                        <a:rPr lang="en-US" altLang="en-US" sz="1600" b="1" kern="1200" dirty="0">
                          <a:solidFill>
                            <a:schemeClr val="bg1">
                              <a:lumMod val="65000"/>
                            </a:schemeClr>
                          </a:solidFill>
                          <a:latin typeface="+mn-lt"/>
                          <a:ea typeface="MS PGothic" panose="020B0600070205080204" pitchFamily="34" charset="-128"/>
                          <a:cs typeface="+mn-cs"/>
                        </a:rPr>
                        <a:t>Toolbox alias</a:t>
                      </a:r>
                      <a:endParaRPr lang="en-US" sz="1600" dirty="0">
                        <a:solidFill>
                          <a:schemeClr val="bg1">
                            <a:lumMod val="65000"/>
                          </a:schemeClr>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892729203"/>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Analysis Tools</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mn-lt"/>
                          <a:ea typeface="MS PGothic" panose="020B0600070205080204" pitchFamily="34" charset="-128"/>
                          <a:cs typeface="+mn-cs"/>
                        </a:rPr>
                        <a:t>analysis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3936824848"/>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Conversion Tools</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mn-lt"/>
                          <a:ea typeface="MS PGothic" panose="020B0600070205080204" pitchFamily="34" charset="-128"/>
                          <a:cs typeface="+mn-cs"/>
                        </a:rPr>
                        <a:t>conversion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3165645274"/>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Data Management Tools</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mn-lt"/>
                          <a:ea typeface="MS PGothic" panose="020B0600070205080204" pitchFamily="34" charset="-128"/>
                          <a:cs typeface="+mn-cs"/>
                        </a:rPr>
                        <a:t>management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3256088090"/>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Geocoding Tools</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mn-lt"/>
                          <a:ea typeface="MS PGothic" panose="020B0600070205080204" pitchFamily="34" charset="-128"/>
                          <a:cs typeface="+mn-cs"/>
                        </a:rPr>
                        <a:t>location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1751852093"/>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Spatial Analyst Tools</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r>
                        <a:rPr lang="en-US" sz="1400" dirty="0" err="1">
                          <a:solidFill>
                            <a:srgbClr val="F2F2F2"/>
                          </a:solidFill>
                        </a:rPr>
                        <a:t>sa</a:t>
                      </a:r>
                      <a:endParaRPr lang="en-US" sz="1400" dirty="0">
                        <a:solidFill>
                          <a:srgbClr val="F2F2F2"/>
                        </a:solidFil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2148819924"/>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kumimoji="0" lang="en-US" altLang="en-US" sz="1400" b="0" i="0" u="none" strike="noStrike" kern="1200" cap="none" spc="0" normalizeH="0" baseline="0" noProof="0" dirty="0">
                          <a:ln>
                            <a:noFill/>
                          </a:ln>
                          <a:solidFill>
                            <a:prstClr val="white">
                              <a:lumMod val="95000"/>
                            </a:prstClr>
                          </a:solidFill>
                          <a:effectLst/>
                          <a:uLnTx/>
                          <a:uFillTx/>
                          <a:latin typeface="Calibri"/>
                          <a:ea typeface="MS PGothic" panose="020B0600070205080204" pitchFamily="34" charset="-128"/>
                          <a:cs typeface="+mn-cs"/>
                        </a:rPr>
                        <a:t>3D Analyst Tools                                        </a:t>
                      </a:r>
                      <a:endParaRPr lang="en-US" sz="1400" dirty="0">
                        <a:solidFill>
                          <a:srgbClr val="F2F2F2"/>
                        </a:solidFill>
                      </a:endParaRP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r>
                        <a:rPr lang="en-US" sz="1400" dirty="0">
                          <a:solidFill>
                            <a:srgbClr val="F2F2F2"/>
                          </a:solidFill>
                        </a:rPr>
                        <a:t>3d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2548025950"/>
                  </a:ext>
                </a:extLst>
              </a:tr>
              <a:tr h="336074">
                <a:tc>
                  <a:txBody>
                    <a:bodyPr/>
                    <a:lstStyle/>
                    <a:p>
                      <a:pPr marL="457200" marR="0" lvl="1" indent="0" algn="l" defTabSz="914400" rtl="0" eaLnBrk="1" fontAlgn="auto" latinLnBrk="0" hangingPunct="1">
                        <a:lnSpc>
                          <a:spcPct val="80000"/>
                        </a:lnSpc>
                        <a:spcBef>
                          <a:spcPct val="20000"/>
                        </a:spcBef>
                        <a:spcAft>
                          <a:spcPts val="0"/>
                        </a:spcAft>
                        <a:buClrTx/>
                        <a:buSzTx/>
                        <a:buFont typeface="Arial" panose="020B0604020202020204" pitchFamily="34" charset="0"/>
                        <a:buNone/>
                        <a:tabLst/>
                        <a:defRPr/>
                      </a:pPr>
                      <a:r>
                        <a:rPr lang="en-US" sz="1400" dirty="0">
                          <a:solidFill>
                            <a:srgbClr val="F2F2F2"/>
                          </a:solidFill>
                        </a:rPr>
                        <a:t>…</a:t>
                      </a:r>
                    </a:p>
                  </a:txBody>
                  <a:tcPr marL="0" marR="0" marT="0" marB="0"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tc>
                  <a:txBody>
                    <a:bodyPr/>
                    <a:lstStyle/>
                    <a:p>
                      <a:r>
                        <a:rPr lang="en-US" sz="1400" dirty="0">
                          <a:solidFill>
                            <a:srgbClr val="F2F2F2"/>
                          </a:solidFill>
                        </a:rPr>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4A452A"/>
                    </a:solidFill>
                  </a:tcPr>
                </a:tc>
                <a:extLst>
                  <a:ext uri="{0D108BD9-81ED-4DB2-BD59-A6C34878D82A}">
                    <a16:rowId xmlns:a16="http://schemas.microsoft.com/office/drawing/2014/main" val="2607843691"/>
                  </a:ext>
                </a:extLst>
              </a:tr>
            </a:tbl>
          </a:graphicData>
        </a:graphic>
      </p:graphicFrame>
      <p:sp>
        <p:nvSpPr>
          <p:cNvPr id="7" name="Rectangle 3">
            <a:extLst>
              <a:ext uri="{FF2B5EF4-FFF2-40B4-BE49-F238E27FC236}">
                <a16:creationId xmlns:a16="http://schemas.microsoft.com/office/drawing/2014/main" id="{7FFEFE66-534D-4309-869C-7DEF80A2ABF5}"/>
              </a:ext>
            </a:extLst>
          </p:cNvPr>
          <p:cNvSpPr txBox="1">
            <a:spLocks noChangeArrowheads="1"/>
          </p:cNvSpPr>
          <p:nvPr/>
        </p:nvSpPr>
        <p:spPr>
          <a:xfrm>
            <a:off x="4952999" y="2231391"/>
            <a:ext cx="4051298" cy="12954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80000"/>
              </a:lnSpc>
              <a:buFont typeface="Arial" pitchFamily="34" charset="0"/>
              <a:buNone/>
            </a:pPr>
            <a:r>
              <a:rPr lang="en-US" altLang="en-US" sz="1800" dirty="0">
                <a:solidFill>
                  <a:schemeClr val="bg1">
                    <a:lumMod val="95000"/>
                  </a:schemeClr>
                </a:solidFill>
              </a:rPr>
              <a:t>For a complete list</a:t>
            </a:r>
          </a:p>
          <a:p>
            <a:pPr marL="0" indent="0">
              <a:lnSpc>
                <a:spcPct val="80000"/>
              </a:lnSpc>
              <a:buFont typeface="Arial" pitchFamily="34" charset="0"/>
              <a:buNone/>
            </a:pPr>
            <a:r>
              <a:rPr lang="en-US" altLang="en-US" sz="1800" dirty="0">
                <a:solidFill>
                  <a:schemeClr val="bg1">
                    <a:lumMod val="95000"/>
                  </a:schemeClr>
                </a:solidFill>
              </a:rPr>
              <a:t> </a:t>
            </a:r>
            <a:r>
              <a:rPr lang="en-US" altLang="en-US" sz="1800" dirty="0">
                <a:solidFill>
                  <a:schemeClr val="bg1">
                    <a:lumMod val="95000"/>
                  </a:schemeClr>
                </a:solidFill>
                <a:latin typeface="Consolas" panose="020B0609020204030204" pitchFamily="49" charset="0"/>
              </a:rPr>
              <a:t>print( </a:t>
            </a:r>
            <a:r>
              <a:rPr lang="en-US" altLang="en-US" sz="1800" dirty="0" err="1">
                <a:solidFill>
                  <a:schemeClr val="bg1">
                    <a:lumMod val="95000"/>
                  </a:schemeClr>
                </a:solidFill>
                <a:latin typeface="Consolas" panose="020B0609020204030204" pitchFamily="49" charset="0"/>
              </a:rPr>
              <a:t>arcpy.ListToolboxes</a:t>
            </a:r>
            <a:r>
              <a:rPr lang="en-US" altLang="en-US" sz="1800" dirty="0">
                <a:solidFill>
                  <a:schemeClr val="bg1">
                    <a:lumMod val="95000"/>
                  </a:schemeClr>
                </a:solidFill>
                <a:latin typeface="Consolas" panose="020B0609020204030204" pitchFamily="49" charset="0"/>
              </a:rPr>
              <a:t>() )</a:t>
            </a:r>
            <a:endParaRPr lang="en-US" altLang="en-US" sz="1800" dirty="0">
              <a:latin typeface="Consolas" panose="020B0609020204030204" pitchFamily="49" charset="0"/>
            </a:endParaRPr>
          </a:p>
        </p:txBody>
      </p:sp>
      <p:sp>
        <p:nvSpPr>
          <p:cNvPr id="3" name="TextBox 2">
            <a:extLst>
              <a:ext uri="{FF2B5EF4-FFF2-40B4-BE49-F238E27FC236}">
                <a16:creationId xmlns:a16="http://schemas.microsoft.com/office/drawing/2014/main" id="{C6FB18D0-B677-4056-983D-D8A8FC5C7B28}"/>
              </a:ext>
            </a:extLst>
          </p:cNvPr>
          <p:cNvSpPr txBox="1"/>
          <p:nvPr/>
        </p:nvSpPr>
        <p:spPr>
          <a:xfrm>
            <a:off x="304800" y="3633056"/>
            <a:ext cx="2260234" cy="646331"/>
          </a:xfrm>
          <a:prstGeom prst="rect">
            <a:avLst/>
          </a:prstGeom>
          <a:noFill/>
        </p:spPr>
        <p:txBody>
          <a:bodyPr wrap="none" rtlCol="0">
            <a:spAutoFit/>
          </a:bodyPr>
          <a:lstStyle/>
          <a:p>
            <a:r>
              <a:rPr lang="en-US" altLang="en-US" sz="1800" dirty="0">
                <a:solidFill>
                  <a:schemeClr val="bg1">
                    <a:lumMod val="95000"/>
                  </a:schemeClr>
                </a:solidFill>
              </a:rPr>
              <a:t>Which toolbox is it in?</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ntr" presetSubtype="0" fill="hold" grpId="0" nodeType="withEffect">
                                  <p:stCondLst>
                                    <p:cond delay="0"/>
                                  </p:stCondLst>
                                  <p:childTnLst>
                                    <p:set>
                                      <p:cBhvr>
                                        <p:cTn id="6" dur="1" fill="hold">
                                          <p:stCondLst>
                                            <p:cond delay="0"/>
                                          </p:stCondLst>
                                        </p:cTn>
                                        <p:tgtEl>
                                          <p:spTgt spid="244739">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4739">
                                            <p:txEl>
                                              <p:pRg st="5" end="5"/>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4739">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4739">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4473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4473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4739"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2" descr="Map&#10;&#10;Description automatically generated">
            <a:extLst>
              <a:ext uri="{FF2B5EF4-FFF2-40B4-BE49-F238E27FC236}">
                <a16:creationId xmlns:a16="http://schemas.microsoft.com/office/drawing/2014/main" id="{65F33469-062A-8FFF-73B3-D3C4901E5827}"/>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377565" y="1441857"/>
            <a:ext cx="2438095" cy="1828572"/>
          </a:xfrm>
        </p:spPr>
      </p:pic>
      <p:pic>
        <p:nvPicPr>
          <p:cNvPr id="45" name="Picture 44" descr="Map&#10;&#10;Description automatically generated">
            <a:extLst>
              <a:ext uri="{FF2B5EF4-FFF2-40B4-BE49-F238E27FC236}">
                <a16:creationId xmlns:a16="http://schemas.microsoft.com/office/drawing/2014/main" id="{1AFA2E49-A208-D99A-165E-267C7F5C55E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49365" y="1415187"/>
            <a:ext cx="2438095" cy="1828572"/>
          </a:xfrm>
          <a:prstGeom prst="rect">
            <a:avLst/>
          </a:prstGeom>
        </p:spPr>
      </p:pic>
      <p:pic>
        <p:nvPicPr>
          <p:cNvPr id="49" name="Picture 48" descr="Map&#10;&#10;Description automatically generated">
            <a:extLst>
              <a:ext uri="{FF2B5EF4-FFF2-40B4-BE49-F238E27FC236}">
                <a16:creationId xmlns:a16="http://schemas.microsoft.com/office/drawing/2014/main" id="{282D857D-E61F-87CD-79F5-5E356DDEC7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5765" y="1441857"/>
            <a:ext cx="2438095" cy="1828572"/>
          </a:xfrm>
          <a:prstGeom prst="rect">
            <a:avLst/>
          </a:prstGeom>
        </p:spPr>
      </p:pic>
      <p:sp>
        <p:nvSpPr>
          <p:cNvPr id="50" name="Line 12">
            <a:extLst>
              <a:ext uri="{FF2B5EF4-FFF2-40B4-BE49-F238E27FC236}">
                <a16:creationId xmlns:a16="http://schemas.microsoft.com/office/drawing/2014/main" id="{AC346411-F55B-05B9-50FC-D522132A0DEE}"/>
              </a:ext>
            </a:extLst>
          </p:cNvPr>
          <p:cNvSpPr>
            <a:spLocks noChangeShapeType="1"/>
          </p:cNvSpPr>
          <p:nvPr/>
        </p:nvSpPr>
        <p:spPr bwMode="auto">
          <a:xfrm rot="5400000" flipV="1">
            <a:off x="312839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1" name="Line 12">
            <a:extLst>
              <a:ext uri="{FF2B5EF4-FFF2-40B4-BE49-F238E27FC236}">
                <a16:creationId xmlns:a16="http://schemas.microsoft.com/office/drawing/2014/main" id="{05AFF392-FE54-2CF2-468B-26EB93E9D1AE}"/>
              </a:ext>
            </a:extLst>
          </p:cNvPr>
          <p:cNvSpPr>
            <a:spLocks noChangeShapeType="1"/>
          </p:cNvSpPr>
          <p:nvPr/>
        </p:nvSpPr>
        <p:spPr bwMode="auto">
          <a:xfrm rot="5400000" flipV="1">
            <a:off x="611162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53" name="Graphic 52" descr="Earth Globe - Asia with solid fill">
            <a:extLst>
              <a:ext uri="{FF2B5EF4-FFF2-40B4-BE49-F238E27FC236}">
                <a16:creationId xmlns:a16="http://schemas.microsoft.com/office/drawing/2014/main" id="{5DC074B7-600A-D6D1-DD3B-CB09FFC1B1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3810000"/>
            <a:ext cx="626802" cy="626802"/>
          </a:xfrm>
          <a:prstGeom prst="rect">
            <a:avLst/>
          </a:prstGeom>
        </p:spPr>
      </p:pic>
      <p:pic>
        <p:nvPicPr>
          <p:cNvPr id="55" name="Graphic 54" descr="Hammer with solid fill">
            <a:extLst>
              <a:ext uri="{FF2B5EF4-FFF2-40B4-BE49-F238E27FC236}">
                <a16:creationId xmlns:a16="http://schemas.microsoft.com/office/drawing/2014/main" id="{667E0ABC-66E8-32E2-B7F6-9E83AF5C7D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4800600"/>
            <a:ext cx="626802" cy="626802"/>
          </a:xfrm>
          <a:prstGeom prst="rect">
            <a:avLst/>
          </a:prstGeom>
        </p:spPr>
      </p:pic>
      <p:pic>
        <p:nvPicPr>
          <p:cNvPr id="57" name="Graphic 56" descr="Chevron arrows with solid fill">
            <a:extLst>
              <a:ext uri="{FF2B5EF4-FFF2-40B4-BE49-F238E27FC236}">
                <a16:creationId xmlns:a16="http://schemas.microsoft.com/office/drawing/2014/main" id="{C222A080-FA8E-D9BF-7A77-A257AB4128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200" y="5791200"/>
            <a:ext cx="626802" cy="626802"/>
          </a:xfrm>
          <a:prstGeom prst="rect">
            <a:avLst/>
          </a:prstGeom>
        </p:spPr>
      </p:pic>
      <p:sp>
        <p:nvSpPr>
          <p:cNvPr id="59" name="TextBox 58">
            <a:extLst>
              <a:ext uri="{FF2B5EF4-FFF2-40B4-BE49-F238E27FC236}">
                <a16:creationId xmlns:a16="http://schemas.microsoft.com/office/drawing/2014/main" id="{A8C240D7-6056-8682-4851-DB58C22DACA4}"/>
              </a:ext>
            </a:extLst>
          </p:cNvPr>
          <p:cNvSpPr txBox="1"/>
          <p:nvPr/>
        </p:nvSpPr>
        <p:spPr>
          <a:xfrm>
            <a:off x="1600200" y="3575282"/>
            <a:ext cx="7467600" cy="2682337"/>
          </a:xfrm>
          <a:prstGeom prst="rect">
            <a:avLst/>
          </a:prstGeom>
          <a:noFill/>
        </p:spPr>
        <p:txBody>
          <a:bodyPr wrap="square">
            <a:spAutoFit/>
          </a:bodyPr>
          <a:lstStyle/>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effectLst/>
                <a:latin typeface="CIDFont+F2"/>
                <a:ea typeface="Calibri" panose="020F0502020204030204" pitchFamily="34" charset="0"/>
                <a:cs typeface="CIDFont+F2"/>
              </a:rPr>
              <a:t>Census tract polygons</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ea typeface="Calibri" panose="020F0502020204030204" pitchFamily="34" charset="0"/>
                <a:cs typeface="CIDFont+F2"/>
              </a:rPr>
              <a:t>Table of tract average income </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rPr>
              <a:t>Lat/long of first school computer program </a:t>
            </a:r>
          </a:p>
          <a:p>
            <a:pPr marL="0" marR="0">
              <a:lnSpc>
                <a:spcPct val="107000"/>
              </a:lnSpc>
              <a:spcBef>
                <a:spcPts val="0"/>
              </a:spcBef>
              <a:spcAft>
                <a:spcPts val="0"/>
              </a:spcAft>
            </a:pP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Add empty income level field to the tracts data (</a:t>
            </a:r>
            <a:r>
              <a:rPr lang="en-US" sz="1600" dirty="0" err="1">
                <a:solidFill>
                  <a:schemeClr val="bg1"/>
                </a:solidFill>
                <a:latin typeface="CIDFont+F2"/>
              </a:rPr>
              <a:t>AddField</a:t>
            </a:r>
            <a:r>
              <a:rPr lang="en-US" sz="1600" dirty="0">
                <a:solidFill>
                  <a:schemeClr val="bg1"/>
                </a:solidFill>
                <a:latin typeface="CIDFont+F2"/>
              </a:rPr>
              <a:t>)</a:t>
            </a: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Join the income level with the tracts polygons (</a:t>
            </a:r>
            <a:r>
              <a:rPr lang="en-US" sz="1600" dirty="0" err="1">
                <a:solidFill>
                  <a:schemeClr val="bg1"/>
                </a:solidFill>
                <a:latin typeface="CIDFont+F2"/>
              </a:rPr>
              <a:t>MakeTableView</a:t>
            </a:r>
            <a:r>
              <a:rPr lang="en-US" sz="1600" dirty="0">
                <a:solidFill>
                  <a:schemeClr val="bg1"/>
                </a:solidFill>
                <a:latin typeface="CIDFont+F2"/>
              </a:rPr>
              <a:t>,  </a:t>
            </a:r>
            <a:r>
              <a:rPr lang="en-US" sz="1600" dirty="0" err="1">
                <a:solidFill>
                  <a:schemeClr val="bg1"/>
                </a:solidFill>
                <a:latin typeface="CIDFont+F2"/>
              </a:rPr>
              <a:t>CopyRows</a:t>
            </a:r>
            <a:r>
              <a:rPr lang="en-US" sz="1600" dirty="0">
                <a:solidFill>
                  <a:schemeClr val="bg1"/>
                </a:solidFill>
                <a:latin typeface="CIDFont+F2"/>
              </a:rPr>
              <a:t>, </a:t>
            </a:r>
            <a:r>
              <a:rPr lang="en-US" sz="1600" dirty="0" err="1">
                <a:solidFill>
                  <a:schemeClr val="bg1"/>
                </a:solidFill>
                <a:latin typeface="CIDFont+F2"/>
              </a:rPr>
              <a:t>JoinField</a:t>
            </a:r>
            <a:r>
              <a:rPr lang="en-US" sz="1600" dirty="0">
                <a:solidFill>
                  <a:schemeClr val="bg1"/>
                </a:solidFill>
                <a:latin typeface="CIDFont+F2"/>
              </a:rPr>
              <a:t>)</a:t>
            </a: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Iteratively find the next nearest low-income tract (</a:t>
            </a:r>
            <a:r>
              <a:rPr lang="en-US" sz="1600" dirty="0" err="1">
                <a:solidFill>
                  <a:schemeClr val="bg1"/>
                </a:solidFill>
                <a:latin typeface="CIDFont+F2"/>
              </a:rPr>
              <a:t>SelectLayerByAttribute</a:t>
            </a:r>
            <a:r>
              <a:rPr lang="en-US" sz="1600" dirty="0">
                <a:solidFill>
                  <a:schemeClr val="bg1"/>
                </a:solidFill>
                <a:latin typeface="CIDFont+F2"/>
              </a:rPr>
              <a:t>, Near)</a:t>
            </a:r>
          </a:p>
          <a:p>
            <a:pPr marL="285750" marR="0" indent="-285750">
              <a:lnSpc>
                <a:spcPct val="107000"/>
              </a:lnSpc>
              <a:spcBef>
                <a:spcPts val="0"/>
              </a:spcBef>
              <a:spcAft>
                <a:spcPts val="0"/>
              </a:spcAft>
              <a:buFont typeface="Wingdings" panose="05000000000000000000" pitchFamily="2" charset="2"/>
              <a:buChar char="v"/>
            </a:pPr>
            <a:endParaRPr lang="en-US" sz="1600" dirty="0">
              <a:solidFill>
                <a:schemeClr val="bg1"/>
              </a:solidFill>
              <a:latin typeface="CIDFont+F2"/>
            </a:endParaRPr>
          </a:p>
          <a:p>
            <a:pPr marL="0" marR="0">
              <a:lnSpc>
                <a:spcPct val="107000"/>
              </a:lnSpc>
              <a:spcBef>
                <a:spcPts val="0"/>
              </a:spcBef>
              <a:spcAft>
                <a:spcPts val="0"/>
              </a:spcAft>
            </a:pP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0" name="Group 59">
            <a:extLst>
              <a:ext uri="{FF2B5EF4-FFF2-40B4-BE49-F238E27FC236}">
                <a16:creationId xmlns:a16="http://schemas.microsoft.com/office/drawing/2014/main" id="{4FE72EAE-F40C-5717-1BAD-FCA1116CAD08}"/>
              </a:ext>
            </a:extLst>
          </p:cNvPr>
          <p:cNvGrpSpPr/>
          <p:nvPr/>
        </p:nvGrpSpPr>
        <p:grpSpPr>
          <a:xfrm>
            <a:off x="7109585" y="3403432"/>
            <a:ext cx="1676400" cy="1000432"/>
            <a:chOff x="1554691" y="5715000"/>
            <a:chExt cx="1676400" cy="1000432"/>
          </a:xfrm>
        </p:grpSpPr>
        <p:pic>
          <p:nvPicPr>
            <p:cNvPr id="61" name="Picture 60">
              <a:extLst>
                <a:ext uri="{FF2B5EF4-FFF2-40B4-BE49-F238E27FC236}">
                  <a16:creationId xmlns:a16="http://schemas.microsoft.com/office/drawing/2014/main" id="{F517E38D-FED9-B80B-33EB-5ABB6CA2A097}"/>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554691" y="5715000"/>
              <a:ext cx="1676400" cy="1000432"/>
            </a:xfrm>
            <a:prstGeom prst="rect">
              <a:avLst/>
            </a:prstGeom>
          </p:spPr>
        </p:pic>
        <p:pic>
          <p:nvPicPr>
            <p:cNvPr id="62" name="Picture 61">
              <a:extLst>
                <a:ext uri="{FF2B5EF4-FFF2-40B4-BE49-F238E27FC236}">
                  <a16:creationId xmlns:a16="http://schemas.microsoft.com/office/drawing/2014/main" id="{F6182845-2210-34D6-AA70-615B11BE73F7}"/>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652805" y="6101899"/>
              <a:ext cx="480796" cy="231246"/>
            </a:xfrm>
            <a:prstGeom prst="rect">
              <a:avLst/>
            </a:prstGeom>
          </p:spPr>
        </p:pic>
      </p:grpSp>
    </p:spTree>
    <p:extLst>
      <p:ext uri="{BB962C8B-B14F-4D97-AF65-F5344CB8AC3E}">
        <p14:creationId xmlns:p14="http://schemas.microsoft.com/office/powerpoint/2010/main" val="2836625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Simple script calling a tool</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0" y="914400"/>
            <a:ext cx="10210800" cy="5410200"/>
          </a:xfrm>
        </p:spPr>
        <p:txBody>
          <a:bodyPr>
            <a:normAutofit/>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r>
              <a:rPr lang="en-US" sz="1800" b="0" i="0" u="none" strike="noStrike" baseline="0" dirty="0">
                <a:solidFill>
                  <a:schemeClr val="bg1">
                    <a:lumMod val="95000"/>
                  </a:schemeClr>
                </a:solidFill>
                <a:latin typeface="Consolas" panose="020B0609020204030204" pitchFamily="49" charset="0"/>
              </a:rPr>
              <a:t>'</a:t>
            </a:r>
            <a:endParaRPr lang="en-US" sz="1800" dirty="0">
              <a:solidFill>
                <a:schemeClr val="bg1">
                  <a:lumMod val="95000"/>
                </a:schemeClr>
              </a:solidFill>
              <a:latin typeface="Consolas" panose="020B0609020204030204" pitchFamily="49" charset="0"/>
            </a:endParaRPr>
          </a:p>
          <a:p>
            <a:pPr>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park.shp</a:t>
            </a:r>
            <a:r>
              <a:rPr lang="en-US" sz="1800" b="0" i="0" u="none" strike="noStrike" baseline="0" dirty="0">
                <a:solidFill>
                  <a:schemeClr val="bg1">
                    <a:lumMod val="95000"/>
                  </a:schemeClr>
                </a:solidFill>
                <a:latin typeface="Consolas" panose="020B0609020204030204" pitchFamily="49" charset="0"/>
              </a:rPr>
              <a:t>', '</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 '2 </a:t>
            </a:r>
            <a:r>
              <a:rPr lang="en-US" sz="1800" dirty="0">
                <a:solidFill>
                  <a:schemeClr val="bg1">
                    <a:lumMod val="95000"/>
                  </a:schemeClr>
                </a:solidFill>
                <a:latin typeface="Consolas" panose="020B0609020204030204" pitchFamily="49" charset="0"/>
              </a:rPr>
              <a:t>km')</a:t>
            </a: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outFileName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'C:/</a:t>
            </a:r>
            <a:r>
              <a:rPr lang="en-US" sz="1800" b="0" i="0" u="none" strike="noStrike" baseline="0" dirty="0" err="1">
                <a:solidFill>
                  <a:schemeClr val="bg1">
                    <a:lumMod val="95000"/>
                  </a:schemeClr>
                </a:solidFill>
                <a:latin typeface="Consolas" panose="020B0609020204030204" pitchFamily="49" charset="0"/>
              </a:rPr>
              <a:t>gispy</a:t>
            </a:r>
            <a:r>
              <a:rPr lang="en-US" sz="1800" b="0" i="0" u="none" strike="noStrike" baseline="0" dirty="0">
                <a:solidFill>
                  <a:schemeClr val="bg1">
                    <a:lumMod val="95000"/>
                  </a:schemeClr>
                </a:solidFill>
                <a:latin typeface="Consolas" panose="020B0609020204030204" pitchFamily="49" charset="0"/>
              </a:rPr>
              <a:t>/scratch/</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 </a:t>
            </a:r>
            <a:endParaRPr lang="en-US" sz="1800" dirty="0">
              <a:solidFill>
                <a:schemeClr val="bg1">
                  <a:lumMod val="95000"/>
                </a:schemeClr>
              </a:solidFill>
              <a:latin typeface="Consolas" panose="020B0609020204030204" pitchFamily="49" charset="0"/>
            </a:endParaRPr>
          </a:p>
          <a:p>
            <a:pPr>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a:t>
            </a:r>
            <a:r>
              <a:rPr lang="en-US" sz="1800" dirty="0" err="1">
                <a:solidFill>
                  <a:schemeClr val="bg1">
                    <a:lumMod val="95000"/>
                  </a:schemeClr>
                </a:solidFill>
                <a:latin typeface="Consolas" panose="020B0609020204030204" pitchFamily="49" charset="0"/>
              </a:rPr>
              <a:t>shp</a:t>
            </a:r>
            <a:r>
              <a:rPr lang="en-US" sz="1800"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outFileName</a:t>
            </a:r>
            <a:r>
              <a:rPr lang="en-US" sz="1800" b="0" i="0" u="none" strike="noStrike" baseline="0" dirty="0">
                <a:solidFill>
                  <a:schemeClr val="bg1">
                    <a:lumMod val="95000"/>
                  </a:schemeClr>
                </a:solidFill>
                <a:latin typeface="Consolas" panose="020B0609020204030204" pitchFamily="49" charset="0"/>
              </a:rPr>
              <a:t>, '2 km')</a:t>
            </a:r>
            <a:endParaRPr lang="en-US" altLang="en-US" sz="1800" dirty="0">
              <a:solidFill>
                <a:schemeClr val="bg1">
                  <a:lumMod val="95000"/>
                </a:schemeClr>
              </a:solidFill>
              <a:latin typeface="Courier New" panose="02070309020205020404" pitchFamily="49" charset="0"/>
              <a:cs typeface="Courier New" panose="02070309020205020404" pitchFamily="49" charset="0"/>
            </a:endParaRPr>
          </a:p>
          <a:p>
            <a:pPr eaLnBrk="1" hangingPunct="1">
              <a:buFontTx/>
              <a:buNone/>
            </a:pP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3079983"/>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30359604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508">
                                            <p:txEl>
                                              <p:pRg st="11" end="1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508">
                                            <p:txEl>
                                              <p:pRg st="12" end="1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508">
                                            <p:txEl>
                                              <p:pRg st="13" end="1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1508">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Positional Arguments</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0" y="914400"/>
            <a:ext cx="10210800" cy="5410200"/>
          </a:xfrm>
        </p:spPr>
        <p:txBody>
          <a:bodyPr>
            <a:normAutofit/>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r>
              <a:rPr lang="en-US" sz="1800" b="0" i="0" u="none" strike="noStrike" baseline="0" dirty="0">
                <a:solidFill>
                  <a:schemeClr val="bg1">
                    <a:lumMod val="95000"/>
                  </a:schemeClr>
                </a:solidFill>
                <a:latin typeface="Consolas" panose="020B0609020204030204" pitchFamily="49" charset="0"/>
              </a:rPr>
              <a:t>'</a:t>
            </a: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park.shp</a:t>
            </a:r>
            <a:r>
              <a:rPr lang="en-US" sz="1800" b="0" i="0" u="none" strike="noStrike" baseline="0" dirty="0">
                <a:solidFill>
                  <a:schemeClr val="bg1">
                    <a:lumMod val="95000"/>
                  </a:schemeClr>
                </a:solidFill>
                <a:latin typeface="Consolas" panose="020B0609020204030204" pitchFamily="49" charset="0"/>
              </a:rPr>
              <a:t>', '</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 '2 km’)</a:t>
            </a: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3079983"/>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sp>
        <p:nvSpPr>
          <p:cNvPr id="4" name="Line 12">
            <a:extLst>
              <a:ext uri="{FF2B5EF4-FFF2-40B4-BE49-F238E27FC236}">
                <a16:creationId xmlns:a16="http://schemas.microsoft.com/office/drawing/2014/main" id="{F4B253A2-ADA0-782A-F905-D9D608B466F8}"/>
              </a:ext>
            </a:extLst>
          </p:cNvPr>
          <p:cNvSpPr>
            <a:spLocks noChangeShapeType="1"/>
          </p:cNvSpPr>
          <p:nvPr/>
        </p:nvSpPr>
        <p:spPr bwMode="auto">
          <a:xfrm flipV="1">
            <a:off x="5791200" y="5943600"/>
            <a:ext cx="17526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5" name="Line 12">
            <a:extLst>
              <a:ext uri="{FF2B5EF4-FFF2-40B4-BE49-F238E27FC236}">
                <a16:creationId xmlns:a16="http://schemas.microsoft.com/office/drawing/2014/main" id="{4F44D8FA-DA31-67F7-C404-000AADAD5DC0}"/>
              </a:ext>
            </a:extLst>
          </p:cNvPr>
          <p:cNvSpPr>
            <a:spLocks noChangeShapeType="1"/>
          </p:cNvSpPr>
          <p:nvPr/>
        </p:nvSpPr>
        <p:spPr bwMode="auto">
          <a:xfrm>
            <a:off x="1905000" y="2781300"/>
            <a:ext cx="0" cy="1295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6" name="Picture 5">
            <a:extLst>
              <a:ext uri="{FF2B5EF4-FFF2-40B4-BE49-F238E27FC236}">
                <a16:creationId xmlns:a16="http://schemas.microsoft.com/office/drawing/2014/main" id="{30577AA0-699F-DE30-EE7D-3016A742918F}"/>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33600" y="1424917"/>
            <a:ext cx="3790469" cy="2918483"/>
          </a:xfrm>
          <a:prstGeom prst="rect">
            <a:avLst/>
          </a:prstGeom>
        </p:spPr>
      </p:pic>
    </p:spTree>
    <p:extLst>
      <p:ext uri="{BB962C8B-B14F-4D97-AF65-F5344CB8AC3E}">
        <p14:creationId xmlns:p14="http://schemas.microsoft.com/office/powerpoint/2010/main" val="413886963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Positional Arguments</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0" y="914400"/>
            <a:ext cx="10210800" cy="5410200"/>
          </a:xfrm>
        </p:spPr>
        <p:txBody>
          <a:bodyPr>
            <a:normAutofit/>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r>
              <a:rPr lang="en-US" sz="1800" b="0" i="0" u="none" strike="noStrike" baseline="0" dirty="0">
                <a:solidFill>
                  <a:schemeClr val="bg1">
                    <a:lumMod val="95000"/>
                  </a:schemeClr>
                </a:solidFill>
                <a:latin typeface="Consolas" panose="020B0609020204030204" pitchFamily="49" charset="0"/>
              </a:rPr>
              <a:t>'</a:t>
            </a: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park.shp</a:t>
            </a:r>
            <a:r>
              <a:rPr lang="en-US" sz="1800" b="0" i="0" u="none" strike="noStrike" baseline="0" dirty="0">
                <a:solidFill>
                  <a:schemeClr val="bg1">
                    <a:lumMod val="95000"/>
                  </a:schemeClr>
                </a:solidFill>
                <a:latin typeface="Consolas" panose="020B0609020204030204" pitchFamily="49" charset="0"/>
              </a:rPr>
              <a:t>', '</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 '2 km’,</a:t>
            </a:r>
          </a:p>
          <a:p>
            <a:pPr eaLnBrk="1" hangingPunct="1">
              <a:buFontTx/>
              <a:buNone/>
            </a:pPr>
            <a:r>
              <a:rPr lang="en-US" sz="1800" dirty="0">
                <a:solidFill>
                  <a:schemeClr val="bg1">
                    <a:lumMod val="95000"/>
                  </a:schemeClr>
                </a:solidFill>
                <a:latin typeface="Consolas" panose="020B0609020204030204" pitchFamily="49" charset="0"/>
              </a:rPr>
              <a:t>                                     </a:t>
            </a:r>
            <a:r>
              <a:rPr lang="en-US" sz="1800" b="0" i="0" u="none" strike="noStrike" baseline="0" dirty="0">
                <a:solidFill>
                  <a:schemeClr val="bg1">
                    <a:lumMod val="95000"/>
                  </a:schemeClr>
                </a:solidFill>
                <a:latin typeface="Consolas" panose="020B0609020204030204" pitchFamily="49" charset="0"/>
              </a:rPr>
              <a:t>'#', '50 meters')</a:t>
            </a: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3079983"/>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pic>
        <p:nvPicPr>
          <p:cNvPr id="2" name="Picture 1">
            <a:extLst>
              <a:ext uri="{FF2B5EF4-FFF2-40B4-BE49-F238E27FC236}">
                <a16:creationId xmlns:a16="http://schemas.microsoft.com/office/drawing/2014/main" id="{87BD4F12-BBD2-A6FD-1254-ACC67A2BFAD5}"/>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33600" y="1424917"/>
            <a:ext cx="3790469" cy="2918483"/>
          </a:xfrm>
          <a:prstGeom prst="rect">
            <a:avLst/>
          </a:prstGeom>
        </p:spPr>
      </p:pic>
      <p:sp>
        <p:nvSpPr>
          <p:cNvPr id="5" name="Line 12">
            <a:extLst>
              <a:ext uri="{FF2B5EF4-FFF2-40B4-BE49-F238E27FC236}">
                <a16:creationId xmlns:a16="http://schemas.microsoft.com/office/drawing/2014/main" id="{4F44D8FA-DA31-67F7-C404-000AADAD5DC0}"/>
              </a:ext>
            </a:extLst>
          </p:cNvPr>
          <p:cNvSpPr>
            <a:spLocks noChangeShapeType="1"/>
          </p:cNvSpPr>
          <p:nvPr/>
        </p:nvSpPr>
        <p:spPr bwMode="auto">
          <a:xfrm flipH="1">
            <a:off x="4876800" y="2226528"/>
            <a:ext cx="15240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Line 12">
            <a:extLst>
              <a:ext uri="{FF2B5EF4-FFF2-40B4-BE49-F238E27FC236}">
                <a16:creationId xmlns:a16="http://schemas.microsoft.com/office/drawing/2014/main" id="{3153CA38-F0F9-7E08-2D40-8FA2F41E22F0}"/>
              </a:ext>
            </a:extLst>
          </p:cNvPr>
          <p:cNvSpPr>
            <a:spLocks noChangeShapeType="1"/>
          </p:cNvSpPr>
          <p:nvPr/>
        </p:nvSpPr>
        <p:spPr bwMode="auto">
          <a:xfrm flipH="1" flipV="1">
            <a:off x="4953000" y="593059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33084121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Keyword Arguments</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0" y="914400"/>
            <a:ext cx="10210800" cy="5410200"/>
          </a:xfrm>
        </p:spPr>
        <p:txBody>
          <a:bodyPr>
            <a:normAutofit/>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r>
              <a:rPr lang="en-US" sz="1800" b="0" i="0" u="none" strike="noStrike" baseline="0" dirty="0">
                <a:solidFill>
                  <a:schemeClr val="bg1">
                    <a:lumMod val="95000"/>
                  </a:schemeClr>
                </a:solidFill>
                <a:latin typeface="Consolas" panose="020B0609020204030204" pitchFamily="49" charset="0"/>
              </a:rPr>
              <a:t>'</a:t>
            </a: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in_features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park.shp</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sz="1800" dirty="0">
                <a:solidFill>
                  <a:schemeClr val="bg1">
                    <a:lumMod val="95000"/>
                  </a:schemeClr>
                </a:solidFill>
                <a:latin typeface="Consolas" panose="020B0609020204030204" pitchFamily="49" charset="0"/>
              </a:rPr>
              <a:t>                                    </a:t>
            </a:r>
            <a:r>
              <a:rPr lang="en-US" sz="1800" dirty="0" err="1">
                <a:solidFill>
                  <a:schemeClr val="bg1">
                    <a:lumMod val="95000"/>
                  </a:schemeClr>
                </a:solidFill>
                <a:latin typeface="Consolas" panose="020B0609020204030204" pitchFamily="49" charset="0"/>
              </a:rPr>
              <a:t>out_feature_class</a:t>
            </a:r>
            <a:r>
              <a:rPr lang="en-US" sz="1800" dirty="0">
                <a:solidFill>
                  <a:schemeClr val="bg1">
                    <a:lumMod val="95000"/>
                  </a:schemeClr>
                </a:solidFill>
                <a:latin typeface="Consolas" panose="020B0609020204030204" pitchFamily="49" charset="0"/>
              </a:rPr>
              <a:t>=</a:t>
            </a:r>
            <a:r>
              <a:rPr lang="en-US" sz="1800" b="0" i="0" u="none" strike="noStrike" baseline="0" dirty="0">
                <a:solidFill>
                  <a:schemeClr val="bg1">
                    <a:lumMod val="95000"/>
                  </a:schemeClr>
                </a:solidFill>
                <a:latin typeface="Consolas" panose="020B0609020204030204" pitchFamily="49" charset="0"/>
              </a:rPr>
              <a:t>'</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a:t>
            </a:r>
          </a:p>
          <a:p>
            <a:pPr eaLnBrk="1" hangingPunct="1">
              <a:buFontTx/>
              <a:buNone/>
            </a:pPr>
            <a:r>
              <a:rPr lang="en-US" sz="1800" dirty="0">
                <a:solidFill>
                  <a:schemeClr val="bg1">
                    <a:lumMod val="95000"/>
                  </a:schemeClr>
                </a:solidFill>
                <a:latin typeface="Consolas" panose="020B0609020204030204" pitchFamily="49" charset="0"/>
              </a:rPr>
              <a:t>                                    </a:t>
            </a:r>
            <a:r>
              <a:rPr lang="en-US" sz="1800" dirty="0" err="1">
                <a:solidFill>
                  <a:schemeClr val="bg1">
                    <a:lumMod val="95000"/>
                  </a:schemeClr>
                </a:solidFill>
                <a:latin typeface="Consolas" panose="020B0609020204030204" pitchFamily="49" charset="0"/>
              </a:rPr>
              <a:t>aggregation_distance</a:t>
            </a:r>
            <a:r>
              <a:rPr lang="en-US" sz="1800" dirty="0">
                <a:solidFill>
                  <a:schemeClr val="bg1">
                    <a:lumMod val="95000"/>
                  </a:schemeClr>
                </a:solidFill>
                <a:latin typeface="Consolas" panose="020B0609020204030204" pitchFamily="49" charset="0"/>
              </a:rPr>
              <a:t>=</a:t>
            </a:r>
            <a:r>
              <a:rPr lang="en-US" sz="1800" b="0" i="0" u="none" strike="noStrike" baseline="0" dirty="0">
                <a:solidFill>
                  <a:schemeClr val="bg1">
                    <a:lumMod val="95000"/>
                  </a:schemeClr>
                </a:solidFill>
                <a:latin typeface="Consolas" panose="020B0609020204030204" pitchFamily="49" charset="0"/>
              </a:rPr>
              <a:t>'2 km')</a:t>
            </a: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3079983"/>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pic>
        <p:nvPicPr>
          <p:cNvPr id="3" name="Picture 2">
            <a:extLst>
              <a:ext uri="{FF2B5EF4-FFF2-40B4-BE49-F238E27FC236}">
                <a16:creationId xmlns:a16="http://schemas.microsoft.com/office/drawing/2014/main" id="{A101DA85-34FC-D3CB-F7BF-FD0D20F1673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33600" y="1424917"/>
            <a:ext cx="3790469" cy="2918483"/>
          </a:xfrm>
          <a:prstGeom prst="rect">
            <a:avLst/>
          </a:prstGeom>
        </p:spPr>
      </p:pic>
      <p:sp>
        <p:nvSpPr>
          <p:cNvPr id="5" name="Line 12">
            <a:extLst>
              <a:ext uri="{FF2B5EF4-FFF2-40B4-BE49-F238E27FC236}">
                <a16:creationId xmlns:a16="http://schemas.microsoft.com/office/drawing/2014/main" id="{4F44D8FA-DA31-67F7-C404-000AADAD5DC0}"/>
              </a:ext>
            </a:extLst>
          </p:cNvPr>
          <p:cNvSpPr>
            <a:spLocks noChangeShapeType="1"/>
          </p:cNvSpPr>
          <p:nvPr/>
        </p:nvSpPr>
        <p:spPr bwMode="auto">
          <a:xfrm>
            <a:off x="1143000" y="3124200"/>
            <a:ext cx="838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174005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Keyword Arguments</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0" y="914400"/>
            <a:ext cx="10210800" cy="5410200"/>
          </a:xfrm>
        </p:spPr>
        <p:txBody>
          <a:bodyPr>
            <a:normAutofit/>
          </a:bodyPr>
          <a:lstStyle/>
          <a:p>
            <a:pPr eaLnBrk="1" hangingPunct="1"/>
            <a:endParaRPr lang="en-US" altLang="en-US" sz="2000" dirty="0">
              <a:solidFill>
                <a:schemeClr val="bg1">
                  <a:lumMod val="95000"/>
                </a:schemeClr>
              </a:solidFill>
            </a:endParaRPr>
          </a:p>
          <a:p>
            <a:pPr eaLnBrk="1" hangingPunct="1">
              <a:buFontTx/>
              <a:buNone/>
            </a:pPr>
            <a:endParaRPr lang="en-US" sz="1800" b="0" i="0" u="none" strike="noStrike" baseline="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endParaRPr lang="en-US" sz="1800" dirty="0">
              <a:solidFill>
                <a:schemeClr val="bg1">
                  <a:lumMod val="95000"/>
                </a:schemeClr>
              </a:solidFill>
              <a:latin typeface="Consolas" panose="020B0609020204030204" pitchFamily="49" charset="0"/>
            </a:endParaRPr>
          </a:p>
          <a:p>
            <a:pPr eaLnBrk="1" hangingPunct="1">
              <a:buFontTx/>
              <a:buNone/>
            </a:pPr>
            <a:r>
              <a:rPr lang="en-US" sz="1800" dirty="0">
                <a:solidFill>
                  <a:schemeClr val="bg1">
                    <a:lumMod val="95000"/>
                  </a:schemeClr>
                </a:solidFill>
                <a:latin typeface="Consolas" panose="020B0609020204030204" pitchFamily="49" charset="0"/>
              </a:rPr>
              <a:t>import </a:t>
            </a:r>
            <a:r>
              <a:rPr lang="en-US" sz="1800" dirty="0" err="1">
                <a:solidFill>
                  <a:schemeClr val="bg1">
                    <a:lumMod val="95000"/>
                  </a:schemeClr>
                </a:solidFill>
                <a:latin typeface="Consolas" panose="020B0609020204030204" pitchFamily="49" charset="0"/>
              </a:rPr>
              <a:t>arcpy</a:t>
            </a:r>
            <a:endParaRPr lang="en-US" sz="1800" dirty="0">
              <a:solidFill>
                <a:schemeClr val="bg1">
                  <a:lumMod val="95000"/>
                </a:schemeClr>
              </a:solidFill>
              <a:latin typeface="Consolas" panose="020B0609020204030204" pitchFamily="49" charset="0"/>
            </a:endParaRPr>
          </a:p>
          <a:p>
            <a:pPr eaLnBrk="1" hangingPunct="1">
              <a:buFontTx/>
              <a:buNone/>
            </a:pPr>
            <a:r>
              <a:rPr lang="en-US" sz="1800" dirty="0" err="1">
                <a:solidFill>
                  <a:schemeClr val="bg1">
                    <a:lumMod val="95000"/>
                  </a:schemeClr>
                </a:solidFill>
                <a:latin typeface="Consolas" panose="020B0609020204030204" pitchFamily="49" charset="0"/>
              </a:rPr>
              <a:t>arcpy.env.workspace</a:t>
            </a:r>
            <a:r>
              <a:rPr lang="en-US" sz="1800" dirty="0">
                <a:solidFill>
                  <a:schemeClr val="bg1">
                    <a:lumMod val="95000"/>
                  </a:schemeClr>
                </a:solidFill>
                <a:latin typeface="Consolas" panose="020B0609020204030204" pitchFamily="49" charset="0"/>
              </a:rPr>
              <a:t> = </a:t>
            </a:r>
            <a:r>
              <a:rPr lang="en-US" sz="1800" b="0" i="0" u="none" strike="noStrike" baseline="0" dirty="0">
                <a:solidFill>
                  <a:schemeClr val="bg1">
                    <a:lumMod val="95000"/>
                  </a:schemeClr>
                </a:solidFill>
                <a:latin typeface="Consolas" panose="020B0609020204030204" pitchFamily="49" charset="0"/>
              </a:rPr>
              <a:t>'</a:t>
            </a:r>
            <a:r>
              <a:rPr lang="en-US" sz="1800" dirty="0">
                <a:solidFill>
                  <a:schemeClr val="bg1">
                    <a:lumMod val="95000"/>
                  </a:schemeClr>
                </a:solidFill>
                <a:latin typeface="Consolas" panose="020B0609020204030204" pitchFamily="49" charset="0"/>
              </a:rPr>
              <a:t>C:/</a:t>
            </a:r>
            <a:r>
              <a:rPr lang="en-US" sz="1800" dirty="0" err="1">
                <a:solidFill>
                  <a:schemeClr val="bg1">
                    <a:lumMod val="95000"/>
                  </a:schemeClr>
                </a:solidFill>
                <a:latin typeface="Consolas" panose="020B0609020204030204" pitchFamily="49" charset="0"/>
              </a:rPr>
              <a:t>gispy</a:t>
            </a:r>
            <a:r>
              <a:rPr lang="en-US" sz="1800" dirty="0">
                <a:solidFill>
                  <a:schemeClr val="bg1">
                    <a:lumMod val="95000"/>
                  </a:schemeClr>
                </a:solidFill>
                <a:latin typeface="Consolas" panose="020B0609020204030204" pitchFamily="49" charset="0"/>
              </a:rPr>
              <a:t>/data/ch06</a:t>
            </a:r>
            <a:r>
              <a:rPr lang="en-US" sz="1800" b="0" i="0" u="none" strike="noStrike" baseline="0" dirty="0">
                <a:solidFill>
                  <a:schemeClr val="bg1">
                    <a:lumMod val="95000"/>
                  </a:schemeClr>
                </a:solidFill>
                <a:latin typeface="Consolas" panose="020B0609020204030204" pitchFamily="49" charset="0"/>
              </a:rPr>
              <a:t>'</a:t>
            </a:r>
            <a:endParaRPr lang="en-US" sz="1800" dirty="0">
              <a:solidFill>
                <a:schemeClr val="bg1">
                  <a:lumMod val="95000"/>
                </a:schemeClr>
              </a:solidFill>
              <a:latin typeface="Consolas" panose="020B0609020204030204" pitchFamily="49" charset="0"/>
            </a:endParaRPr>
          </a:p>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rgbClr val="FFFF00"/>
                </a:solidFill>
                <a:latin typeface="Consolas" panose="020B0609020204030204" pitchFamily="49" charset="0"/>
              </a:rPr>
              <a:t>in_features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park.shp</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sz="1800" dirty="0">
                <a:solidFill>
                  <a:schemeClr val="bg1">
                    <a:lumMod val="95000"/>
                  </a:schemeClr>
                </a:solidFill>
                <a:latin typeface="Consolas" panose="020B0609020204030204" pitchFamily="49" charset="0"/>
              </a:rPr>
              <a:t>                                    </a:t>
            </a:r>
            <a:r>
              <a:rPr lang="en-US" sz="1800" dirty="0" err="1">
                <a:solidFill>
                  <a:srgbClr val="FFFF00"/>
                </a:solidFill>
                <a:latin typeface="Consolas" panose="020B0609020204030204" pitchFamily="49" charset="0"/>
              </a:rPr>
              <a:t>out_feature_class</a:t>
            </a:r>
            <a:r>
              <a:rPr lang="en-US" sz="1800" dirty="0">
                <a:solidFill>
                  <a:schemeClr val="bg1">
                    <a:lumMod val="95000"/>
                  </a:schemeClr>
                </a:solidFill>
                <a:latin typeface="Consolas" panose="020B0609020204030204" pitchFamily="49" charset="0"/>
              </a:rPr>
              <a:t>=</a:t>
            </a:r>
            <a:r>
              <a:rPr lang="en-US" sz="1800" b="0" i="0" u="none" strike="noStrike" baseline="0" dirty="0">
                <a:solidFill>
                  <a:schemeClr val="bg1">
                    <a:lumMod val="95000"/>
                  </a:schemeClr>
                </a:solidFill>
                <a:latin typeface="Consolas" panose="020B0609020204030204" pitchFamily="49" charset="0"/>
              </a:rPr>
              <a:t>'</a:t>
            </a:r>
            <a:r>
              <a:rPr lang="en-US" sz="1800" dirty="0" err="1">
                <a:solidFill>
                  <a:schemeClr val="bg1">
                    <a:lumMod val="95000"/>
                  </a:schemeClr>
                </a:solidFill>
                <a:latin typeface="Consolas" panose="020B0609020204030204" pitchFamily="49" charset="0"/>
              </a:rPr>
              <a:t>aggpolys</a:t>
            </a:r>
            <a:r>
              <a:rPr lang="en-US" sz="1800" b="0" i="0" u="none" strike="noStrike" baseline="0" dirty="0" err="1">
                <a:solidFill>
                  <a:schemeClr val="bg1">
                    <a:lumMod val="95000"/>
                  </a:schemeClr>
                </a:solidFill>
                <a:latin typeface="Consolas" panose="020B0609020204030204" pitchFamily="49" charset="0"/>
              </a:rPr>
              <a:t>.shp</a:t>
            </a:r>
            <a:r>
              <a:rPr lang="en-US" sz="1800" b="0" i="0" u="none" strike="noStrike" baseline="0" dirty="0">
                <a:solidFill>
                  <a:schemeClr val="bg1">
                    <a:lumMod val="95000"/>
                  </a:schemeClr>
                </a:solidFill>
                <a:latin typeface="Consolas" panose="020B0609020204030204" pitchFamily="49" charset="0"/>
              </a:rPr>
              <a:t>',</a:t>
            </a:r>
          </a:p>
          <a:p>
            <a:pPr eaLnBrk="1" hangingPunct="1">
              <a:buFontTx/>
              <a:buNone/>
            </a:pPr>
            <a:r>
              <a:rPr lang="en-US" sz="1800" dirty="0">
                <a:solidFill>
                  <a:schemeClr val="bg1">
                    <a:lumMod val="95000"/>
                  </a:schemeClr>
                </a:solidFill>
                <a:latin typeface="Consolas" panose="020B0609020204030204" pitchFamily="49" charset="0"/>
              </a:rPr>
              <a:t>                                    </a:t>
            </a:r>
            <a:r>
              <a:rPr lang="en-US" sz="1800" dirty="0" err="1">
                <a:solidFill>
                  <a:srgbClr val="FFFF00"/>
                </a:solidFill>
                <a:latin typeface="Consolas" panose="020B0609020204030204" pitchFamily="49" charset="0"/>
              </a:rPr>
              <a:t>aggregation_distance</a:t>
            </a:r>
            <a:r>
              <a:rPr lang="en-US" sz="1800" b="0" i="0" u="none" strike="noStrike" baseline="0" dirty="0">
                <a:solidFill>
                  <a:schemeClr val="bg1">
                    <a:lumMod val="95000"/>
                  </a:schemeClr>
                </a:solidFill>
                <a:latin typeface="Consolas" panose="020B0609020204030204" pitchFamily="49" charset="0"/>
              </a:rPr>
              <a:t>='2 km')</a:t>
            </a: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a:p>
            <a:pPr eaLnBrk="1" hangingPunct="1">
              <a:buFontTx/>
              <a:buNone/>
            </a:pPr>
            <a:endParaRPr lang="en-US" altLang="en-US" sz="1800" dirty="0">
              <a:solidFill>
                <a:schemeClr val="bg1">
                  <a:lumMod val="95000"/>
                </a:schemeClr>
              </a:solidFill>
              <a:latin typeface="Consolas" panose="020B0609020204030204" pitchFamily="49" charset="0"/>
              <a:cs typeface="Courier New" panose="02070309020205020404" pitchFamily="49" charset="0"/>
            </a:endParaRPr>
          </a:p>
        </p:txBody>
      </p:sp>
      <p:sp>
        <p:nvSpPr>
          <p:cNvPr id="352265" name="Rectangle 9">
            <a:extLst>
              <a:ext uri="{FF2B5EF4-FFF2-40B4-BE49-F238E27FC236}">
                <a16:creationId xmlns:a16="http://schemas.microsoft.com/office/drawing/2014/main" id="{2C1E85C4-EE82-42A8-AC6F-64D573E53A91}"/>
              </a:ext>
            </a:extLst>
          </p:cNvPr>
          <p:cNvSpPr>
            <a:spLocks noChangeArrowheads="1"/>
          </p:cNvSpPr>
          <p:nvPr/>
        </p:nvSpPr>
        <p:spPr bwMode="auto">
          <a:xfrm>
            <a:off x="0" y="3079983"/>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pic>
        <p:nvPicPr>
          <p:cNvPr id="3" name="Picture 2">
            <a:extLst>
              <a:ext uri="{FF2B5EF4-FFF2-40B4-BE49-F238E27FC236}">
                <a16:creationId xmlns:a16="http://schemas.microsoft.com/office/drawing/2014/main" id="{A101DA85-34FC-D3CB-F7BF-FD0D20F1673C}"/>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133600" y="1424917"/>
            <a:ext cx="3790469" cy="2918483"/>
          </a:xfrm>
          <a:prstGeom prst="rect">
            <a:avLst/>
          </a:prstGeom>
        </p:spPr>
      </p:pic>
      <p:sp>
        <p:nvSpPr>
          <p:cNvPr id="5" name="Line 12">
            <a:extLst>
              <a:ext uri="{FF2B5EF4-FFF2-40B4-BE49-F238E27FC236}">
                <a16:creationId xmlns:a16="http://schemas.microsoft.com/office/drawing/2014/main" id="{4F44D8FA-DA31-67F7-C404-000AADAD5DC0}"/>
              </a:ext>
            </a:extLst>
          </p:cNvPr>
          <p:cNvSpPr>
            <a:spLocks noChangeShapeType="1"/>
          </p:cNvSpPr>
          <p:nvPr/>
        </p:nvSpPr>
        <p:spPr bwMode="auto">
          <a:xfrm>
            <a:off x="1143000" y="3124200"/>
            <a:ext cx="838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0248672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Equivalent tool calls</a:t>
            </a:r>
          </a:p>
        </p:txBody>
      </p:sp>
      <p:sp>
        <p:nvSpPr>
          <p:cNvPr id="21508" name="Rectangle 3">
            <a:extLst>
              <a:ext uri="{FF2B5EF4-FFF2-40B4-BE49-F238E27FC236}">
                <a16:creationId xmlns:a16="http://schemas.microsoft.com/office/drawing/2014/main" id="{5240918E-EFE8-4304-B518-9939FD13805D}"/>
              </a:ext>
            </a:extLst>
          </p:cNvPr>
          <p:cNvSpPr>
            <a:spLocks noGrp="1" noChangeArrowheads="1"/>
          </p:cNvSpPr>
          <p:nvPr>
            <p:ph idx="1"/>
          </p:nvPr>
        </p:nvSpPr>
        <p:spPr>
          <a:xfrm>
            <a:off x="183569" y="1434737"/>
            <a:ext cx="8686800" cy="817038"/>
          </a:xfrm>
        </p:spPr>
        <p:txBody>
          <a:bodyPr/>
          <a:lstStyle/>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agg</a:t>
            </a:r>
            <a:r>
              <a:rPr lang="en-US" sz="1800" dirty="0">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18" name="TextBox 17">
            <a:extLst>
              <a:ext uri="{FF2B5EF4-FFF2-40B4-BE49-F238E27FC236}">
                <a16:creationId xmlns:a16="http://schemas.microsoft.com/office/drawing/2014/main" id="{6089C4CF-A550-4336-A153-BB0ECF9D3DB7}"/>
              </a:ext>
            </a:extLst>
          </p:cNvPr>
          <p:cNvSpPr txBox="1"/>
          <p:nvPr/>
        </p:nvSpPr>
        <p:spPr>
          <a:xfrm>
            <a:off x="183569" y="2408464"/>
            <a:ext cx="8715599" cy="923330"/>
          </a:xfrm>
          <a:prstGeom prst="rect">
            <a:avLst/>
          </a:prstGeom>
          <a:noFill/>
        </p:spPr>
        <p:txBody>
          <a:bodyPr wrap="square">
            <a:spAutoFit/>
          </a:bodyPr>
          <a:lstStyle/>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in_feature</a:t>
            </a:r>
            <a:r>
              <a:rPr lang="en-US" dirty="0" err="1">
                <a:solidFill>
                  <a:schemeClr val="bg1">
                    <a:lumMod val="95000"/>
                  </a:schemeClr>
                </a:solidFill>
                <a:latin typeface="Consolas" panose="020B0609020204030204" pitchFamily="49" charset="0"/>
              </a:rPr>
              <a:t>s</a:t>
            </a:r>
            <a:r>
              <a:rPr lang="en-US"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out_feature_class</a:t>
            </a:r>
            <a:r>
              <a:rPr lang="en-US" sz="1800" b="0" i="0" u="none" strike="noStrike" baseline="0"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agg</a:t>
            </a:r>
            <a:r>
              <a:rPr lang="en-US" sz="1800" dirty="0" err="1">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sz="1800" b="0" i="0" u="none" strike="noStrike" baseline="0"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aggregation_distance</a:t>
            </a:r>
            <a:r>
              <a:rPr lang="en-US" sz="1800" b="0" i="0" u="none" strike="noStrike" baseline="0" dirty="0">
                <a:solidFill>
                  <a:schemeClr val="bg1">
                    <a:lumMod val="95000"/>
                  </a:schemeClr>
                </a:solidFill>
                <a:latin typeface="Consolas" panose="020B0609020204030204" pitchFamily="49" charset="0"/>
              </a:rPr>
              <a:t> ='2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2" name="TextBox 1">
            <a:extLst>
              <a:ext uri="{FF2B5EF4-FFF2-40B4-BE49-F238E27FC236}">
                <a16:creationId xmlns:a16="http://schemas.microsoft.com/office/drawing/2014/main" id="{EABDF57E-DA39-459E-A83B-9B0574E0A3EF}"/>
              </a:ext>
            </a:extLst>
          </p:cNvPr>
          <p:cNvSpPr txBox="1"/>
          <p:nvPr/>
        </p:nvSpPr>
        <p:spPr>
          <a:xfrm>
            <a:off x="5284106" y="1274238"/>
            <a:ext cx="2165529" cy="369332"/>
          </a:xfrm>
          <a:prstGeom prst="rect">
            <a:avLst/>
          </a:prstGeom>
          <a:noFill/>
        </p:spPr>
        <p:txBody>
          <a:bodyPr wrap="none" rtlCol="0">
            <a:spAutoFit/>
          </a:bodyPr>
          <a:lstStyle/>
          <a:p>
            <a:r>
              <a:rPr lang="en-US" dirty="0"/>
              <a:t>positional arguments</a:t>
            </a:r>
          </a:p>
        </p:txBody>
      </p:sp>
      <p:sp>
        <p:nvSpPr>
          <p:cNvPr id="3" name="Left Brace 2">
            <a:extLst>
              <a:ext uri="{FF2B5EF4-FFF2-40B4-BE49-F238E27FC236}">
                <a16:creationId xmlns:a16="http://schemas.microsoft.com/office/drawing/2014/main" id="{9B717DA1-2778-4541-84D2-C2AD5E6B6895}"/>
              </a:ext>
            </a:extLst>
          </p:cNvPr>
          <p:cNvSpPr/>
          <p:nvPr/>
        </p:nvSpPr>
        <p:spPr>
          <a:xfrm rot="5400000">
            <a:off x="6214472" y="726611"/>
            <a:ext cx="304799" cy="206574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TextBox 20">
            <a:extLst>
              <a:ext uri="{FF2B5EF4-FFF2-40B4-BE49-F238E27FC236}">
                <a16:creationId xmlns:a16="http://schemas.microsoft.com/office/drawing/2014/main" id="{98C88FF9-BA2D-4E0C-BCDE-9A7873A0A3E3}"/>
              </a:ext>
            </a:extLst>
          </p:cNvPr>
          <p:cNvSpPr txBox="1"/>
          <p:nvPr/>
        </p:nvSpPr>
        <p:spPr>
          <a:xfrm>
            <a:off x="6988051" y="5246915"/>
            <a:ext cx="2041649" cy="369332"/>
          </a:xfrm>
          <a:prstGeom prst="rect">
            <a:avLst/>
          </a:prstGeom>
          <a:noFill/>
        </p:spPr>
        <p:txBody>
          <a:bodyPr wrap="none" rtlCol="0">
            <a:spAutoFit/>
          </a:bodyPr>
          <a:lstStyle/>
          <a:p>
            <a:r>
              <a:rPr lang="en-US" dirty="0"/>
              <a:t>keyword arguments</a:t>
            </a:r>
          </a:p>
        </p:txBody>
      </p:sp>
      <p:sp>
        <p:nvSpPr>
          <p:cNvPr id="22" name="Left Brace 21">
            <a:extLst>
              <a:ext uri="{FF2B5EF4-FFF2-40B4-BE49-F238E27FC236}">
                <a16:creationId xmlns:a16="http://schemas.microsoft.com/office/drawing/2014/main" id="{452E61AE-409B-4DFA-A9C6-7C3690585392}"/>
              </a:ext>
            </a:extLst>
          </p:cNvPr>
          <p:cNvSpPr/>
          <p:nvPr/>
        </p:nvSpPr>
        <p:spPr>
          <a:xfrm rot="10800000">
            <a:off x="8447689" y="5791200"/>
            <a:ext cx="304799" cy="609599"/>
          </a:xfrm>
          <a:prstGeom prst="leftBrace">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 name="Arc 3">
            <a:extLst>
              <a:ext uri="{FF2B5EF4-FFF2-40B4-BE49-F238E27FC236}">
                <a16:creationId xmlns:a16="http://schemas.microsoft.com/office/drawing/2014/main" id="{F45922FE-0B3C-4EAD-9334-0985E1811034}"/>
              </a:ext>
            </a:extLst>
          </p:cNvPr>
          <p:cNvSpPr/>
          <p:nvPr/>
        </p:nvSpPr>
        <p:spPr>
          <a:xfrm rot="2005494">
            <a:off x="8009308" y="5469973"/>
            <a:ext cx="896711" cy="803369"/>
          </a:xfrm>
          <a:prstGeom prst="arc">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 name="Rectangle 3">
            <a:extLst>
              <a:ext uri="{FF2B5EF4-FFF2-40B4-BE49-F238E27FC236}">
                <a16:creationId xmlns:a16="http://schemas.microsoft.com/office/drawing/2014/main" id="{AB4FBE74-9817-8554-9DF0-5AE50BFB3EBB}"/>
              </a:ext>
            </a:extLst>
          </p:cNvPr>
          <p:cNvSpPr txBox="1">
            <a:spLocks noChangeArrowheads="1"/>
          </p:cNvSpPr>
          <p:nvPr/>
        </p:nvSpPr>
        <p:spPr>
          <a:xfrm>
            <a:off x="183569" y="4627194"/>
            <a:ext cx="8686800" cy="261180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800" dirty="0" err="1">
                <a:solidFill>
                  <a:schemeClr val="bg1">
                    <a:lumMod val="95000"/>
                  </a:schemeClr>
                </a:solidFill>
                <a:latin typeface="Consolas" panose="020B0609020204030204" pitchFamily="49" charset="0"/>
              </a:rPr>
              <a:t>arcpy.AggregatePolygons_cartography</a:t>
            </a:r>
            <a:r>
              <a:rPr lang="en-US" sz="1800" dirty="0">
                <a:solidFill>
                  <a:schemeClr val="bg1">
                    <a:lumMod val="95000"/>
                  </a:schemeClr>
                </a:solidFill>
                <a:latin typeface="Consolas" panose="020B0609020204030204" pitchFamily="49" charset="0"/>
              </a:rPr>
              <a:t>(</a:t>
            </a:r>
            <a:r>
              <a:rPr lang="en-US" sz="1800" dirty="0" err="1">
                <a:solidFill>
                  <a:schemeClr val="bg1">
                    <a:lumMod val="95000"/>
                  </a:schemeClr>
                </a:solidFill>
                <a:latin typeface="Consolas" panose="020B0609020204030204" pitchFamily="49" charset="0"/>
              </a:rPr>
              <a:t>polyData</a:t>
            </a:r>
            <a:r>
              <a:rPr lang="en-US" sz="1800" dirty="0">
                <a:solidFill>
                  <a:schemeClr val="bg1">
                    <a:lumMod val="95000"/>
                  </a:schemeClr>
                </a:solidFill>
                <a:latin typeface="Consolas" panose="020B0609020204030204" pitchFamily="49" charset="0"/>
              </a:rPr>
              <a:t>, aggPolys,'2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25A1AB02-2945-0B97-29E9-C04903356AD3}"/>
              </a:ext>
            </a:extLst>
          </p:cNvPr>
          <p:cNvSpPr txBox="1"/>
          <p:nvPr/>
        </p:nvSpPr>
        <p:spPr>
          <a:xfrm>
            <a:off x="183569" y="5465394"/>
            <a:ext cx="8715599" cy="923330"/>
          </a:xfrm>
          <a:prstGeom prst="rect">
            <a:avLst/>
          </a:prstGeom>
          <a:noFill/>
        </p:spPr>
        <p:txBody>
          <a:bodyPr wrap="square">
            <a:spAutoFit/>
          </a:bodyPr>
          <a:lstStyle/>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arcpy.AggregatePolygons_cartography</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in_feature</a:t>
            </a:r>
            <a:r>
              <a:rPr lang="en-US" dirty="0" err="1">
                <a:solidFill>
                  <a:schemeClr val="bg1">
                    <a:lumMod val="95000"/>
                  </a:schemeClr>
                </a:solidFill>
                <a:latin typeface="Consolas" panose="020B0609020204030204" pitchFamily="49" charset="0"/>
              </a:rPr>
              <a:t>s</a:t>
            </a:r>
            <a:r>
              <a:rPr lang="en-US"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out_feature_class</a:t>
            </a:r>
            <a:r>
              <a:rPr lang="en-US" sz="1800" b="0" i="0" u="none" strike="noStrike" baseline="0"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agg</a:t>
            </a:r>
            <a:r>
              <a:rPr lang="en-US" sz="1800" dirty="0" err="1">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sz="1800" b="0" i="0" u="none" strike="noStrike" baseline="0"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aggregation_distance</a:t>
            </a:r>
            <a:r>
              <a:rPr lang="en-US" sz="1800" b="0" i="0" u="none" strike="noStrike" baseline="0" dirty="0">
                <a:solidFill>
                  <a:schemeClr val="bg1">
                    <a:lumMod val="95000"/>
                  </a:schemeClr>
                </a:solidFill>
                <a:latin typeface="Consolas" panose="020B0609020204030204" pitchFamily="49" charset="0"/>
              </a:rPr>
              <a:t> ='2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9" name="Rectangle 9">
            <a:extLst>
              <a:ext uri="{FF2B5EF4-FFF2-40B4-BE49-F238E27FC236}">
                <a16:creationId xmlns:a16="http://schemas.microsoft.com/office/drawing/2014/main" id="{222B5426-6461-AAC6-243F-2F6D9489A5C5}"/>
              </a:ext>
            </a:extLst>
          </p:cNvPr>
          <p:cNvSpPr>
            <a:spLocks noChangeArrowheads="1"/>
          </p:cNvSpPr>
          <p:nvPr/>
        </p:nvSpPr>
        <p:spPr bwMode="auto">
          <a:xfrm>
            <a:off x="0" y="3363777"/>
            <a:ext cx="9144000" cy="1079034"/>
          </a:xfrm>
          <a:prstGeom prst="rect">
            <a:avLst/>
          </a:prstGeom>
          <a:solidFill>
            <a:srgbClr val="4A452A"/>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lgn="ctr" eaLnBrk="1" hangingPunct="1">
              <a:lnSpc>
                <a:spcPct val="80000"/>
              </a:lnSpc>
              <a:buFontTx/>
              <a:buNone/>
            </a:pPr>
            <a:endParaRPr lang="en-US" altLang="en-US" sz="2400" b="1" dirty="0">
              <a:solidFill>
                <a:schemeClr val="bg1">
                  <a:lumMod val="95000"/>
                </a:schemeClr>
              </a:solidFill>
              <a:latin typeface="Consolas" panose="020B0609020204030204" pitchFamily="49" charset="0"/>
            </a:endParaRPr>
          </a:p>
        </p:txBody>
      </p:sp>
    </p:spTree>
    <p:extLst>
      <p:ext uri="{BB962C8B-B14F-4D97-AF65-F5344CB8AC3E}">
        <p14:creationId xmlns:p14="http://schemas.microsoft.com/office/powerpoint/2010/main" val="292266643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a:extLst>
              <a:ext uri="{FF2B5EF4-FFF2-40B4-BE49-F238E27FC236}">
                <a16:creationId xmlns:a16="http://schemas.microsoft.com/office/drawing/2014/main" id="{D1CA9C99-5CBC-4EC8-801C-31AAB306A5AD}"/>
              </a:ext>
            </a:extLst>
          </p:cNvPr>
          <p:cNvSpPr>
            <a:spLocks noGrp="1" noChangeArrowheads="1"/>
          </p:cNvSpPr>
          <p:nvPr>
            <p:ph type="title"/>
          </p:nvPr>
        </p:nvSpPr>
        <p:spPr>
          <a:xfrm>
            <a:off x="228600" y="136525"/>
            <a:ext cx="8229600" cy="1143000"/>
          </a:xfrm>
        </p:spPr>
        <p:txBody>
          <a:bodyPr/>
          <a:lstStyle/>
          <a:p>
            <a:pPr algn="l" eaLnBrk="1" hangingPunct="1">
              <a:defRPr/>
            </a:pPr>
            <a:r>
              <a:rPr lang="en-US" dirty="0">
                <a:solidFill>
                  <a:schemeClr val="bg1">
                    <a:lumMod val="95000"/>
                  </a:schemeClr>
                </a:solidFill>
                <a:ea typeface="ＭＳ Ｐゴシック" pitchFamily="34" charset="-128"/>
                <a:cs typeface="+mj-cs"/>
              </a:rPr>
              <a:t>Code signature</a:t>
            </a:r>
          </a:p>
        </p:txBody>
      </p:sp>
      <p:pic>
        <p:nvPicPr>
          <p:cNvPr id="3" name="Picture 2">
            <a:extLst>
              <a:ext uri="{FF2B5EF4-FFF2-40B4-BE49-F238E27FC236}">
                <a16:creationId xmlns:a16="http://schemas.microsoft.com/office/drawing/2014/main" id="{A101DA85-34FC-D3CB-F7BF-FD0D20F1673C}"/>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851460" y="1820429"/>
            <a:ext cx="7441080" cy="1989571"/>
          </a:xfrm>
          <a:prstGeom prst="rect">
            <a:avLst/>
          </a:prstGeom>
        </p:spPr>
      </p:pic>
      <p:sp>
        <p:nvSpPr>
          <p:cNvPr id="6" name="Rectangle 3">
            <a:extLst>
              <a:ext uri="{FF2B5EF4-FFF2-40B4-BE49-F238E27FC236}">
                <a16:creationId xmlns:a16="http://schemas.microsoft.com/office/drawing/2014/main" id="{FEF04F75-B97A-BBFA-0521-BD206C403637}"/>
              </a:ext>
            </a:extLst>
          </p:cNvPr>
          <p:cNvSpPr txBox="1">
            <a:spLocks noChangeArrowheads="1"/>
          </p:cNvSpPr>
          <p:nvPr/>
        </p:nvSpPr>
        <p:spPr>
          <a:xfrm>
            <a:off x="183569" y="4656143"/>
            <a:ext cx="8686800" cy="817038"/>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pPr>
            <a:r>
              <a:rPr lang="en-US" sz="1800">
                <a:solidFill>
                  <a:schemeClr val="bg1">
                    <a:lumMod val="95000"/>
                  </a:schemeClr>
                </a:solidFill>
                <a:latin typeface="Consolas" panose="020B0609020204030204" pitchFamily="49" charset="0"/>
              </a:rPr>
              <a:t>arcpy.cartography.AggregatePolygons(polyData, aggPolys,'2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F52F60DA-A9C8-4EB5-4006-B93D92C16383}"/>
              </a:ext>
            </a:extLst>
          </p:cNvPr>
          <p:cNvSpPr txBox="1"/>
          <p:nvPr/>
        </p:nvSpPr>
        <p:spPr>
          <a:xfrm>
            <a:off x="183569" y="5629870"/>
            <a:ext cx="8715599" cy="923330"/>
          </a:xfrm>
          <a:prstGeom prst="rect">
            <a:avLst/>
          </a:prstGeom>
          <a:noFill/>
        </p:spPr>
        <p:txBody>
          <a:bodyPr wrap="square">
            <a:spAutoFit/>
          </a:bodyPr>
          <a:lstStyle/>
          <a:p>
            <a:pPr eaLnBrk="1" hangingPunct="1">
              <a:buFontTx/>
              <a:buNone/>
            </a:pPr>
            <a:r>
              <a:rPr lang="en-US" sz="1800" b="0" i="0" u="none" strike="noStrike" baseline="0" dirty="0" err="1">
                <a:solidFill>
                  <a:schemeClr val="bg1">
                    <a:lumMod val="95000"/>
                  </a:schemeClr>
                </a:solidFill>
                <a:latin typeface="Consolas" panose="020B0609020204030204" pitchFamily="49" charset="0"/>
              </a:rPr>
              <a:t>arcpy.cartography.AggregatePolygons</a:t>
            </a:r>
            <a:r>
              <a:rPr lang="en-US" sz="1800" b="0" i="0" u="none" strike="noStrike" baseline="0" dirty="0">
                <a:solidFill>
                  <a:schemeClr val="bg1">
                    <a:lumMod val="95000"/>
                  </a:schemeClr>
                </a:solidFill>
                <a:latin typeface="Consolas" panose="020B0609020204030204" pitchFamily="49" charset="0"/>
              </a:rPr>
              <a:t>(</a:t>
            </a:r>
            <a:r>
              <a:rPr lang="en-US" sz="1800" b="0" i="0" u="none" strike="noStrike" baseline="0" dirty="0" err="1">
                <a:solidFill>
                  <a:schemeClr val="bg1">
                    <a:lumMod val="95000"/>
                  </a:schemeClr>
                </a:solidFill>
                <a:latin typeface="Consolas" panose="020B0609020204030204" pitchFamily="49" charset="0"/>
              </a:rPr>
              <a:t>in_feature</a:t>
            </a:r>
            <a:r>
              <a:rPr lang="en-US" dirty="0" err="1">
                <a:solidFill>
                  <a:schemeClr val="bg1">
                    <a:lumMod val="95000"/>
                  </a:schemeClr>
                </a:solidFill>
                <a:latin typeface="Consolas" panose="020B0609020204030204" pitchFamily="49" charset="0"/>
              </a:rPr>
              <a:t>s</a:t>
            </a:r>
            <a:r>
              <a:rPr lang="en-US"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polyData</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out_feature_class</a:t>
            </a:r>
            <a:r>
              <a:rPr lang="en-US" sz="1800" b="0" i="0" u="none" strike="noStrike" baseline="0" dirty="0">
                <a:solidFill>
                  <a:schemeClr val="bg1">
                    <a:lumMod val="95000"/>
                  </a:schemeClr>
                </a:solidFill>
                <a:latin typeface="Consolas" panose="020B0609020204030204" pitchFamily="49" charset="0"/>
              </a:rPr>
              <a:t> = </a:t>
            </a:r>
            <a:r>
              <a:rPr lang="en-US" sz="1800" b="0" i="0" u="none" strike="noStrike" baseline="0" dirty="0" err="1">
                <a:solidFill>
                  <a:schemeClr val="bg1">
                    <a:lumMod val="95000"/>
                  </a:schemeClr>
                </a:solidFill>
                <a:latin typeface="Consolas" panose="020B0609020204030204" pitchFamily="49" charset="0"/>
              </a:rPr>
              <a:t>agg</a:t>
            </a:r>
            <a:r>
              <a:rPr lang="en-US" sz="1800" dirty="0" err="1">
                <a:solidFill>
                  <a:schemeClr val="bg1">
                    <a:lumMod val="95000"/>
                  </a:schemeClr>
                </a:solidFill>
                <a:latin typeface="Consolas" panose="020B0609020204030204" pitchFamily="49" charset="0"/>
              </a:rPr>
              <a:t>Polys</a:t>
            </a:r>
            <a:r>
              <a:rPr lang="en-US" sz="1800" b="0" i="0" u="none" strike="noStrike" baseline="0" dirty="0">
                <a:solidFill>
                  <a:schemeClr val="bg1">
                    <a:lumMod val="95000"/>
                  </a:schemeClr>
                </a:solidFill>
                <a:latin typeface="Consolas" panose="020B0609020204030204" pitchFamily="49" charset="0"/>
              </a:rPr>
              <a:t>,  </a:t>
            </a:r>
          </a:p>
          <a:p>
            <a:pPr eaLnBrk="1" hangingPunct="1">
              <a:buFontTx/>
              <a:buNone/>
            </a:pPr>
            <a:r>
              <a:rPr lang="en-US" sz="1800" b="0" i="0" u="none" strike="noStrike" baseline="0" dirty="0">
                <a:solidFill>
                  <a:schemeClr val="bg1">
                    <a:lumMod val="95000"/>
                  </a:schemeClr>
                </a:solidFill>
                <a:latin typeface="Consolas" panose="020B0609020204030204" pitchFamily="49" charset="0"/>
              </a:rPr>
              <a:t>                                    </a:t>
            </a:r>
            <a:r>
              <a:rPr lang="en-US" sz="1800" b="0" i="0" u="none" strike="noStrike" baseline="0" dirty="0" err="1">
                <a:solidFill>
                  <a:schemeClr val="bg1">
                    <a:lumMod val="95000"/>
                  </a:schemeClr>
                </a:solidFill>
                <a:latin typeface="Consolas" panose="020B0609020204030204" pitchFamily="49" charset="0"/>
              </a:rPr>
              <a:t>aggregation_distance</a:t>
            </a:r>
            <a:r>
              <a:rPr lang="en-US" sz="1800" b="0" i="0" u="none" strike="noStrike" baseline="0" dirty="0">
                <a:solidFill>
                  <a:schemeClr val="bg1">
                    <a:lumMod val="95000"/>
                  </a:schemeClr>
                </a:solidFill>
                <a:latin typeface="Consolas" panose="020B0609020204030204" pitchFamily="49" charset="0"/>
              </a:rPr>
              <a:t> ='2 km')</a:t>
            </a:r>
            <a:endParaRPr lang="en-US" altLang="en-US" sz="2800" dirty="0">
              <a:solidFill>
                <a:schemeClr val="bg1">
                  <a:lumMod val="95000"/>
                </a:schemeClr>
              </a:solidFill>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685211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DD01-7E54-D10A-938B-1F85E6F2852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D200F7C-C223-6922-601D-7E6FE95650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56734556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arcpy properties and methods</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82510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52400" y="381000"/>
            <a:ext cx="2895600" cy="5609628"/>
          </a:xfrm>
          <a:prstGeom prst="rect">
            <a:avLst/>
          </a:prstGeom>
          <a:noFill/>
          <a:ln w="76200">
            <a:solidFill>
              <a:schemeClr val="accent5">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40" rIns="0" rtlCol="0" anchor="t" anchorCtr="0"/>
          <a:lstStyle/>
          <a:p>
            <a:r>
              <a:rPr lang="az-Cyrl-AZ" sz="1200" b="1" dirty="0">
                <a:solidFill>
                  <a:srgbClr val="E3E3E3"/>
                </a:solidFill>
              </a:rPr>
              <a:t>Ӝ</a:t>
            </a:r>
            <a:r>
              <a:rPr lang="az-Cyrl-AZ" sz="1200" b="1" dirty="0">
                <a:solidFill>
                  <a:schemeClr val="tx1"/>
                </a:solidFill>
              </a:rPr>
              <a:t> </a:t>
            </a:r>
            <a:r>
              <a:rPr lang="en-US" sz="1200" b="1" dirty="0" err="1">
                <a:solidFill>
                  <a:schemeClr val="bg1">
                    <a:lumMod val="85000"/>
                  </a:schemeClr>
                </a:solidFill>
              </a:rPr>
              <a:t>arcpy</a:t>
            </a:r>
            <a:endParaRPr lang="en-US" sz="1200" b="1" dirty="0">
              <a:solidFill>
                <a:schemeClr val="bg1">
                  <a:lumMod val="85000"/>
                </a:schemeClr>
              </a:solidFill>
            </a:endParaRPr>
          </a:p>
          <a:p>
            <a:endParaRPr lang="en-US" sz="700" b="1" dirty="0">
              <a:solidFill>
                <a:schemeClr val="bg1">
                  <a:lumMod val="85000"/>
                </a:schemeClr>
              </a:solidFill>
            </a:endParaRPr>
          </a:p>
          <a:p>
            <a:r>
              <a:rPr lang="en-US" sz="1200" u="sng" dirty="0">
                <a:solidFill>
                  <a:schemeClr val="bg1">
                    <a:lumMod val="85000"/>
                  </a:schemeClr>
                </a:solidFill>
              </a:rPr>
              <a:t>messaging</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AddMessage</a:t>
            </a:r>
            <a:r>
              <a:rPr lang="en-US" sz="1200" dirty="0">
                <a:solidFill>
                  <a:schemeClr val="bg1">
                    <a:lumMod val="85000"/>
                  </a:schemeClr>
                </a:solidFill>
              </a:rPr>
              <a:t>(message)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GetMessages</a:t>
            </a:r>
            <a:r>
              <a:rPr lang="en-US" sz="1200" dirty="0">
                <a:solidFill>
                  <a:schemeClr val="bg1">
                    <a:lumMod val="85000"/>
                  </a:schemeClr>
                </a:solidFill>
              </a:rPr>
              <a:t>( )</a:t>
            </a:r>
          </a:p>
          <a:p>
            <a:endParaRPr lang="en-US" sz="700" dirty="0">
              <a:solidFill>
                <a:schemeClr val="bg1">
                  <a:lumMod val="85000"/>
                </a:schemeClr>
              </a:solidFill>
            </a:endParaRPr>
          </a:p>
          <a:p>
            <a:r>
              <a:rPr lang="en-US" sz="1200" u="sng" dirty="0">
                <a:solidFill>
                  <a:schemeClr val="bg1">
                    <a:lumMod val="85000"/>
                  </a:schemeClr>
                </a:solidFill>
              </a:rPr>
              <a:t>licensing</a:t>
            </a:r>
          </a:p>
          <a:p>
            <a:r>
              <a:rPr lang="en-US" sz="1200" dirty="0">
                <a:solidFill>
                  <a:schemeClr val="bg1">
                    <a:lumMod val="85000"/>
                  </a:schemeClr>
                </a:solidFill>
              </a:rPr>
              <a:t>← </a:t>
            </a:r>
            <a:r>
              <a:rPr lang="en-US" sz="1200" dirty="0" err="1">
                <a:solidFill>
                  <a:schemeClr val="bg1">
                    <a:lumMod val="85000"/>
                  </a:schemeClr>
                </a:solidFill>
              </a:rPr>
              <a:t>CheckOutExtension</a:t>
            </a:r>
            <a:r>
              <a:rPr lang="en-US" sz="1200" dirty="0">
                <a:solidFill>
                  <a:schemeClr val="bg1">
                    <a:lumMod val="85000"/>
                  </a:schemeClr>
                </a:solidFill>
              </a:rPr>
              <a:t>(ext. code)</a:t>
            </a:r>
          </a:p>
          <a:p>
            <a:endParaRPr lang="en-US" sz="700" dirty="0">
              <a:solidFill>
                <a:schemeClr val="tx1"/>
              </a:solidFill>
            </a:endParaRPr>
          </a:p>
          <a:p>
            <a:r>
              <a:rPr lang="en-US" sz="1200" u="sng" dirty="0">
                <a:solidFill>
                  <a:srgbClr val="92D050"/>
                </a:solidFill>
              </a:rPr>
              <a:t>describing data</a:t>
            </a:r>
          </a:p>
          <a:p>
            <a:r>
              <a:rPr lang="en-US" sz="1200" dirty="0">
                <a:solidFill>
                  <a:srgbClr val="92D050"/>
                </a:solidFill>
              </a:rPr>
              <a:t>← Describe(data)</a:t>
            </a:r>
          </a:p>
          <a:p>
            <a:endParaRPr lang="en-US" sz="700" dirty="0">
              <a:solidFill>
                <a:schemeClr val="tx1"/>
              </a:solidFill>
            </a:endParaRPr>
          </a:p>
          <a:p>
            <a:r>
              <a:rPr lang="en-US" sz="1200" u="sng" dirty="0">
                <a:solidFill>
                  <a:srgbClr val="BD7197"/>
                </a:solidFill>
              </a:rPr>
              <a:t>Create objects</a:t>
            </a:r>
          </a:p>
          <a:p>
            <a:r>
              <a:rPr lang="en-US" sz="1200" dirty="0">
                <a:solidFill>
                  <a:srgbClr val="BD7197"/>
                </a:solidFill>
              </a:rPr>
              <a:t>← Array</a:t>
            </a:r>
          </a:p>
          <a:p>
            <a:r>
              <a:rPr lang="en-US" sz="1200" dirty="0">
                <a:solidFill>
                  <a:srgbClr val="BD7197"/>
                </a:solidFill>
              </a:rPr>
              <a:t>← Point</a:t>
            </a:r>
            <a:br>
              <a:rPr lang="en-US" sz="1200" dirty="0">
                <a:solidFill>
                  <a:srgbClr val="BD7197"/>
                </a:solidFill>
              </a:rPr>
            </a:br>
            <a:r>
              <a:rPr lang="en-US" sz="1200" dirty="0">
                <a:solidFill>
                  <a:srgbClr val="BD7197"/>
                </a:solidFill>
              </a:rPr>
              <a:t>← Polyline</a:t>
            </a:r>
            <a:br>
              <a:rPr lang="en-US" sz="1200" dirty="0">
                <a:solidFill>
                  <a:srgbClr val="BD7197"/>
                </a:solidFill>
              </a:rPr>
            </a:br>
            <a:r>
              <a:rPr lang="en-US" sz="1200" dirty="0">
                <a:solidFill>
                  <a:srgbClr val="BD7197"/>
                </a:solidFill>
              </a:rPr>
              <a:t>← Polygon</a:t>
            </a:r>
          </a:p>
          <a:p>
            <a:r>
              <a:rPr lang="en-US" sz="1200" dirty="0">
                <a:solidFill>
                  <a:srgbClr val="BD7197"/>
                </a:solidFill>
              </a:rPr>
              <a:t>← </a:t>
            </a:r>
            <a:r>
              <a:rPr lang="en-US" sz="1200" dirty="0" err="1">
                <a:solidFill>
                  <a:srgbClr val="BD7197"/>
                </a:solidFill>
              </a:rPr>
              <a:t>ValueTable</a:t>
            </a:r>
            <a:endParaRPr lang="en-US" sz="1200" dirty="0">
              <a:solidFill>
                <a:srgbClr val="BD7197"/>
              </a:solidFill>
            </a:endParaRPr>
          </a:p>
          <a:p>
            <a:endParaRPr lang="en-US" sz="700" u="sng" dirty="0">
              <a:solidFill>
                <a:schemeClr val="tx1"/>
              </a:solidFill>
            </a:endParaRPr>
          </a:p>
          <a:p>
            <a:r>
              <a:rPr lang="en-US" sz="1200" u="sng" dirty="0">
                <a:solidFill>
                  <a:schemeClr val="bg1">
                    <a:lumMod val="85000"/>
                  </a:schemeClr>
                </a:solidFill>
              </a:rPr>
              <a:t>parameters</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GetParameterAsText</a:t>
            </a:r>
            <a:r>
              <a:rPr lang="en-US" sz="1200" dirty="0">
                <a:solidFill>
                  <a:schemeClr val="bg1">
                    <a:lumMod val="85000"/>
                  </a:schemeClr>
                </a:solidFill>
              </a:rPr>
              <a:t>(index)</a:t>
            </a:r>
          </a:p>
          <a:p>
            <a:r>
              <a:rPr lang="en-US" sz="1200" dirty="0">
                <a:solidFill>
                  <a:schemeClr val="bg1">
                    <a:lumMod val="85000"/>
                  </a:schemeClr>
                </a:solidFill>
              </a:rPr>
              <a:t>← </a:t>
            </a:r>
            <a:r>
              <a:rPr lang="en-US" sz="1200" dirty="0" err="1">
                <a:solidFill>
                  <a:schemeClr val="bg1">
                    <a:lumMod val="85000"/>
                  </a:schemeClr>
                </a:solidFill>
              </a:rPr>
              <a:t>SetParameterAsText</a:t>
            </a:r>
            <a:r>
              <a:rPr lang="en-US" sz="1200" dirty="0">
                <a:solidFill>
                  <a:schemeClr val="bg1">
                    <a:lumMod val="85000"/>
                  </a:schemeClr>
                </a:solidFill>
              </a:rPr>
              <a:t>(index, </a:t>
            </a:r>
            <a:r>
              <a:rPr lang="en-US" sz="1200" dirty="0" err="1">
                <a:solidFill>
                  <a:schemeClr val="bg1">
                    <a:lumMod val="85000"/>
                  </a:schemeClr>
                </a:solidFill>
              </a:rPr>
              <a:t>arg</a:t>
            </a:r>
            <a:r>
              <a:rPr lang="en-US" sz="1200" dirty="0">
                <a:solidFill>
                  <a:schemeClr val="bg1">
                    <a:lumMod val="85000"/>
                  </a:schemeClr>
                </a:solidFill>
              </a:rPr>
              <a:t>)</a:t>
            </a:r>
          </a:p>
          <a:p>
            <a:endParaRPr lang="en-US" sz="700" dirty="0">
              <a:solidFill>
                <a:schemeClr val="tx1"/>
              </a:solidFill>
            </a:endParaRPr>
          </a:p>
          <a:p>
            <a:r>
              <a:rPr lang="en-US" sz="1200" u="sng" dirty="0">
                <a:solidFill>
                  <a:srgbClr val="C9F5DE"/>
                </a:solidFill>
              </a:rPr>
              <a:t>lists </a:t>
            </a:r>
          </a:p>
          <a:p>
            <a:r>
              <a:rPr lang="en-US" sz="1200" dirty="0">
                <a:solidFill>
                  <a:srgbClr val="C9F5DE"/>
                </a:solidFill>
              </a:rPr>
              <a:t>← </a:t>
            </a:r>
            <a:r>
              <a:rPr lang="en-US" sz="1150" dirty="0" err="1">
                <a:solidFill>
                  <a:srgbClr val="C9F5DE"/>
                </a:solidFill>
              </a:rPr>
              <a:t>ListFields</a:t>
            </a:r>
            <a:r>
              <a:rPr lang="en-US" sz="1150" dirty="0">
                <a:solidFill>
                  <a:srgbClr val="C9F5DE"/>
                </a:solidFill>
              </a:rPr>
              <a:t>(dataset,{</a:t>
            </a:r>
            <a:r>
              <a:rPr lang="en-US" sz="1150" dirty="0" err="1">
                <a:solidFill>
                  <a:srgbClr val="C9F5DE"/>
                </a:solidFill>
              </a:rPr>
              <a:t>wild_card</a:t>
            </a:r>
            <a:r>
              <a:rPr lang="en-US" sz="1150" dirty="0">
                <a:solidFill>
                  <a:srgbClr val="C9F5DE"/>
                </a:solidFill>
              </a:rPr>
              <a:t>}, {</a:t>
            </a:r>
            <a:r>
              <a:rPr lang="en-US" sz="1150" dirty="0" err="1">
                <a:solidFill>
                  <a:srgbClr val="C9F5DE"/>
                </a:solidFill>
              </a:rPr>
              <a:t>field_type</a:t>
            </a:r>
            <a:r>
              <a:rPr lang="en-US" sz="1150" dirty="0">
                <a:solidFill>
                  <a:srgbClr val="C9F5DE"/>
                </a:solidFill>
              </a:rPr>
              <a:t>})</a:t>
            </a:r>
            <a:r>
              <a:rPr lang="en-US" sz="1200" dirty="0">
                <a:solidFill>
                  <a:srgbClr val="C9F5DE"/>
                </a:solidFill>
              </a:rPr>
              <a:t> ← </a:t>
            </a:r>
            <a:r>
              <a:rPr lang="en-US" sz="1200" dirty="0" err="1">
                <a:solidFill>
                  <a:srgbClr val="C9F5DE"/>
                </a:solidFill>
              </a:rPr>
              <a:t>ListRasters</a:t>
            </a:r>
            <a:r>
              <a:rPr lang="en-US" sz="1200" dirty="0">
                <a:solidFill>
                  <a:srgbClr val="C9F5DE"/>
                </a:solidFill>
              </a:rPr>
              <a:t>({</a:t>
            </a:r>
            <a:r>
              <a:rPr lang="en-US" sz="1200" dirty="0" err="1">
                <a:solidFill>
                  <a:srgbClr val="C9F5DE"/>
                </a:solidFill>
              </a:rPr>
              <a:t>wild_card</a:t>
            </a:r>
            <a:r>
              <a:rPr lang="en-US" sz="1200" dirty="0">
                <a:solidFill>
                  <a:srgbClr val="C9F5DE"/>
                </a:solidFill>
              </a:rPr>
              <a:t>}, {</a:t>
            </a:r>
            <a:r>
              <a:rPr lang="en-US" sz="1200" dirty="0" err="1">
                <a:solidFill>
                  <a:srgbClr val="C9F5DE"/>
                </a:solidFill>
              </a:rPr>
              <a:t>geom_type</a:t>
            </a:r>
            <a:r>
              <a:rPr lang="en-US" sz="1200" dirty="0">
                <a:solidFill>
                  <a:srgbClr val="C9F5DE"/>
                </a:solidFill>
              </a:rPr>
              <a:t>}) </a:t>
            </a:r>
          </a:p>
          <a:p>
            <a:endParaRPr lang="en-US" sz="700" dirty="0">
              <a:solidFill>
                <a:schemeClr val="tx1"/>
              </a:solidFill>
            </a:endParaRPr>
          </a:p>
          <a:p>
            <a:r>
              <a:rPr lang="en-US" sz="1200" u="sng" dirty="0">
                <a:solidFill>
                  <a:srgbClr val="FF8F8F"/>
                </a:solidFill>
              </a:rPr>
              <a:t>tools</a:t>
            </a:r>
          </a:p>
          <a:p>
            <a:r>
              <a:rPr lang="en-US" sz="1200" dirty="0">
                <a:solidFill>
                  <a:srgbClr val="FF8F8F"/>
                </a:solidFill>
              </a:rPr>
              <a:t>← </a:t>
            </a:r>
            <a:r>
              <a:rPr lang="en-US" sz="1200" dirty="0" err="1">
                <a:solidFill>
                  <a:srgbClr val="FF8F8F"/>
                </a:solidFill>
              </a:rPr>
              <a:t>analysis.Buffer</a:t>
            </a:r>
            <a:r>
              <a:rPr lang="en-US" sz="1200" dirty="0">
                <a:solidFill>
                  <a:srgbClr val="FF8F8F"/>
                </a:solidFill>
              </a:rPr>
              <a:t>(params…)</a:t>
            </a:r>
          </a:p>
          <a:p>
            <a:r>
              <a:rPr lang="en-US" sz="1200" dirty="0">
                <a:solidFill>
                  <a:srgbClr val="FF8F8F"/>
                </a:solidFill>
              </a:rPr>
              <a:t>← </a:t>
            </a:r>
            <a:r>
              <a:rPr lang="en-US" sz="1200" dirty="0" err="1">
                <a:solidFill>
                  <a:srgbClr val="FF8F8F"/>
                </a:solidFill>
              </a:rPr>
              <a:t>sa.SquareRoot</a:t>
            </a:r>
            <a:r>
              <a:rPr lang="en-US" sz="1200" dirty="0">
                <a:solidFill>
                  <a:srgbClr val="FF8F8F"/>
                </a:solidFill>
              </a:rPr>
              <a:t>(params…)</a:t>
            </a:r>
          </a:p>
          <a:p>
            <a:endParaRPr lang="en-US" sz="1200" dirty="0">
              <a:solidFill>
                <a:schemeClr val="bg1">
                  <a:lumMod val="85000"/>
                </a:schemeClr>
              </a:solidFill>
            </a:endParaRPr>
          </a:p>
          <a:p>
            <a:r>
              <a:rPr lang="en-US" sz="1200" u="sng" dirty="0">
                <a:solidFill>
                  <a:schemeClr val="bg1">
                    <a:lumMod val="85000"/>
                  </a:schemeClr>
                </a:solidFill>
              </a:rPr>
              <a:t>exceptions</a:t>
            </a:r>
          </a:p>
          <a:p>
            <a:r>
              <a:rPr lang="en-US" sz="1200" dirty="0">
                <a:solidFill>
                  <a:schemeClr val="bg1">
                    <a:lumMod val="85000"/>
                  </a:schemeClr>
                </a:solidFill>
              </a:rPr>
              <a:t>← </a:t>
            </a:r>
            <a:r>
              <a:rPr lang="en-US" sz="1200" dirty="0" err="1">
                <a:solidFill>
                  <a:schemeClr val="bg1">
                    <a:lumMod val="85000"/>
                  </a:schemeClr>
                </a:solidFill>
              </a:rPr>
              <a:t>ExecuteError</a:t>
            </a:r>
            <a:endParaRPr lang="en-US" sz="1200" u="sng" dirty="0">
              <a:solidFill>
                <a:schemeClr val="bg1">
                  <a:lumMod val="85000"/>
                </a:schemeClr>
              </a:solidFill>
            </a:endParaRPr>
          </a:p>
        </p:txBody>
      </p:sp>
      <p:sp>
        <p:nvSpPr>
          <p:cNvPr id="6" name="Rectangle 5"/>
          <p:cNvSpPr/>
          <p:nvPr/>
        </p:nvSpPr>
        <p:spPr>
          <a:xfrm>
            <a:off x="165100" y="6096000"/>
            <a:ext cx="2882900" cy="685800"/>
          </a:xfrm>
          <a:prstGeom prst="rect">
            <a:avLst/>
          </a:prstGeom>
          <a:noFill/>
          <a:ln w="76200" cmpd="sng">
            <a:solidFill>
              <a:schemeClr val="accent6">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arcpy.env</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overwriteOutput</a:t>
            </a:r>
            <a:endParaRPr lang="en-US" sz="1200" dirty="0">
              <a:solidFill>
                <a:schemeClr val="bg1">
                  <a:lumMod val="85000"/>
                </a:schemeClr>
              </a:solidFill>
            </a:endParaRPr>
          </a:p>
          <a:p>
            <a:r>
              <a:rPr lang="en-US" sz="1200" dirty="0">
                <a:solidFill>
                  <a:schemeClr val="bg1">
                    <a:lumMod val="85000"/>
                  </a:schemeClr>
                </a:solidFill>
              </a:rPr>
              <a:t>    ‡ workspace</a:t>
            </a:r>
          </a:p>
        </p:txBody>
      </p:sp>
      <p:sp>
        <p:nvSpPr>
          <p:cNvPr id="7" name="Rectangle 6"/>
          <p:cNvSpPr/>
          <p:nvPr/>
        </p:nvSpPr>
        <p:spPr>
          <a:xfrm>
            <a:off x="3276600" y="155140"/>
            <a:ext cx="2667000" cy="3654078"/>
          </a:xfrm>
          <a:prstGeom prst="rect">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D4D4D4"/>
                </a:solidFill>
              </a:rPr>
              <a:t>҈ </a:t>
            </a:r>
            <a:r>
              <a:rPr lang="en-US" sz="1200" u="sng" dirty="0">
                <a:solidFill>
                  <a:srgbClr val="D4D4D4"/>
                </a:solidFill>
              </a:rPr>
              <a:t>Describe</a:t>
            </a:r>
            <a:endParaRPr lang="en-US" sz="1200" dirty="0">
              <a:solidFill>
                <a:srgbClr val="D4D4D4"/>
              </a:solidFill>
            </a:endParaRPr>
          </a:p>
          <a:p>
            <a:r>
              <a:rPr lang="en-US" sz="1200" dirty="0">
                <a:solidFill>
                  <a:srgbClr val="D4D4D4"/>
                </a:solidFill>
              </a:rPr>
              <a:t>    † </a:t>
            </a:r>
            <a:r>
              <a:rPr lang="en-US" sz="1200" dirty="0" err="1">
                <a:solidFill>
                  <a:srgbClr val="D4D4D4"/>
                </a:solidFill>
              </a:rPr>
              <a:t>baseName</a:t>
            </a:r>
            <a:br>
              <a:rPr lang="en-US" sz="1200" dirty="0">
                <a:solidFill>
                  <a:srgbClr val="D4D4D4"/>
                </a:solidFill>
              </a:rPr>
            </a:br>
            <a:r>
              <a:rPr lang="en-US" sz="1200" dirty="0">
                <a:solidFill>
                  <a:srgbClr val="D4D4D4"/>
                </a:solidFill>
              </a:rPr>
              <a:t>    † </a:t>
            </a:r>
            <a:r>
              <a:rPr lang="en-US" sz="1200" dirty="0" err="1">
                <a:solidFill>
                  <a:srgbClr val="D4D4D4"/>
                </a:solidFill>
              </a:rPr>
              <a:t>dataType</a:t>
            </a:r>
            <a:endParaRPr lang="en-US" sz="1200" dirty="0">
              <a:solidFill>
                <a:srgbClr val="D4D4D4"/>
              </a:solidFill>
            </a:endParaRPr>
          </a:p>
          <a:p>
            <a:r>
              <a:rPr lang="en-US" sz="1200" dirty="0">
                <a:solidFill>
                  <a:srgbClr val="D4D4D4"/>
                </a:solidFill>
              </a:rPr>
              <a:t>    † extension</a:t>
            </a:r>
          </a:p>
          <a:p>
            <a:endParaRPr lang="en-US" sz="1200" dirty="0">
              <a:solidFill>
                <a:srgbClr val="D4D4D4"/>
              </a:solidFill>
            </a:endParaRPr>
          </a:p>
        </p:txBody>
      </p:sp>
      <p:sp>
        <p:nvSpPr>
          <p:cNvPr id="9" name="Rectangle 8"/>
          <p:cNvSpPr/>
          <p:nvPr/>
        </p:nvSpPr>
        <p:spPr>
          <a:xfrm>
            <a:off x="3396892" y="959809"/>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rgbClr val="E3E3E3"/>
                </a:solidFill>
              </a:rPr>
              <a:t> ҈ </a:t>
            </a:r>
            <a:r>
              <a:rPr lang="en-US" sz="1200" u="sng" dirty="0" err="1">
                <a:solidFill>
                  <a:srgbClr val="E3E3E3"/>
                </a:solidFill>
              </a:rPr>
              <a:t>DataSet</a:t>
            </a:r>
            <a:endParaRPr lang="en-US" sz="1200" u="sng" dirty="0">
              <a:solidFill>
                <a:srgbClr val="E3E3E3"/>
              </a:solidFill>
            </a:endParaRPr>
          </a:p>
          <a:p>
            <a:r>
              <a:rPr lang="en-US" sz="1200" dirty="0">
                <a:solidFill>
                  <a:srgbClr val="E3E3E3"/>
                </a:solidFill>
              </a:rPr>
              <a:t>     † </a:t>
            </a:r>
            <a:r>
              <a:rPr lang="en-US" sz="1200" dirty="0" err="1">
                <a:solidFill>
                  <a:srgbClr val="E3E3E3"/>
                </a:solidFill>
              </a:rPr>
              <a:t>datasetType</a:t>
            </a:r>
            <a:endParaRPr lang="en-US" sz="1200" dirty="0">
              <a:solidFill>
                <a:srgbClr val="E3E3E3"/>
              </a:solidFill>
            </a:endParaRPr>
          </a:p>
          <a:p>
            <a:r>
              <a:rPr lang="en-US" sz="1200" dirty="0">
                <a:solidFill>
                  <a:srgbClr val="E3E3E3"/>
                </a:solidFill>
              </a:rPr>
              <a:t>     † extent</a:t>
            </a:r>
            <a:br>
              <a:rPr lang="en-US" sz="1200" dirty="0">
                <a:solidFill>
                  <a:srgbClr val="E3E3E3"/>
                </a:solidFill>
              </a:rPr>
            </a:br>
            <a:r>
              <a:rPr lang="en-US" sz="1200" dirty="0">
                <a:solidFill>
                  <a:srgbClr val="E3E3E3"/>
                </a:solidFill>
              </a:rPr>
              <a:t> </a:t>
            </a:r>
          </a:p>
        </p:txBody>
      </p:sp>
      <p:sp>
        <p:nvSpPr>
          <p:cNvPr id="13" name="Rectangle 12"/>
          <p:cNvSpPr/>
          <p:nvPr/>
        </p:nvSpPr>
        <p:spPr>
          <a:xfrm>
            <a:off x="6096000" y="5803640"/>
            <a:ext cx="2936052" cy="1019199"/>
          </a:xfrm>
          <a:prstGeom prst="rect">
            <a:avLst/>
          </a:prstGeom>
          <a:noFill/>
          <a:ln w="1905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200" dirty="0">
                <a:solidFill>
                  <a:srgbClr val="D4D4D4"/>
                </a:solidFill>
              </a:rPr>
              <a:t>† Read only property</a:t>
            </a:r>
          </a:p>
          <a:p>
            <a:r>
              <a:rPr lang="en-US" sz="1200" dirty="0">
                <a:solidFill>
                  <a:srgbClr val="D4D4D4"/>
                </a:solidFill>
              </a:rPr>
              <a:t>‡ Read/write property</a:t>
            </a:r>
          </a:p>
          <a:p>
            <a:r>
              <a:rPr lang="en-US" sz="1200" dirty="0">
                <a:solidFill>
                  <a:srgbClr val="D4D4D4"/>
                </a:solidFill>
              </a:rPr>
              <a:t>← Method</a:t>
            </a:r>
          </a:p>
          <a:p>
            <a:r>
              <a:rPr lang="az-Cyrl-AZ" sz="1200" dirty="0">
                <a:solidFill>
                  <a:srgbClr val="D4D4D4"/>
                </a:solidFill>
              </a:rPr>
              <a:t>҈</a:t>
            </a:r>
            <a:r>
              <a:rPr lang="en-US" sz="1200" dirty="0">
                <a:solidFill>
                  <a:srgbClr val="D4D4D4"/>
                </a:solidFill>
              </a:rPr>
              <a:t> Class</a:t>
            </a:r>
          </a:p>
          <a:p>
            <a:r>
              <a:rPr lang="az-Cyrl-AZ" sz="1200" dirty="0">
                <a:solidFill>
                  <a:srgbClr val="D4D4D4"/>
                </a:solidFill>
              </a:rPr>
              <a:t>Ӝ </a:t>
            </a:r>
            <a:r>
              <a:rPr lang="en-US" sz="1200" dirty="0">
                <a:solidFill>
                  <a:srgbClr val="D4D4D4"/>
                </a:solidFill>
              </a:rPr>
              <a:t>Package or module</a:t>
            </a:r>
          </a:p>
        </p:txBody>
      </p:sp>
      <p:sp>
        <p:nvSpPr>
          <p:cNvPr id="18" name="Rectangle 17"/>
          <p:cNvSpPr/>
          <p:nvPr/>
        </p:nvSpPr>
        <p:spPr>
          <a:xfrm>
            <a:off x="6096000" y="152585"/>
            <a:ext cx="2936052" cy="3656633"/>
          </a:xfrm>
          <a:prstGeom prst="rect">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600" dirty="0">
              <a:solidFill>
                <a:schemeClr val="bg1">
                  <a:lumMod val="85000"/>
                </a:schemeClr>
              </a:solidFill>
            </a:endParaRPr>
          </a:p>
          <a:p>
            <a:r>
              <a:rPr lang="az-Cyrl-AZ" sz="1200" dirty="0">
                <a:solidFill>
                  <a:schemeClr val="bg1">
                    <a:lumMod val="85000"/>
                  </a:schemeClr>
                </a:solidFill>
              </a:rPr>
              <a:t>Ӝ </a:t>
            </a:r>
            <a:r>
              <a:rPr lang="en-US" sz="1200" u="sng" dirty="0" err="1">
                <a:solidFill>
                  <a:schemeClr val="bg1">
                    <a:lumMod val="85000"/>
                  </a:schemeClr>
                </a:solidFill>
              </a:rPr>
              <a:t>arcpy.da</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SearchCursor</a:t>
            </a:r>
            <a:r>
              <a:rPr lang="en-US" sz="1200" dirty="0">
                <a:solidFill>
                  <a:schemeClr val="bg1">
                    <a:lumMod val="85000"/>
                  </a:schemeClr>
                </a:solidFill>
              </a:rPr>
              <a:t>(data, fields, {where}, …)</a:t>
            </a:r>
          </a:p>
          <a:p>
            <a:r>
              <a:rPr lang="en-US" sz="1200" dirty="0">
                <a:solidFill>
                  <a:schemeClr val="bg1">
                    <a:lumMod val="85000"/>
                  </a:schemeClr>
                </a:solidFill>
              </a:rPr>
              <a:t>    ← </a:t>
            </a:r>
            <a:r>
              <a:rPr lang="en-US" sz="1200" dirty="0" err="1">
                <a:solidFill>
                  <a:schemeClr val="bg1">
                    <a:lumMod val="85000"/>
                  </a:schemeClr>
                </a:solidFill>
              </a:rPr>
              <a:t>UdpdateCursor</a:t>
            </a:r>
            <a:r>
              <a:rPr lang="en-US" sz="1200" dirty="0">
                <a:solidFill>
                  <a:schemeClr val="bg1">
                    <a:lumMod val="85000"/>
                  </a:schemeClr>
                </a:solidFill>
              </a:rPr>
              <a:t>(data, fields, {where}…)</a:t>
            </a:r>
          </a:p>
          <a:p>
            <a:r>
              <a:rPr lang="en-US" sz="1200" dirty="0">
                <a:solidFill>
                  <a:schemeClr val="bg1">
                    <a:lumMod val="85000"/>
                  </a:schemeClr>
                </a:solidFill>
              </a:rPr>
              <a:t>    ← </a:t>
            </a:r>
            <a:r>
              <a:rPr lang="en-US" sz="1200" dirty="0" err="1">
                <a:solidFill>
                  <a:schemeClr val="bg1">
                    <a:lumMod val="85000"/>
                  </a:schemeClr>
                </a:solidFill>
              </a:rPr>
              <a:t>InsertCursor</a:t>
            </a:r>
            <a:r>
              <a:rPr lang="en-US" sz="1200" dirty="0">
                <a:solidFill>
                  <a:schemeClr val="bg1">
                    <a:lumMod val="85000"/>
                  </a:schemeClr>
                </a:solidFill>
              </a:rPr>
              <a:t>(data, fields)</a:t>
            </a:r>
          </a:p>
          <a:p>
            <a:endParaRPr lang="en-US" sz="1200" dirty="0">
              <a:solidFill>
                <a:schemeClr val="bg1">
                  <a:lumMod val="85000"/>
                </a:schemeClr>
              </a:solidFill>
            </a:endParaRPr>
          </a:p>
          <a:p>
            <a:endParaRPr lang="en-US" sz="1200" dirty="0">
              <a:solidFill>
                <a:schemeClr val="tx1"/>
              </a:solidFill>
            </a:endParaRPr>
          </a:p>
        </p:txBody>
      </p:sp>
      <p:sp>
        <p:nvSpPr>
          <p:cNvPr id="21" name="TextBox 20"/>
          <p:cNvSpPr txBox="1"/>
          <p:nvPr/>
        </p:nvSpPr>
        <p:spPr>
          <a:xfrm>
            <a:off x="1905000" y="420469"/>
            <a:ext cx="1219200" cy="646331"/>
          </a:xfrm>
          <a:prstGeom prst="rect">
            <a:avLst/>
          </a:prstGeom>
          <a:noFill/>
        </p:spPr>
        <p:txBody>
          <a:bodyPr wrap="square" rtlCol="0">
            <a:spAutoFit/>
          </a:bodyPr>
          <a:lstStyle/>
          <a:p>
            <a:r>
              <a:rPr lang="en-US" b="1" err="1">
                <a:solidFill>
                  <a:srgbClr val="00B0F0"/>
                </a:solidFill>
              </a:rPr>
              <a:t>arcpy</a:t>
            </a:r>
            <a:r>
              <a:rPr lang="en-US" b="1">
                <a:solidFill>
                  <a:srgbClr val="00B0F0"/>
                </a:solidFill>
              </a:rPr>
              <a:t> functions</a:t>
            </a:r>
          </a:p>
        </p:txBody>
      </p:sp>
      <p:grpSp>
        <p:nvGrpSpPr>
          <p:cNvPr id="23" name="Group 22"/>
          <p:cNvGrpSpPr/>
          <p:nvPr/>
        </p:nvGrpSpPr>
        <p:grpSpPr>
          <a:xfrm>
            <a:off x="3276600" y="3968236"/>
            <a:ext cx="3048000" cy="2813564"/>
            <a:chOff x="778934" y="3797951"/>
            <a:chExt cx="2525485" cy="2177805"/>
          </a:xfrm>
        </p:grpSpPr>
        <p:sp>
          <p:nvSpPr>
            <p:cNvPr id="5" name="Rectangle 4"/>
            <p:cNvSpPr/>
            <p:nvPr/>
          </p:nvSpPr>
          <p:spPr>
            <a:xfrm>
              <a:off x="778934" y="3797951"/>
              <a:ext cx="2209800" cy="2177805"/>
            </a:xfrm>
            <a:prstGeom prst="rect">
              <a:avLst/>
            </a:prstGeom>
            <a:noFill/>
            <a:ln w="76200">
              <a:solidFill>
                <a:srgbClr val="E6B9B8"/>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Array</a:t>
              </a:r>
            </a:p>
            <a:p>
              <a:r>
                <a:rPr lang="az-Cyrl-AZ" sz="1200" dirty="0">
                  <a:solidFill>
                    <a:schemeClr val="bg1">
                      <a:lumMod val="85000"/>
                    </a:schemeClr>
                  </a:solidFill>
                </a:rPr>
                <a:t>҈ </a:t>
              </a:r>
              <a:r>
                <a:rPr lang="en-US" sz="1200" u="sng" dirty="0">
                  <a:solidFill>
                    <a:schemeClr val="bg1">
                      <a:lumMod val="85000"/>
                    </a:schemeClr>
                  </a:solidFill>
                </a:rPr>
                <a:t>Field</a:t>
              </a:r>
            </a:p>
            <a:p>
              <a:r>
                <a:rPr lang="en-US" sz="1200" dirty="0">
                  <a:solidFill>
                    <a:schemeClr val="bg1">
                      <a:lumMod val="85000"/>
                    </a:schemeClr>
                  </a:solidFill>
                </a:rPr>
                <a:t>    † name</a:t>
              </a:r>
            </a:p>
            <a:p>
              <a:r>
                <a:rPr lang="en-US" sz="1200" dirty="0">
                  <a:solidFill>
                    <a:schemeClr val="bg1">
                      <a:lumMod val="85000"/>
                    </a:schemeClr>
                  </a:solidFill>
                </a:rPr>
                <a:t>    † type</a:t>
              </a:r>
            </a:p>
            <a:p>
              <a:r>
                <a:rPr lang="az-Cyrl-AZ" sz="1200" dirty="0">
                  <a:solidFill>
                    <a:schemeClr val="bg1">
                      <a:lumMod val="85000"/>
                    </a:schemeClr>
                  </a:solidFill>
                </a:rPr>
                <a:t>҈ </a:t>
              </a:r>
              <a:r>
                <a:rPr lang="en-US" sz="1200" dirty="0">
                  <a:solidFill>
                    <a:schemeClr val="bg1">
                      <a:lumMod val="85000"/>
                    </a:schemeClr>
                  </a:solidFill>
                </a:rPr>
                <a:t>Geometry</a:t>
              </a:r>
            </a:p>
            <a:p>
              <a:r>
                <a:rPr lang="az-Cyrl-AZ" sz="1200" dirty="0">
                  <a:solidFill>
                    <a:schemeClr val="bg1">
                      <a:lumMod val="85000"/>
                    </a:schemeClr>
                  </a:solidFill>
                </a:rPr>
                <a:t>҈ </a:t>
              </a:r>
              <a:r>
                <a:rPr lang="en-US" sz="1200" u="sng" dirty="0">
                  <a:solidFill>
                    <a:schemeClr val="bg1">
                      <a:lumMod val="85000"/>
                    </a:schemeClr>
                  </a:solidFill>
                </a:rPr>
                <a:t>Result</a:t>
              </a:r>
            </a:p>
            <a:p>
              <a:r>
                <a:rPr lang="en-US" sz="1200" dirty="0">
                  <a:solidFill>
                    <a:schemeClr val="bg1">
                      <a:lumMod val="85000"/>
                    </a:schemeClr>
                  </a:solidFill>
                </a:rPr>
                <a:t>    † </a:t>
              </a:r>
              <a:r>
                <a:rPr lang="en-US" sz="1200" dirty="0" err="1">
                  <a:solidFill>
                    <a:schemeClr val="bg1">
                      <a:lumMod val="85000"/>
                    </a:schemeClr>
                  </a:solidFill>
                </a:rPr>
                <a:t>outputcount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getOutput</a:t>
              </a:r>
              <a:r>
                <a:rPr lang="en-US" sz="1200" dirty="0">
                  <a:solidFill>
                    <a:schemeClr val="bg1">
                      <a:lumMod val="85000"/>
                    </a:schemeClr>
                  </a:solidFill>
                </a:rPr>
                <a:t>(index)</a:t>
              </a:r>
            </a:p>
            <a:p>
              <a:r>
                <a:rPr lang="az-Cyrl-AZ" sz="1200" dirty="0">
                  <a:solidFill>
                    <a:schemeClr val="bg1">
                      <a:lumMod val="85000"/>
                    </a:schemeClr>
                  </a:solidFill>
                </a:rPr>
                <a:t>҈ </a:t>
              </a:r>
              <a:r>
                <a:rPr lang="en-US" sz="1200" dirty="0">
                  <a:solidFill>
                    <a:schemeClr val="bg1">
                      <a:lumMod val="85000"/>
                    </a:schemeClr>
                  </a:solidFill>
                </a:rPr>
                <a:t>Point</a:t>
              </a:r>
            </a:p>
            <a:p>
              <a:r>
                <a:rPr lang="az-Cyrl-AZ" sz="1200" dirty="0">
                  <a:solidFill>
                    <a:schemeClr val="bg1">
                      <a:lumMod val="85000"/>
                    </a:schemeClr>
                  </a:solidFill>
                </a:rPr>
                <a:t>҈ </a:t>
              </a:r>
              <a:r>
                <a:rPr lang="en-US" sz="1200" dirty="0">
                  <a:solidFill>
                    <a:schemeClr val="bg1">
                      <a:lumMod val="85000"/>
                    </a:schemeClr>
                  </a:solidFill>
                </a:rPr>
                <a:t>Polyline</a:t>
              </a:r>
            </a:p>
            <a:p>
              <a:r>
                <a:rPr lang="az-Cyrl-AZ" sz="1200" dirty="0">
                  <a:solidFill>
                    <a:schemeClr val="bg1">
                      <a:lumMod val="85000"/>
                    </a:schemeClr>
                  </a:solidFill>
                </a:rPr>
                <a:t>҈ </a:t>
              </a:r>
              <a:r>
                <a:rPr lang="en-US" sz="1200" dirty="0">
                  <a:solidFill>
                    <a:schemeClr val="bg1">
                      <a:lumMod val="85000"/>
                    </a:schemeClr>
                  </a:solidFill>
                </a:rPr>
                <a:t>Polygon</a:t>
              </a:r>
            </a:p>
            <a:p>
              <a:r>
                <a:rPr lang="az-Cyrl-AZ" sz="1200" dirty="0">
                  <a:solidFill>
                    <a:schemeClr val="bg1">
                      <a:lumMod val="85000"/>
                    </a:schemeClr>
                  </a:solidFill>
                </a:rPr>
                <a:t>҈ </a:t>
              </a:r>
              <a:r>
                <a:rPr lang="en-US" sz="1200" dirty="0" err="1">
                  <a:solidFill>
                    <a:schemeClr val="bg1">
                      <a:lumMod val="85000"/>
                    </a:schemeClr>
                  </a:solidFill>
                </a:rPr>
                <a:t>SpatialReference</a:t>
              </a:r>
              <a:r>
                <a:rPr lang="en-US" sz="1200" dirty="0">
                  <a:solidFill>
                    <a:schemeClr val="bg1">
                      <a:lumMod val="85000"/>
                    </a:schemeClr>
                  </a:solidFill>
                </a:rPr>
                <a:t>(item)</a:t>
              </a:r>
            </a:p>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ValueTable</a:t>
              </a:r>
              <a:br>
                <a:rPr lang="en-US" sz="1200" dirty="0">
                  <a:solidFill>
                    <a:schemeClr val="bg1">
                      <a:lumMod val="85000"/>
                    </a:schemeClr>
                  </a:solidFill>
                </a:rPr>
              </a:br>
              <a:r>
                <a:rPr lang="en-US" sz="1200" dirty="0">
                  <a:solidFill>
                    <a:schemeClr val="bg1">
                      <a:lumMod val="85000"/>
                    </a:schemeClr>
                  </a:solidFill>
                </a:rPr>
                <a:t>    ←</a:t>
              </a:r>
              <a:r>
                <a:rPr lang="en-US" sz="1200" dirty="0" err="1">
                  <a:solidFill>
                    <a:schemeClr val="bg1">
                      <a:lumMod val="85000"/>
                    </a:schemeClr>
                  </a:solidFill>
                </a:rPr>
                <a:t>AddRow</a:t>
              </a:r>
              <a:endParaRPr lang="en-US" sz="1200" dirty="0">
                <a:solidFill>
                  <a:schemeClr val="bg1">
                    <a:lumMod val="85000"/>
                  </a:schemeClr>
                </a:solidFill>
              </a:endParaRPr>
            </a:p>
            <a:p>
              <a:endParaRPr lang="en-US" sz="1200" dirty="0">
                <a:solidFill>
                  <a:schemeClr val="tx1"/>
                </a:solidFill>
              </a:endParaRPr>
            </a:p>
          </p:txBody>
        </p:sp>
        <p:sp>
          <p:nvSpPr>
            <p:cNvPr id="22" name="TextBox 21"/>
            <p:cNvSpPr txBox="1"/>
            <p:nvPr/>
          </p:nvSpPr>
          <p:spPr>
            <a:xfrm>
              <a:off x="2085219" y="3854882"/>
              <a:ext cx="1219200" cy="500285"/>
            </a:xfrm>
            <a:prstGeom prst="rect">
              <a:avLst/>
            </a:prstGeom>
            <a:noFill/>
          </p:spPr>
          <p:txBody>
            <a:bodyPr wrap="square" rtlCol="0">
              <a:spAutoFit/>
            </a:bodyPr>
            <a:lstStyle/>
            <a:p>
              <a:r>
                <a:rPr lang="en-US" b="1" dirty="0">
                  <a:solidFill>
                    <a:srgbClr val="E6B9B8"/>
                  </a:solidFill>
                </a:rPr>
                <a:t>other </a:t>
              </a:r>
            </a:p>
            <a:p>
              <a:r>
                <a:rPr lang="en-US" b="1" dirty="0">
                  <a:solidFill>
                    <a:srgbClr val="E6B9B8"/>
                  </a:solidFill>
                </a:rPr>
                <a:t>objects</a:t>
              </a:r>
            </a:p>
          </p:txBody>
        </p:sp>
      </p:grpSp>
      <p:sp>
        <p:nvSpPr>
          <p:cNvPr id="25" name="TextBox 24"/>
          <p:cNvSpPr txBox="1"/>
          <p:nvPr/>
        </p:nvSpPr>
        <p:spPr>
          <a:xfrm>
            <a:off x="4572000" y="152400"/>
            <a:ext cx="1344386" cy="646331"/>
          </a:xfrm>
          <a:prstGeom prst="rect">
            <a:avLst/>
          </a:prstGeom>
          <a:noFill/>
        </p:spPr>
        <p:txBody>
          <a:bodyPr wrap="square" rtlCol="0">
            <a:spAutoFit/>
          </a:bodyPr>
          <a:lstStyle/>
          <a:p>
            <a:r>
              <a:rPr lang="en-US" b="1" dirty="0">
                <a:solidFill>
                  <a:srgbClr val="92D050"/>
                </a:solidFill>
              </a:rPr>
              <a:t>describe data objects</a:t>
            </a:r>
          </a:p>
        </p:txBody>
      </p:sp>
      <p:sp>
        <p:nvSpPr>
          <p:cNvPr id="26" name="TextBox 25"/>
          <p:cNvSpPr txBox="1"/>
          <p:nvPr/>
        </p:nvSpPr>
        <p:spPr>
          <a:xfrm>
            <a:off x="1600200" y="6059269"/>
            <a:ext cx="1517650" cy="646331"/>
          </a:xfrm>
          <a:prstGeom prst="rect">
            <a:avLst/>
          </a:prstGeom>
          <a:noFill/>
        </p:spPr>
        <p:txBody>
          <a:bodyPr wrap="square" rtlCol="0">
            <a:spAutoFit/>
          </a:bodyPr>
          <a:lstStyle/>
          <a:p>
            <a:r>
              <a:rPr lang="en-US" b="1">
                <a:solidFill>
                  <a:schemeClr val="accent6">
                    <a:lumMod val="75000"/>
                  </a:schemeClr>
                </a:solidFill>
              </a:rPr>
              <a:t>environment settings</a:t>
            </a:r>
          </a:p>
        </p:txBody>
      </p:sp>
      <p:sp>
        <p:nvSpPr>
          <p:cNvPr id="10" name="Rectangle 9"/>
          <p:cNvSpPr/>
          <p:nvPr/>
        </p:nvSpPr>
        <p:spPr>
          <a:xfrm>
            <a:off x="6096000" y="3962399"/>
            <a:ext cx="2936052" cy="1751633"/>
          </a:xfrm>
          <a:prstGeom prst="rect">
            <a:avLst/>
          </a:prstGeom>
          <a:noFill/>
          <a:ln w="76200" cmpd="sng">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endParaRPr lang="en-US" sz="1200" dirty="0">
              <a:solidFill>
                <a:schemeClr val="tx1"/>
              </a:solidFill>
            </a:endParaRPr>
          </a:p>
        </p:txBody>
      </p:sp>
      <p:sp>
        <p:nvSpPr>
          <p:cNvPr id="28" name="TextBox 27"/>
          <p:cNvSpPr txBox="1"/>
          <p:nvPr/>
        </p:nvSpPr>
        <p:spPr>
          <a:xfrm>
            <a:off x="7255922" y="3994202"/>
            <a:ext cx="1739883" cy="308277"/>
          </a:xfrm>
          <a:prstGeom prst="rect">
            <a:avLst/>
          </a:prstGeom>
          <a:noFill/>
        </p:spPr>
        <p:txBody>
          <a:bodyPr wrap="square" rtlCol="0">
            <a:spAutoFit/>
          </a:bodyPr>
          <a:lstStyle/>
          <a:p>
            <a:r>
              <a:rPr lang="en-US" b="1">
                <a:solidFill>
                  <a:srgbClr val="7030A0"/>
                </a:solidFill>
              </a:rPr>
              <a:t>      mapping</a:t>
            </a:r>
          </a:p>
        </p:txBody>
      </p:sp>
      <p:sp>
        <p:nvSpPr>
          <p:cNvPr id="29" name="TextBox 28"/>
          <p:cNvSpPr txBox="1"/>
          <p:nvPr/>
        </p:nvSpPr>
        <p:spPr>
          <a:xfrm>
            <a:off x="228600" y="11668"/>
            <a:ext cx="3276600" cy="369332"/>
          </a:xfrm>
          <a:prstGeom prst="rect">
            <a:avLst/>
          </a:prstGeom>
          <a:noFill/>
        </p:spPr>
        <p:txBody>
          <a:bodyPr wrap="square" rtlCol="0">
            <a:spAutoFit/>
          </a:bodyPr>
          <a:lstStyle/>
          <a:p>
            <a:r>
              <a:rPr lang="en-US" b="1" dirty="0" err="1">
                <a:solidFill>
                  <a:schemeClr val="bg1">
                    <a:lumMod val="85000"/>
                  </a:schemeClr>
                </a:solidFill>
              </a:rPr>
              <a:t>arcpy</a:t>
            </a:r>
            <a:r>
              <a:rPr lang="en-US" b="1" dirty="0">
                <a:solidFill>
                  <a:schemeClr val="bg1">
                    <a:lumMod val="85000"/>
                  </a:schemeClr>
                </a:solidFill>
              </a:rPr>
              <a:t> </a:t>
            </a:r>
            <a:r>
              <a:rPr lang="en-US" b="1" dirty="0" err="1">
                <a:solidFill>
                  <a:schemeClr val="bg1">
                    <a:lumMod val="85000"/>
                  </a:schemeClr>
                </a:solidFill>
              </a:rPr>
              <a:t>cheatsheet</a:t>
            </a:r>
            <a:endParaRPr lang="en-US" b="1" dirty="0">
              <a:solidFill>
                <a:schemeClr val="bg1">
                  <a:lumMod val="85000"/>
                </a:schemeClr>
              </a:solidFill>
            </a:endParaRPr>
          </a:p>
        </p:txBody>
      </p:sp>
      <p:cxnSp>
        <p:nvCxnSpPr>
          <p:cNvPr id="8" name="Straight Arrow Connector 7"/>
          <p:cNvCxnSpPr>
            <a:cxnSpLocks/>
          </p:cNvCxnSpPr>
          <p:nvPr/>
        </p:nvCxnSpPr>
        <p:spPr>
          <a:xfrm>
            <a:off x="1438728" y="2133600"/>
            <a:ext cx="1822632" cy="0"/>
          </a:xfrm>
          <a:prstGeom prst="straightConnector1">
            <a:avLst/>
          </a:prstGeom>
          <a:ln w="9525">
            <a:solidFill>
              <a:srgbClr val="E3E3E3"/>
            </a:solidFill>
            <a:tailEnd type="arrow"/>
          </a:ln>
        </p:spPr>
        <p:style>
          <a:lnRef idx="1">
            <a:schemeClr val="accent1"/>
          </a:lnRef>
          <a:fillRef idx="0">
            <a:schemeClr val="accent1"/>
          </a:fillRef>
          <a:effectRef idx="0">
            <a:schemeClr val="accent1"/>
          </a:effectRef>
          <a:fontRef idx="minor">
            <a:schemeClr val="tx1"/>
          </a:fontRef>
        </p:style>
      </p:cxnSp>
      <p:sp>
        <p:nvSpPr>
          <p:cNvPr id="19" name="Rectangle 18"/>
          <p:cNvSpPr/>
          <p:nvPr/>
        </p:nvSpPr>
        <p:spPr>
          <a:xfrm>
            <a:off x="6248400" y="3156816"/>
            <a:ext cx="1517650" cy="468086"/>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InsertCursor</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insertRow</a:t>
            </a:r>
            <a:r>
              <a:rPr lang="en-US" sz="1200" dirty="0">
                <a:solidFill>
                  <a:schemeClr val="bg1">
                    <a:lumMod val="85000"/>
                  </a:schemeClr>
                </a:solidFill>
              </a:rPr>
              <a:t>(row)</a:t>
            </a:r>
          </a:p>
        </p:txBody>
      </p:sp>
      <p:sp>
        <p:nvSpPr>
          <p:cNvPr id="20" name="Rectangle 19"/>
          <p:cNvSpPr/>
          <p:nvPr/>
        </p:nvSpPr>
        <p:spPr>
          <a:xfrm>
            <a:off x="6251575" y="2057400"/>
            <a:ext cx="1514475" cy="99060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err="1">
                <a:solidFill>
                  <a:schemeClr val="bg1">
                    <a:lumMod val="85000"/>
                  </a:schemeClr>
                </a:solidFill>
              </a:rPr>
              <a:t>UpdateCursor</a:t>
            </a:r>
            <a:br>
              <a:rPr lang="en-US" sz="1200" dirty="0">
                <a:solidFill>
                  <a:schemeClr val="bg1">
                    <a:lumMod val="85000"/>
                  </a:schemeClr>
                </a:solidFill>
              </a:rPr>
            </a:br>
            <a:r>
              <a:rPr lang="en-US" sz="1200" dirty="0">
                <a:solidFill>
                  <a:schemeClr val="bg1">
                    <a:lumMod val="85000"/>
                  </a:schemeClr>
                </a:solidFill>
              </a:rPr>
              <a:t>    ←reset( )</a:t>
            </a:r>
          </a:p>
          <a:p>
            <a:r>
              <a:rPr lang="en-US" sz="1200" dirty="0">
                <a:solidFill>
                  <a:schemeClr val="bg1">
                    <a:lumMod val="85000"/>
                  </a:schemeClr>
                </a:solidFill>
              </a:rPr>
              <a:t>    ←</a:t>
            </a:r>
            <a:r>
              <a:rPr lang="en-US" sz="1200" dirty="0" err="1">
                <a:solidFill>
                  <a:schemeClr val="bg1">
                    <a:lumMod val="85000"/>
                  </a:schemeClr>
                </a:solidFill>
              </a:rPr>
              <a:t>updateRow</a:t>
            </a:r>
            <a:r>
              <a:rPr lang="en-US" sz="1200" dirty="0">
                <a:solidFill>
                  <a:schemeClr val="bg1">
                    <a:lumMod val="85000"/>
                  </a:schemeClr>
                </a:solidFill>
              </a:rPr>
              <a:t>(row)</a:t>
            </a:r>
          </a:p>
          <a:p>
            <a:r>
              <a:rPr lang="en-US" sz="1200" dirty="0">
                <a:solidFill>
                  <a:schemeClr val="bg1">
                    <a:lumMod val="85000"/>
                  </a:schemeClr>
                </a:solidFill>
              </a:rPr>
              <a:t>    ←</a:t>
            </a:r>
            <a:r>
              <a:rPr lang="en-US" sz="1200" dirty="0" err="1">
                <a:solidFill>
                  <a:schemeClr val="bg1">
                    <a:lumMod val="85000"/>
                  </a:schemeClr>
                </a:solidFill>
              </a:rPr>
              <a:t>deleteRow</a:t>
            </a:r>
            <a:r>
              <a:rPr lang="en-US" sz="1200" dirty="0">
                <a:solidFill>
                  <a:schemeClr val="tx1"/>
                </a:solidFill>
              </a:rPr>
              <a:t>( )</a:t>
            </a:r>
          </a:p>
        </p:txBody>
      </p:sp>
      <p:sp>
        <p:nvSpPr>
          <p:cNvPr id="27" name="TextBox 26"/>
          <p:cNvSpPr txBox="1"/>
          <p:nvPr/>
        </p:nvSpPr>
        <p:spPr>
          <a:xfrm>
            <a:off x="6858000" y="152400"/>
            <a:ext cx="2590800" cy="369332"/>
          </a:xfrm>
          <a:prstGeom prst="rect">
            <a:avLst/>
          </a:prstGeom>
          <a:noFill/>
        </p:spPr>
        <p:txBody>
          <a:bodyPr wrap="square" rtlCol="0">
            <a:spAutoFit/>
          </a:bodyPr>
          <a:lstStyle/>
          <a:p>
            <a:r>
              <a:rPr lang="en-US" b="1">
                <a:solidFill>
                  <a:srgbClr val="DAA600"/>
                </a:solidFill>
              </a:rPr>
              <a:t>cursors (data access)</a:t>
            </a:r>
          </a:p>
        </p:txBody>
      </p:sp>
      <p:sp>
        <p:nvSpPr>
          <p:cNvPr id="30" name="Rectangle 29"/>
          <p:cNvSpPr/>
          <p:nvPr/>
        </p:nvSpPr>
        <p:spPr>
          <a:xfrm>
            <a:off x="6261100" y="1276350"/>
            <a:ext cx="1514475" cy="628650"/>
          </a:xfrm>
          <a:prstGeom prst="rect">
            <a:avLst/>
          </a:prstGeom>
          <a:noFill/>
          <a:ln>
            <a:solidFill>
              <a:srgbClr val="DAA600"/>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 </a:t>
            </a:r>
            <a:r>
              <a:rPr lang="en-US" sz="1200" dirty="0">
                <a:solidFill>
                  <a:schemeClr val="bg1">
                    <a:lumMod val="85000"/>
                  </a:schemeClr>
                </a:solidFill>
              </a:rPr>
              <a:t> </a:t>
            </a:r>
            <a:r>
              <a:rPr lang="en-US" sz="1200" dirty="0" err="1">
                <a:solidFill>
                  <a:schemeClr val="bg1">
                    <a:lumMod val="85000"/>
                  </a:schemeClr>
                </a:solidFill>
              </a:rPr>
              <a:t>SearchCursor</a:t>
            </a:r>
            <a:br>
              <a:rPr lang="en-US" sz="1200" dirty="0">
                <a:solidFill>
                  <a:schemeClr val="bg1">
                    <a:lumMod val="85000"/>
                  </a:schemeClr>
                </a:solidFill>
              </a:rPr>
            </a:br>
            <a:r>
              <a:rPr lang="en-US" sz="1200" dirty="0">
                <a:solidFill>
                  <a:schemeClr val="bg1">
                    <a:lumMod val="85000"/>
                  </a:schemeClr>
                </a:solidFill>
              </a:rPr>
              <a:t>    ←reset( )</a:t>
            </a:r>
          </a:p>
        </p:txBody>
      </p:sp>
      <p:sp>
        <p:nvSpPr>
          <p:cNvPr id="40" name="TextBox 39"/>
          <p:cNvSpPr txBox="1"/>
          <p:nvPr/>
        </p:nvSpPr>
        <p:spPr>
          <a:xfrm>
            <a:off x="7726791" y="5754469"/>
            <a:ext cx="1341009" cy="646331"/>
          </a:xfrm>
          <a:prstGeom prst="rect">
            <a:avLst/>
          </a:prstGeom>
          <a:noFill/>
        </p:spPr>
        <p:txBody>
          <a:bodyPr wrap="square" rtlCol="0">
            <a:spAutoFit/>
          </a:bodyPr>
          <a:lstStyle/>
          <a:p>
            <a:r>
              <a:rPr lang="en-US" b="1" dirty="0" err="1">
                <a:solidFill>
                  <a:schemeClr val="bg1">
                    <a:lumMod val="85000"/>
                  </a:schemeClr>
                </a:solidFill>
              </a:rPr>
              <a:t>cheatsheet</a:t>
            </a:r>
            <a:r>
              <a:rPr lang="en-US" b="1" dirty="0">
                <a:solidFill>
                  <a:schemeClr val="bg1">
                    <a:lumMod val="85000"/>
                  </a:schemeClr>
                </a:solidFill>
              </a:rPr>
              <a:t>         key</a:t>
            </a:r>
          </a:p>
        </p:txBody>
      </p:sp>
      <p:cxnSp>
        <p:nvCxnSpPr>
          <p:cNvPr id="52" name="Straight Connector 51"/>
          <p:cNvCxnSpPr/>
          <p:nvPr/>
        </p:nvCxnSpPr>
        <p:spPr>
          <a:xfrm>
            <a:off x="1143000" y="2590800"/>
            <a:ext cx="2011680" cy="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5" name="Straight Connector 54"/>
          <p:cNvCxnSpPr>
            <a:cxnSpLocks/>
          </p:cNvCxnSpPr>
          <p:nvPr/>
        </p:nvCxnSpPr>
        <p:spPr>
          <a:xfrm>
            <a:off x="3154680" y="2590800"/>
            <a:ext cx="0" cy="1524000"/>
          </a:xfrm>
          <a:prstGeom prst="line">
            <a:avLst/>
          </a:prstGeom>
          <a:ln>
            <a:solidFill>
              <a:srgbClr val="E3E3E3"/>
            </a:solidFill>
          </a:ln>
        </p:spPr>
        <p:style>
          <a:lnRef idx="1">
            <a:schemeClr val="dk1"/>
          </a:lnRef>
          <a:fillRef idx="0">
            <a:schemeClr val="dk1"/>
          </a:fillRef>
          <a:effectRef idx="0">
            <a:schemeClr val="dk1"/>
          </a:effectRef>
          <a:fontRef idx="minor">
            <a:schemeClr val="tx1"/>
          </a:fontRef>
        </p:style>
      </p:cxnSp>
      <p:cxnSp>
        <p:nvCxnSpPr>
          <p:cNvPr id="57" name="Straight Arrow Connector 56"/>
          <p:cNvCxnSpPr/>
          <p:nvPr/>
        </p:nvCxnSpPr>
        <p:spPr>
          <a:xfrm>
            <a:off x="3154680" y="4114800"/>
            <a:ext cx="121920" cy="0"/>
          </a:xfrm>
          <a:prstGeom prst="straightConnector1">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
        <p:nvSpPr>
          <p:cNvPr id="63" name="TextBox 62"/>
          <p:cNvSpPr txBox="1"/>
          <p:nvPr/>
        </p:nvSpPr>
        <p:spPr>
          <a:xfrm>
            <a:off x="7848600" y="2337881"/>
            <a:ext cx="990600" cy="938719"/>
          </a:xfrm>
          <a:prstGeom prst="rect">
            <a:avLst/>
          </a:prstGeom>
          <a:noFill/>
          <a:ln>
            <a:solidFill>
              <a:srgbClr val="E3E3E3"/>
            </a:solidFill>
          </a:ln>
        </p:spPr>
        <p:txBody>
          <a:bodyPr wrap="square" rtlCol="0">
            <a:spAutoFit/>
          </a:bodyPr>
          <a:lstStyle/>
          <a:p>
            <a:r>
              <a:rPr lang="en-US" sz="1100" u="sng" dirty="0">
                <a:solidFill>
                  <a:schemeClr val="bg1">
                    <a:lumMod val="85000"/>
                  </a:schemeClr>
                </a:solidFill>
              </a:rPr>
              <a:t>geometry tokens</a:t>
            </a:r>
          </a:p>
          <a:p>
            <a:r>
              <a:rPr lang="en-US" sz="1100" dirty="0">
                <a:solidFill>
                  <a:schemeClr val="bg1">
                    <a:lumMod val="85000"/>
                  </a:schemeClr>
                </a:solidFill>
              </a:rPr>
              <a:t>SHAPE@</a:t>
            </a:r>
          </a:p>
          <a:p>
            <a:r>
              <a:rPr lang="en-US" sz="1100" dirty="0">
                <a:solidFill>
                  <a:schemeClr val="bg1">
                    <a:lumMod val="85000"/>
                  </a:schemeClr>
                </a:solidFill>
              </a:rPr>
              <a:t>SHAPE@XY</a:t>
            </a:r>
          </a:p>
          <a:p>
            <a:r>
              <a:rPr lang="en-US" sz="1100" dirty="0">
                <a:solidFill>
                  <a:schemeClr val="bg1">
                    <a:lumMod val="85000"/>
                  </a:schemeClr>
                </a:solidFill>
              </a:rPr>
              <a:t>SHAPE@AREA</a:t>
            </a:r>
          </a:p>
        </p:txBody>
      </p:sp>
      <p:cxnSp>
        <p:nvCxnSpPr>
          <p:cNvPr id="74" name="Elbow Connector 73"/>
          <p:cNvCxnSpPr/>
          <p:nvPr/>
        </p:nvCxnSpPr>
        <p:spPr>
          <a:xfrm flipV="1">
            <a:off x="2971800" y="4302479"/>
            <a:ext cx="304800" cy="156814"/>
          </a:xfrm>
          <a:prstGeom prst="bentConnector3">
            <a:avLst/>
          </a:prstGeom>
          <a:ln>
            <a:solidFill>
              <a:srgbClr val="E3E3E3"/>
            </a:solidFill>
            <a:tailEnd type="arrow"/>
          </a:ln>
        </p:spPr>
        <p:style>
          <a:lnRef idx="1">
            <a:schemeClr val="accent1"/>
          </a:lnRef>
          <a:fillRef idx="0">
            <a:schemeClr val="accent1"/>
          </a:fillRef>
          <a:effectRef idx="0">
            <a:schemeClr val="accent1"/>
          </a:effectRef>
          <a:fontRef idx="minor">
            <a:schemeClr val="tx1"/>
          </a:fontRef>
        </p:style>
      </p:cxnSp>
      <p:cxnSp>
        <p:nvCxnSpPr>
          <p:cNvPr id="76" name="Elbow Connector 75"/>
          <p:cNvCxnSpPr/>
          <p:nvPr/>
        </p:nvCxnSpPr>
        <p:spPr>
          <a:xfrm flipV="1">
            <a:off x="2133600" y="5029200"/>
            <a:ext cx="1127760" cy="228600"/>
          </a:xfrm>
          <a:prstGeom prst="bentConnector3">
            <a:avLst/>
          </a:prstGeom>
          <a:ln>
            <a:solidFill>
              <a:srgbClr val="E3E3E3"/>
            </a:solidFill>
            <a:tailEnd type="arrow"/>
          </a:ln>
        </p:spPr>
        <p:style>
          <a:lnRef idx="1">
            <a:schemeClr val="dk1"/>
          </a:lnRef>
          <a:fillRef idx="0">
            <a:schemeClr val="dk1"/>
          </a:fillRef>
          <a:effectRef idx="0">
            <a:schemeClr val="dk1"/>
          </a:effectRef>
          <a:fontRef idx="minor">
            <a:schemeClr val="tx1"/>
          </a:fontRef>
        </p:style>
      </p:cxnSp>
      <p:sp>
        <p:nvSpPr>
          <p:cNvPr id="88" name="Rectangle 87"/>
          <p:cNvSpPr/>
          <p:nvPr/>
        </p:nvSpPr>
        <p:spPr>
          <a:xfrm>
            <a:off x="3388028" y="1706673"/>
            <a:ext cx="1465122"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tx1"/>
                </a:solidFill>
              </a:rPr>
              <a:t> </a:t>
            </a:r>
            <a:r>
              <a:rPr lang="az-Cyrl-AZ" sz="1200" dirty="0">
                <a:solidFill>
                  <a:schemeClr val="bg1">
                    <a:lumMod val="85000"/>
                  </a:schemeClr>
                </a:solidFill>
              </a:rPr>
              <a:t>҈ </a:t>
            </a:r>
            <a:r>
              <a:rPr lang="en-US" sz="1200" u="sng" dirty="0" err="1">
                <a:solidFill>
                  <a:schemeClr val="bg1">
                    <a:lumMod val="85000"/>
                  </a:schemeClr>
                </a:solidFill>
              </a:rPr>
              <a:t>FeatureClass</a:t>
            </a:r>
            <a:endParaRPr lang="en-US" sz="1200" u="sng"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featureType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shapeType</a:t>
            </a:r>
            <a:br>
              <a:rPr lang="en-US" sz="1200" dirty="0">
                <a:solidFill>
                  <a:schemeClr val="bg1">
                    <a:lumMod val="85000"/>
                  </a:schemeClr>
                </a:solidFill>
              </a:rPr>
            </a:br>
            <a:r>
              <a:rPr lang="en-US" sz="1200" dirty="0">
                <a:solidFill>
                  <a:schemeClr val="bg1">
                    <a:lumMod val="85000"/>
                  </a:schemeClr>
                </a:solidFill>
              </a:rPr>
              <a:t> </a:t>
            </a:r>
          </a:p>
        </p:txBody>
      </p:sp>
      <p:sp>
        <p:nvSpPr>
          <p:cNvPr id="89" name="Rectangle 88"/>
          <p:cNvSpPr/>
          <p:nvPr/>
        </p:nvSpPr>
        <p:spPr>
          <a:xfrm>
            <a:off x="3396893" y="2453537"/>
            <a:ext cx="1456257" cy="640391"/>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err="1">
                <a:solidFill>
                  <a:schemeClr val="bg1">
                    <a:lumMod val="85000"/>
                  </a:schemeClr>
                </a:solidFill>
              </a:rPr>
              <a:t>RasterDataset</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bandCount</a:t>
            </a:r>
            <a:endParaRPr lang="en-US" sz="1200" dirty="0">
              <a:solidFill>
                <a:schemeClr val="bg1">
                  <a:lumMod val="85000"/>
                </a:schemeClr>
              </a:solidFill>
            </a:endParaRPr>
          </a:p>
          <a:p>
            <a:r>
              <a:rPr lang="en-US" sz="1200" dirty="0">
                <a:solidFill>
                  <a:schemeClr val="bg1">
                    <a:lumMod val="85000"/>
                  </a:schemeClr>
                </a:solidFill>
              </a:rPr>
              <a:t>    † format</a:t>
            </a:r>
          </a:p>
        </p:txBody>
      </p:sp>
      <p:sp>
        <p:nvSpPr>
          <p:cNvPr id="91" name="Rectangle 90"/>
          <p:cNvSpPr/>
          <p:nvPr/>
        </p:nvSpPr>
        <p:spPr>
          <a:xfrm>
            <a:off x="3396893" y="3200400"/>
            <a:ext cx="1456258" cy="457200"/>
          </a:xfrm>
          <a:prstGeom prst="rect">
            <a:avLst/>
          </a:prstGeom>
          <a:noFill/>
          <a:ln w="28575">
            <a:solidFill>
              <a:schemeClr val="accent3">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az-Cyrl-AZ" sz="1200" dirty="0">
                <a:solidFill>
                  <a:schemeClr val="bg1">
                    <a:lumMod val="85000"/>
                  </a:schemeClr>
                </a:solidFill>
              </a:rPr>
              <a:t>҈</a:t>
            </a:r>
            <a:r>
              <a:rPr lang="en-US" sz="1200" dirty="0">
                <a:solidFill>
                  <a:schemeClr val="bg1">
                    <a:lumMod val="85000"/>
                  </a:schemeClr>
                </a:solidFill>
              </a:rPr>
              <a:t> </a:t>
            </a:r>
            <a:r>
              <a:rPr lang="en-US" sz="1200" u="sng" dirty="0">
                <a:solidFill>
                  <a:schemeClr val="bg1">
                    <a:lumMod val="85000"/>
                  </a:schemeClr>
                </a:solidFill>
              </a:rPr>
              <a:t>Workspace</a:t>
            </a:r>
            <a:endParaRPr lang="en-US" sz="1200" dirty="0">
              <a:solidFill>
                <a:schemeClr val="bg1">
                  <a:lumMod val="85000"/>
                </a:schemeClr>
              </a:solidFill>
            </a:endParaRPr>
          </a:p>
          <a:p>
            <a:r>
              <a:rPr lang="en-US" sz="1200" dirty="0">
                <a:solidFill>
                  <a:schemeClr val="bg1">
                    <a:lumMod val="85000"/>
                  </a:schemeClr>
                </a:solidFill>
              </a:rPr>
              <a:t>    † </a:t>
            </a:r>
            <a:r>
              <a:rPr lang="en-US" sz="1200" dirty="0" err="1">
                <a:solidFill>
                  <a:schemeClr val="bg1">
                    <a:lumMod val="85000"/>
                  </a:schemeClr>
                </a:solidFill>
              </a:rPr>
              <a:t>workspaceType</a:t>
            </a:r>
            <a:endParaRPr lang="en-US" sz="1200" dirty="0">
              <a:solidFill>
                <a:schemeClr val="bg1">
                  <a:lumMod val="85000"/>
                </a:schemeClr>
              </a:solidFill>
            </a:endParaRPr>
          </a:p>
        </p:txBody>
      </p:sp>
      <p:sp>
        <p:nvSpPr>
          <p:cNvPr id="2" name="TextBox 1">
            <a:extLst>
              <a:ext uri="{FF2B5EF4-FFF2-40B4-BE49-F238E27FC236}">
                <a16:creationId xmlns:a16="http://schemas.microsoft.com/office/drawing/2014/main" id="{71D76EBD-01B9-4307-8B18-C40959C91141}"/>
              </a:ext>
            </a:extLst>
          </p:cNvPr>
          <p:cNvSpPr txBox="1"/>
          <p:nvPr/>
        </p:nvSpPr>
        <p:spPr>
          <a:xfrm>
            <a:off x="6062723" y="3886200"/>
            <a:ext cx="3093717" cy="2015936"/>
          </a:xfrm>
          <a:prstGeom prst="rect">
            <a:avLst/>
          </a:prstGeom>
          <a:noFill/>
        </p:spPr>
        <p:txBody>
          <a:bodyPr wrap="square" rtlCol="0">
            <a:spAutoFit/>
          </a:bodyPr>
          <a:lstStyle/>
          <a:p>
            <a:br>
              <a:rPr lang="en-US" sz="500" dirty="0">
                <a:solidFill>
                  <a:schemeClr val="tx1"/>
                </a:solidFill>
              </a:rPr>
            </a:br>
            <a:r>
              <a:rPr lang="az-Cyrl-AZ" sz="1200" dirty="0">
                <a:solidFill>
                  <a:schemeClr val="tx1"/>
                </a:solidFill>
              </a:rPr>
              <a:t>Ӝ</a:t>
            </a:r>
            <a:r>
              <a:rPr lang="az-Cyrl-AZ" sz="1200" dirty="0">
                <a:solidFill>
                  <a:schemeClr val="bg1">
                    <a:lumMod val="85000"/>
                  </a:schemeClr>
                </a:solidFill>
              </a:rPr>
              <a:t>Ӝ </a:t>
            </a:r>
            <a:r>
              <a:rPr lang="en-US" sz="1200" u="sng" dirty="0">
                <a:solidFill>
                  <a:schemeClr val="bg1">
                    <a:lumMod val="85000"/>
                  </a:schemeClr>
                </a:solidFill>
              </a:rPr>
              <a:t>arcpy.mp</a:t>
            </a:r>
            <a:r>
              <a:rPr lang="az-Cyrl-AZ" sz="1200" dirty="0">
                <a:solidFill>
                  <a:schemeClr val="tx1"/>
                </a:solidFill>
              </a:rPr>
              <a:t> </a:t>
            </a:r>
            <a:r>
              <a:rPr lang="en-US" sz="1200" u="sng" dirty="0">
                <a:solidFill>
                  <a:schemeClr val="tx1"/>
                </a:solidFill>
              </a:rPr>
              <a:t>arcpy.mp</a:t>
            </a:r>
          </a:p>
          <a:p>
            <a:r>
              <a:rPr lang="en-US" sz="1200" dirty="0">
                <a:solidFill>
                  <a:schemeClr val="tx1"/>
                </a:solidFill>
              </a:rPr>
              <a:t>    </a:t>
            </a:r>
            <a:r>
              <a:rPr lang="az-Cyrl-AZ" sz="1200" dirty="0">
                <a:solidFill>
                  <a:schemeClr val="bg1">
                    <a:lumMod val="85000"/>
                  </a:schemeClr>
                </a:solidFill>
              </a:rPr>
              <a:t>҈ </a:t>
            </a:r>
            <a:r>
              <a:rPr lang="en-US" sz="1200" dirty="0">
                <a:solidFill>
                  <a:schemeClr val="bg1">
                    <a:lumMod val="85000"/>
                  </a:schemeClr>
                </a:solidFill>
              </a:rPr>
              <a:t>Layer</a:t>
            </a:r>
          </a:p>
          <a:p>
            <a:r>
              <a:rPr lang="en-US" sz="1200" dirty="0">
                <a:solidFill>
                  <a:schemeClr val="bg1">
                    <a:lumMod val="85000"/>
                  </a:schemeClr>
                </a:solidFill>
              </a:rPr>
              <a:t>         ‡ visible</a:t>
            </a:r>
          </a:p>
          <a:p>
            <a:r>
              <a:rPr lang="en-US" sz="1200" dirty="0">
                <a:solidFill>
                  <a:schemeClr val="bg1">
                    <a:lumMod val="85000"/>
                  </a:schemeClr>
                </a:solidFill>
              </a:rPr>
              <a:t>         ‡ name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a:t>
            </a:r>
            <a:r>
              <a:rPr lang="en-US" sz="1200" dirty="0" err="1">
                <a:solidFill>
                  <a:schemeClr val="bg1">
                    <a:lumMod val="85000"/>
                  </a:schemeClr>
                </a:solidFill>
              </a:rPr>
              <a:t>ArcGISProject</a:t>
            </a:r>
            <a:br>
              <a:rPr lang="en-US" sz="1200" dirty="0">
                <a:solidFill>
                  <a:schemeClr val="bg1">
                    <a:lumMod val="85000"/>
                  </a:schemeClr>
                </a:solidFill>
              </a:rPr>
            </a:br>
            <a:r>
              <a:rPr lang="en-US" sz="1200" dirty="0">
                <a:solidFill>
                  <a:schemeClr val="bg1">
                    <a:lumMod val="85000"/>
                  </a:schemeClr>
                </a:solidFill>
              </a:rPr>
              <a:t>          ← </a:t>
            </a:r>
            <a:r>
              <a:rPr lang="en-US" sz="1200" dirty="0" err="1">
                <a:solidFill>
                  <a:schemeClr val="bg1">
                    <a:lumMod val="85000"/>
                  </a:schemeClr>
                </a:solidFill>
              </a:rPr>
              <a:t>listMaps</a:t>
            </a:r>
            <a:r>
              <a:rPr lang="en-US" sz="1200" dirty="0">
                <a:solidFill>
                  <a:schemeClr val="bg1">
                    <a:lumMod val="85000"/>
                  </a:schemeClr>
                </a:solidFill>
              </a:rPr>
              <a:t>(map, …)</a:t>
            </a:r>
          </a:p>
          <a:p>
            <a:r>
              <a:rPr lang="en-US" sz="1200" dirty="0">
                <a:solidFill>
                  <a:schemeClr val="bg1">
                    <a:lumMod val="85000"/>
                  </a:schemeClr>
                </a:solidFill>
              </a:rPr>
              <a:t>    </a:t>
            </a:r>
            <a:r>
              <a:rPr lang="az-Cyrl-AZ" sz="1200" dirty="0">
                <a:solidFill>
                  <a:schemeClr val="bg1">
                    <a:lumMod val="85000"/>
                  </a:schemeClr>
                </a:solidFill>
              </a:rPr>
              <a:t>҈</a:t>
            </a:r>
            <a:r>
              <a:rPr lang="en-US" sz="1200" dirty="0">
                <a:solidFill>
                  <a:schemeClr val="bg1">
                    <a:lumMod val="85000"/>
                  </a:schemeClr>
                </a:solidFill>
              </a:rPr>
              <a:t> Map</a:t>
            </a:r>
            <a:br>
              <a:rPr lang="en-US" sz="1200" dirty="0">
                <a:solidFill>
                  <a:schemeClr val="bg1">
                    <a:lumMod val="85000"/>
                  </a:schemeClr>
                </a:solidFill>
              </a:rPr>
            </a:br>
            <a:r>
              <a:rPr lang="en-US" sz="1200" dirty="0">
                <a:solidFill>
                  <a:schemeClr val="bg1">
                    <a:lumMod val="85000"/>
                  </a:schemeClr>
                </a:solidFill>
              </a:rPr>
              <a:t>         ← </a:t>
            </a:r>
            <a:r>
              <a:rPr lang="en-US" sz="1200" b="0" i="0" dirty="0" err="1">
                <a:solidFill>
                  <a:schemeClr val="bg1">
                    <a:lumMod val="85000"/>
                  </a:schemeClr>
                </a:solidFill>
                <a:effectLst/>
                <a:latin typeface="Avenir Next W01"/>
              </a:rPr>
              <a:t>addDataFromPath</a:t>
            </a:r>
            <a:r>
              <a:rPr lang="en-US" sz="1200" b="0" i="0" dirty="0">
                <a:solidFill>
                  <a:schemeClr val="bg1">
                    <a:lumMod val="85000"/>
                  </a:schemeClr>
                </a:solidFill>
                <a:effectLst/>
                <a:latin typeface="Avenir Next W01"/>
              </a:rPr>
              <a:t>(</a:t>
            </a:r>
            <a:r>
              <a:rPr lang="en-US" sz="1200" b="0" i="0" dirty="0" err="1">
                <a:solidFill>
                  <a:schemeClr val="bg1">
                    <a:lumMod val="85000"/>
                  </a:schemeClr>
                </a:solidFill>
                <a:effectLst/>
                <a:latin typeface="Avenir Next W01"/>
              </a:rPr>
              <a:t>data_path</a:t>
            </a:r>
            <a:r>
              <a:rPr lang="en-US" sz="1200" b="0" i="0" dirty="0">
                <a:solidFill>
                  <a:schemeClr val="bg1">
                    <a:lumMod val="85000"/>
                  </a:schemeClr>
                </a:solidFill>
                <a:effectLst/>
                <a:latin typeface="Avenir Next W01"/>
              </a:rPr>
              <a:t>)</a:t>
            </a:r>
            <a:br>
              <a:rPr lang="en-US" sz="1200" b="0" i="0" dirty="0">
                <a:solidFill>
                  <a:schemeClr val="bg1">
                    <a:lumMod val="85000"/>
                  </a:schemeClr>
                </a:solidFill>
                <a:effectLst/>
                <a:latin typeface="Avenir Next W01"/>
              </a:rPr>
            </a:br>
            <a:r>
              <a:rPr lang="en-US" sz="1200" b="0" i="0" dirty="0">
                <a:solidFill>
                  <a:schemeClr val="bg1">
                    <a:lumMod val="85000"/>
                  </a:schemeClr>
                </a:solidFill>
                <a:effectLst/>
                <a:latin typeface="Avenir Next W01"/>
              </a:rPr>
              <a:t>         </a:t>
            </a:r>
            <a:r>
              <a:rPr lang="en-US" sz="1200" dirty="0">
                <a:solidFill>
                  <a:schemeClr val="bg1">
                    <a:lumMod val="85000"/>
                  </a:schemeClr>
                </a:solidFill>
              </a:rPr>
              <a:t>← </a:t>
            </a:r>
            <a:r>
              <a:rPr lang="en-US" sz="1200" dirty="0" err="1">
                <a:solidFill>
                  <a:schemeClr val="bg1">
                    <a:lumMod val="85000"/>
                  </a:schemeClr>
                </a:solidFill>
              </a:rPr>
              <a:t>defaultview.exportToPNG</a:t>
            </a:r>
            <a:r>
              <a:rPr lang="en-US" sz="1200" dirty="0">
                <a:solidFill>
                  <a:schemeClr val="bg1">
                    <a:lumMod val="85000"/>
                  </a:schemeClr>
                </a:solidFill>
              </a:rPr>
              <a:t>(pic, w, h, …)</a:t>
            </a:r>
          </a:p>
          <a:p>
            <a:endParaRPr lang="en-US" sz="1200" dirty="0"/>
          </a:p>
        </p:txBody>
      </p:sp>
      <p:sp>
        <p:nvSpPr>
          <p:cNvPr id="15" name="Rectangle 14">
            <a:extLst>
              <a:ext uri="{FF2B5EF4-FFF2-40B4-BE49-F238E27FC236}">
                <a16:creationId xmlns:a16="http://schemas.microsoft.com/office/drawing/2014/main" id="{4EC6ADAD-69FC-0D5C-90CF-22C1410789A3}"/>
              </a:ext>
            </a:extLst>
          </p:cNvPr>
          <p:cNvSpPr/>
          <p:nvPr/>
        </p:nvSpPr>
        <p:spPr>
          <a:xfrm>
            <a:off x="3090922" y="11668"/>
            <a:ext cx="6053077" cy="6860342"/>
          </a:xfrm>
          <a:prstGeom prst="rect">
            <a:avLst/>
          </a:prstGeom>
          <a:solidFill>
            <a:srgbClr val="6D6D6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3A18074-1EBB-0D2D-10C5-42F8C907CDA0}"/>
              </a:ext>
            </a:extLst>
          </p:cNvPr>
          <p:cNvSpPr/>
          <p:nvPr/>
        </p:nvSpPr>
        <p:spPr>
          <a:xfrm>
            <a:off x="201387" y="486372"/>
            <a:ext cx="2770414" cy="4268927"/>
          </a:xfrm>
          <a:prstGeom prst="rect">
            <a:avLst/>
          </a:prstGeom>
          <a:solidFill>
            <a:srgbClr val="6D6D6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30E6CB72-AFA7-BC81-ABD1-4E14276446F3}"/>
              </a:ext>
            </a:extLst>
          </p:cNvPr>
          <p:cNvSpPr/>
          <p:nvPr/>
        </p:nvSpPr>
        <p:spPr>
          <a:xfrm>
            <a:off x="195452" y="5531701"/>
            <a:ext cx="2800350" cy="418500"/>
          </a:xfrm>
          <a:prstGeom prst="rect">
            <a:avLst/>
          </a:prstGeom>
          <a:solidFill>
            <a:srgbClr val="6D6D6D">
              <a:alpha val="72941"/>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90527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Content Placeholder 42" descr="Map&#10;&#10;Description automatically generated">
            <a:extLst>
              <a:ext uri="{FF2B5EF4-FFF2-40B4-BE49-F238E27FC236}">
                <a16:creationId xmlns:a16="http://schemas.microsoft.com/office/drawing/2014/main" id="{65F33469-062A-8FFF-73B3-D3C4901E5827}"/>
              </a:ext>
            </a:extLst>
          </p:cNvPr>
          <p:cNvPicPr>
            <a:picLocks noGrp="1" noChangeAspect="1"/>
          </p:cNvPicPr>
          <p:nvPr>
            <p:ph idx="1"/>
          </p:nvPr>
        </p:nvPicPr>
        <p:blipFill>
          <a:blip r:embed="rId3" cstate="email">
            <a:extLst>
              <a:ext uri="{28A0092B-C50C-407E-A947-70E740481C1C}">
                <a14:useLocalDpi xmlns:a14="http://schemas.microsoft.com/office/drawing/2010/main" val="0"/>
              </a:ext>
            </a:extLst>
          </a:blip>
          <a:stretch>
            <a:fillRect/>
          </a:stretch>
        </p:blipFill>
        <p:spPr>
          <a:xfrm>
            <a:off x="3377565" y="1441857"/>
            <a:ext cx="2438095" cy="1828572"/>
          </a:xfrm>
        </p:spPr>
      </p:pic>
      <p:pic>
        <p:nvPicPr>
          <p:cNvPr id="45" name="Picture 44" descr="Map&#10;&#10;Description automatically generated">
            <a:extLst>
              <a:ext uri="{FF2B5EF4-FFF2-40B4-BE49-F238E27FC236}">
                <a16:creationId xmlns:a16="http://schemas.microsoft.com/office/drawing/2014/main" id="{1AFA2E49-A208-D99A-165E-267C7F5C55EB}"/>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6349365" y="1415187"/>
            <a:ext cx="2438095" cy="1828572"/>
          </a:xfrm>
          <a:prstGeom prst="rect">
            <a:avLst/>
          </a:prstGeom>
        </p:spPr>
      </p:pic>
      <p:pic>
        <p:nvPicPr>
          <p:cNvPr id="49" name="Picture 48" descr="Map&#10;&#10;Description automatically generated">
            <a:extLst>
              <a:ext uri="{FF2B5EF4-FFF2-40B4-BE49-F238E27FC236}">
                <a16:creationId xmlns:a16="http://schemas.microsoft.com/office/drawing/2014/main" id="{282D857D-E61F-87CD-79F5-5E356DDEC7FC}"/>
              </a:ext>
            </a:extLst>
          </p:cNvPr>
          <p:cNvPicPr>
            <a:picLocks noChangeAspect="1"/>
          </p:cNvPicPr>
          <p:nvPr/>
        </p:nvPicPr>
        <p:blipFill>
          <a:blip r:embed="rId5" cstate="email">
            <a:extLst>
              <a:ext uri="{28A0092B-C50C-407E-A947-70E740481C1C}">
                <a14:useLocalDpi xmlns:a14="http://schemas.microsoft.com/office/drawing/2010/main" val="0"/>
              </a:ext>
            </a:extLst>
          </a:blip>
          <a:stretch>
            <a:fillRect/>
          </a:stretch>
        </p:blipFill>
        <p:spPr>
          <a:xfrm>
            <a:off x="405765" y="1441857"/>
            <a:ext cx="2438095" cy="1828572"/>
          </a:xfrm>
          <a:prstGeom prst="rect">
            <a:avLst/>
          </a:prstGeom>
        </p:spPr>
      </p:pic>
      <p:sp>
        <p:nvSpPr>
          <p:cNvPr id="50" name="Line 12">
            <a:extLst>
              <a:ext uri="{FF2B5EF4-FFF2-40B4-BE49-F238E27FC236}">
                <a16:creationId xmlns:a16="http://schemas.microsoft.com/office/drawing/2014/main" id="{AC346411-F55B-05B9-50FC-D522132A0DEE}"/>
              </a:ext>
            </a:extLst>
          </p:cNvPr>
          <p:cNvSpPr>
            <a:spLocks noChangeShapeType="1"/>
          </p:cNvSpPr>
          <p:nvPr/>
        </p:nvSpPr>
        <p:spPr bwMode="auto">
          <a:xfrm rot="5400000" flipV="1">
            <a:off x="312839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
        <p:nvSpPr>
          <p:cNvPr id="51" name="Line 12">
            <a:extLst>
              <a:ext uri="{FF2B5EF4-FFF2-40B4-BE49-F238E27FC236}">
                <a16:creationId xmlns:a16="http://schemas.microsoft.com/office/drawing/2014/main" id="{05AFF392-FE54-2CF2-468B-26EB93E9D1AE}"/>
              </a:ext>
            </a:extLst>
          </p:cNvPr>
          <p:cNvSpPr>
            <a:spLocks noChangeShapeType="1"/>
          </p:cNvSpPr>
          <p:nvPr/>
        </p:nvSpPr>
        <p:spPr bwMode="auto">
          <a:xfrm rot="5400000" flipV="1">
            <a:off x="6111621" y="2200656"/>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pic>
        <p:nvPicPr>
          <p:cNvPr id="53" name="Graphic 52" descr="Earth Globe - Asia with solid fill">
            <a:extLst>
              <a:ext uri="{FF2B5EF4-FFF2-40B4-BE49-F238E27FC236}">
                <a16:creationId xmlns:a16="http://schemas.microsoft.com/office/drawing/2014/main" id="{5DC074B7-600A-D6D1-DD3B-CB09FFC1B1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38200" y="3810000"/>
            <a:ext cx="626802" cy="626802"/>
          </a:xfrm>
          <a:prstGeom prst="rect">
            <a:avLst/>
          </a:prstGeom>
        </p:spPr>
      </p:pic>
      <p:pic>
        <p:nvPicPr>
          <p:cNvPr id="55" name="Graphic 54" descr="Hammer with solid fill">
            <a:extLst>
              <a:ext uri="{FF2B5EF4-FFF2-40B4-BE49-F238E27FC236}">
                <a16:creationId xmlns:a16="http://schemas.microsoft.com/office/drawing/2014/main" id="{667E0ABC-66E8-32E2-B7F6-9E83AF5C7D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38200" y="4800600"/>
            <a:ext cx="626802" cy="626802"/>
          </a:xfrm>
          <a:prstGeom prst="rect">
            <a:avLst/>
          </a:prstGeom>
        </p:spPr>
      </p:pic>
      <p:pic>
        <p:nvPicPr>
          <p:cNvPr id="57" name="Graphic 56" descr="Chevron arrows with solid fill">
            <a:extLst>
              <a:ext uri="{FF2B5EF4-FFF2-40B4-BE49-F238E27FC236}">
                <a16:creationId xmlns:a16="http://schemas.microsoft.com/office/drawing/2014/main" id="{C222A080-FA8E-D9BF-7A77-A257AB41289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838200" y="5791200"/>
            <a:ext cx="626802" cy="626802"/>
          </a:xfrm>
          <a:prstGeom prst="rect">
            <a:avLst/>
          </a:prstGeom>
        </p:spPr>
      </p:pic>
      <p:sp>
        <p:nvSpPr>
          <p:cNvPr id="59" name="TextBox 58">
            <a:extLst>
              <a:ext uri="{FF2B5EF4-FFF2-40B4-BE49-F238E27FC236}">
                <a16:creationId xmlns:a16="http://schemas.microsoft.com/office/drawing/2014/main" id="{A8C240D7-6056-8682-4851-DB58C22DACA4}"/>
              </a:ext>
            </a:extLst>
          </p:cNvPr>
          <p:cNvSpPr txBox="1"/>
          <p:nvPr/>
        </p:nvSpPr>
        <p:spPr>
          <a:xfrm>
            <a:off x="1600200" y="3575282"/>
            <a:ext cx="7467600" cy="2945806"/>
          </a:xfrm>
          <a:prstGeom prst="rect">
            <a:avLst/>
          </a:prstGeom>
          <a:noFill/>
        </p:spPr>
        <p:txBody>
          <a:bodyPr wrap="square">
            <a:spAutoFit/>
          </a:bodyPr>
          <a:lstStyle/>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effectLst/>
                <a:latin typeface="CIDFont+F2"/>
                <a:ea typeface="Calibri" panose="020F0502020204030204" pitchFamily="34" charset="0"/>
                <a:cs typeface="CIDFont+F2"/>
              </a:rPr>
              <a:t>Census tract polygons</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ea typeface="Calibri" panose="020F0502020204030204" pitchFamily="34" charset="0"/>
                <a:cs typeface="CIDFont+F2"/>
              </a:rPr>
              <a:t>Table of tract average income </a:t>
            </a:r>
          </a:p>
          <a:p>
            <a:pPr marL="285750" marR="0" indent="-285750">
              <a:lnSpc>
                <a:spcPct val="107000"/>
              </a:lnSpc>
              <a:spcBef>
                <a:spcPts val="0"/>
              </a:spcBef>
              <a:spcAft>
                <a:spcPts val="0"/>
              </a:spcAft>
              <a:buFont typeface="Wingdings" panose="05000000000000000000" pitchFamily="2" charset="2"/>
              <a:buChar char="ü"/>
            </a:pPr>
            <a:r>
              <a:rPr lang="en-US" sz="1600" dirty="0">
                <a:solidFill>
                  <a:schemeClr val="bg1"/>
                </a:solidFill>
                <a:latin typeface="CIDFont+F2"/>
              </a:rPr>
              <a:t>Lat/long of first school computer program </a:t>
            </a:r>
          </a:p>
          <a:p>
            <a:pPr marL="0" marR="0">
              <a:lnSpc>
                <a:spcPct val="107000"/>
              </a:lnSpc>
              <a:spcBef>
                <a:spcPts val="0"/>
              </a:spcBef>
              <a:spcAft>
                <a:spcPts val="0"/>
              </a:spcAft>
            </a:pPr>
            <a:endParaRPr lang="en-US" sz="14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Add empty income level field to the tracts data (</a:t>
            </a:r>
            <a:r>
              <a:rPr lang="en-US" sz="1600" dirty="0" err="1">
                <a:solidFill>
                  <a:schemeClr val="bg1"/>
                </a:solidFill>
                <a:latin typeface="CIDFont+F2"/>
              </a:rPr>
              <a:t>AddField</a:t>
            </a:r>
            <a:r>
              <a:rPr lang="en-US" sz="1600" dirty="0">
                <a:solidFill>
                  <a:schemeClr val="bg1"/>
                </a:solidFill>
                <a:latin typeface="CIDFont+F2"/>
              </a:rPr>
              <a:t>)</a:t>
            </a: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Join the income level with the tracts polygons (</a:t>
            </a:r>
            <a:r>
              <a:rPr lang="en-US" sz="1600" dirty="0" err="1">
                <a:solidFill>
                  <a:schemeClr val="bg1"/>
                </a:solidFill>
                <a:latin typeface="CIDFont+F2"/>
              </a:rPr>
              <a:t>MakeTableView</a:t>
            </a:r>
            <a:r>
              <a:rPr lang="en-US" sz="1600" dirty="0">
                <a:solidFill>
                  <a:schemeClr val="bg1"/>
                </a:solidFill>
                <a:latin typeface="CIDFont+F2"/>
              </a:rPr>
              <a:t>,  </a:t>
            </a:r>
            <a:r>
              <a:rPr lang="en-US" sz="1600" dirty="0" err="1">
                <a:solidFill>
                  <a:schemeClr val="bg1"/>
                </a:solidFill>
                <a:latin typeface="CIDFont+F2"/>
              </a:rPr>
              <a:t>CopyRows</a:t>
            </a:r>
            <a:r>
              <a:rPr lang="en-US" sz="1600" dirty="0">
                <a:solidFill>
                  <a:schemeClr val="bg1"/>
                </a:solidFill>
                <a:latin typeface="CIDFont+F2"/>
              </a:rPr>
              <a:t>, </a:t>
            </a:r>
            <a:r>
              <a:rPr lang="en-US" sz="1600" dirty="0" err="1">
                <a:solidFill>
                  <a:schemeClr val="bg1"/>
                </a:solidFill>
                <a:latin typeface="CIDFont+F2"/>
              </a:rPr>
              <a:t>JoinField</a:t>
            </a:r>
            <a:r>
              <a:rPr lang="en-US" sz="1600" dirty="0">
                <a:solidFill>
                  <a:schemeClr val="bg1"/>
                </a:solidFill>
                <a:latin typeface="CIDFont+F2"/>
              </a:rPr>
              <a:t>)</a:t>
            </a:r>
          </a:p>
          <a:p>
            <a:pPr marL="285750" marR="0" indent="-285750">
              <a:lnSpc>
                <a:spcPct val="107000"/>
              </a:lnSpc>
              <a:spcBef>
                <a:spcPts val="0"/>
              </a:spcBef>
              <a:spcAft>
                <a:spcPts val="0"/>
              </a:spcAft>
              <a:buFont typeface="Wingdings" panose="05000000000000000000" pitchFamily="2" charset="2"/>
              <a:buChar char="v"/>
            </a:pPr>
            <a:r>
              <a:rPr lang="en-US" sz="1600" dirty="0">
                <a:solidFill>
                  <a:schemeClr val="bg1"/>
                </a:solidFill>
                <a:latin typeface="CIDFont+F2"/>
              </a:rPr>
              <a:t>Iteratively find the next nearest low-income tract (</a:t>
            </a:r>
            <a:r>
              <a:rPr lang="en-US" sz="1600" dirty="0" err="1">
                <a:solidFill>
                  <a:schemeClr val="bg1"/>
                </a:solidFill>
                <a:latin typeface="CIDFont+F2"/>
              </a:rPr>
              <a:t>SelectLayerByAttribute</a:t>
            </a:r>
            <a:r>
              <a:rPr lang="en-US" sz="1600" dirty="0">
                <a:solidFill>
                  <a:schemeClr val="bg1"/>
                </a:solidFill>
                <a:latin typeface="CIDFont+F2"/>
              </a:rPr>
              <a:t>, Near)</a:t>
            </a:r>
          </a:p>
          <a:p>
            <a:pPr marL="285750" marR="0" indent="-285750">
              <a:lnSpc>
                <a:spcPct val="107000"/>
              </a:lnSpc>
              <a:spcBef>
                <a:spcPts val="0"/>
              </a:spcBef>
              <a:spcAft>
                <a:spcPts val="0"/>
              </a:spcAft>
              <a:buFont typeface="Wingdings" panose="05000000000000000000" pitchFamily="2" charset="2"/>
              <a:buChar char="v"/>
            </a:pPr>
            <a:endParaRPr lang="en-US" sz="1600" dirty="0">
              <a:solidFill>
                <a:schemeClr val="bg1"/>
              </a:solidFill>
              <a:latin typeface="CIDFont+F2"/>
            </a:endParaRPr>
          </a:p>
          <a:p>
            <a:pPr marL="285750" marR="0" indent="-285750">
              <a:lnSpc>
                <a:spcPct val="107000"/>
              </a:lnSpc>
              <a:spcBef>
                <a:spcPts val="0"/>
              </a:spcBef>
              <a:spcAft>
                <a:spcPts val="0"/>
              </a:spcAft>
              <a:buFont typeface="Courier New" panose="02070309020205020404" pitchFamily="49" charset="0"/>
              <a:buChar char="o"/>
            </a:pPr>
            <a:r>
              <a:rPr lang="en-US" sz="1600" dirty="0">
                <a:solidFill>
                  <a:schemeClr val="bg1"/>
                </a:solidFill>
                <a:latin typeface="CIDFont+F2"/>
              </a:rPr>
              <a:t>Make a tool for doing this in any county in other states.</a:t>
            </a:r>
          </a:p>
          <a:p>
            <a:pPr marL="0" marR="0">
              <a:lnSpc>
                <a:spcPct val="107000"/>
              </a:lnSpc>
              <a:spcBef>
                <a:spcPts val="0"/>
              </a:spcBef>
              <a:spcAft>
                <a:spcPts val="0"/>
              </a:spcAft>
            </a:pPr>
            <a:endParaRPr lang="en-US" sz="1600" dirty="0">
              <a:solidFill>
                <a:srgbClr val="FFFFFF"/>
              </a:solidFill>
              <a:effectLst/>
              <a:latin typeface="Calibri" panose="020F0502020204030204" pitchFamily="34" charset="0"/>
              <a:ea typeface="Calibri" panose="020F0502020204030204" pitchFamily="34" charset="0"/>
              <a:cs typeface="Times New Roman" panose="02020603050405020304" pitchFamily="18" charset="0"/>
            </a:endParaRPr>
          </a:p>
        </p:txBody>
      </p:sp>
      <p:grpSp>
        <p:nvGrpSpPr>
          <p:cNvPr id="60" name="Group 59">
            <a:extLst>
              <a:ext uri="{FF2B5EF4-FFF2-40B4-BE49-F238E27FC236}">
                <a16:creationId xmlns:a16="http://schemas.microsoft.com/office/drawing/2014/main" id="{4FE72EAE-F40C-5717-1BAD-FCA1116CAD08}"/>
              </a:ext>
            </a:extLst>
          </p:cNvPr>
          <p:cNvGrpSpPr/>
          <p:nvPr/>
        </p:nvGrpSpPr>
        <p:grpSpPr>
          <a:xfrm>
            <a:off x="7109585" y="3403432"/>
            <a:ext cx="1676400" cy="1000432"/>
            <a:chOff x="1554691" y="5715000"/>
            <a:chExt cx="1676400" cy="1000432"/>
          </a:xfrm>
        </p:grpSpPr>
        <p:pic>
          <p:nvPicPr>
            <p:cNvPr id="61" name="Picture 60">
              <a:extLst>
                <a:ext uri="{FF2B5EF4-FFF2-40B4-BE49-F238E27FC236}">
                  <a16:creationId xmlns:a16="http://schemas.microsoft.com/office/drawing/2014/main" id="{F517E38D-FED9-B80B-33EB-5ABB6CA2A097}"/>
                </a:ext>
              </a:extLst>
            </p:cNvPr>
            <p:cNvPicPr>
              <a:picLocks noChangeAspect="1"/>
            </p:cNvPicPr>
            <p:nvPr/>
          </p:nvPicPr>
          <p:blipFill>
            <a:blip r:embed="rId12" cstate="email">
              <a:extLst>
                <a:ext uri="{28A0092B-C50C-407E-A947-70E740481C1C}">
                  <a14:useLocalDpi xmlns:a14="http://schemas.microsoft.com/office/drawing/2010/main" val="0"/>
                </a:ext>
              </a:extLst>
            </a:blip>
            <a:stretch>
              <a:fillRect/>
            </a:stretch>
          </p:blipFill>
          <p:spPr>
            <a:xfrm>
              <a:off x="1554691" y="5715000"/>
              <a:ext cx="1676400" cy="1000432"/>
            </a:xfrm>
            <a:prstGeom prst="rect">
              <a:avLst/>
            </a:prstGeom>
          </p:spPr>
        </p:pic>
        <p:pic>
          <p:nvPicPr>
            <p:cNvPr id="62" name="Picture 61">
              <a:extLst>
                <a:ext uri="{FF2B5EF4-FFF2-40B4-BE49-F238E27FC236}">
                  <a16:creationId xmlns:a16="http://schemas.microsoft.com/office/drawing/2014/main" id="{F6182845-2210-34D6-AA70-615B11BE73F7}"/>
                </a:ext>
              </a:extLst>
            </p:cNvPr>
            <p:cNvPicPr>
              <a:picLocks noChangeAspect="1"/>
            </p:cNvPicPr>
            <p:nvPr/>
          </p:nvPicPr>
          <p:blipFill>
            <a:blip r:embed="rId13" cstate="email">
              <a:extLst>
                <a:ext uri="{28A0092B-C50C-407E-A947-70E740481C1C}">
                  <a14:useLocalDpi xmlns:a14="http://schemas.microsoft.com/office/drawing/2010/main" val="0"/>
                </a:ext>
              </a:extLst>
            </a:blip>
            <a:stretch>
              <a:fillRect/>
            </a:stretch>
          </p:blipFill>
          <p:spPr>
            <a:xfrm>
              <a:off x="1652805" y="6101899"/>
              <a:ext cx="480796" cy="231246"/>
            </a:xfrm>
            <a:prstGeom prst="rect">
              <a:avLst/>
            </a:prstGeom>
          </p:spPr>
        </p:pic>
      </p:grpSp>
    </p:spTree>
    <p:extLst>
      <p:ext uri="{BB962C8B-B14F-4D97-AF65-F5344CB8AC3E}">
        <p14:creationId xmlns:p14="http://schemas.microsoft.com/office/powerpoint/2010/main" val="3689150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P spid="5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FB45A2-380C-4714-A7B7-D1D2B204A3D2}"/>
              </a:ext>
            </a:extLst>
          </p:cNvPr>
          <p:cNvSpPr>
            <a:spLocks noGrp="1"/>
          </p:cNvSpPr>
          <p:nvPr>
            <p:ph type="title"/>
          </p:nvPr>
        </p:nvSpPr>
        <p:spPr>
          <a:xfrm>
            <a:off x="3724072" y="629268"/>
            <a:ext cx="4939868" cy="1286160"/>
          </a:xfrm>
        </p:spPr>
        <p:txBody>
          <a:bodyPr anchor="b">
            <a:normAutofit/>
          </a:bodyPr>
          <a:lstStyle/>
          <a:p>
            <a:pPr eaLnBrk="1" hangingPunct="1">
              <a:defRPr/>
            </a:pPr>
            <a:r>
              <a:rPr lang="en-US" sz="4100" dirty="0">
                <a:solidFill>
                  <a:schemeClr val="bg1">
                    <a:lumMod val="95000"/>
                  </a:schemeClr>
                </a:solidFill>
                <a:ea typeface="ＭＳ Ｐゴシック" pitchFamily="34" charset="-128"/>
                <a:cs typeface="+mj-cs"/>
              </a:rPr>
              <a:t>Environment Settings</a:t>
            </a:r>
          </a:p>
        </p:txBody>
      </p:sp>
      <p:sp>
        <p:nvSpPr>
          <p:cNvPr id="17411" name="Content Placeholder 2">
            <a:extLst>
              <a:ext uri="{FF2B5EF4-FFF2-40B4-BE49-F238E27FC236}">
                <a16:creationId xmlns:a16="http://schemas.microsoft.com/office/drawing/2014/main" id="{3B4D79DF-8951-4D80-8051-17716B03D922}"/>
              </a:ext>
            </a:extLst>
          </p:cNvPr>
          <p:cNvSpPr>
            <a:spLocks noGrp="1" noChangeArrowheads="1"/>
          </p:cNvSpPr>
          <p:nvPr>
            <p:ph idx="1"/>
          </p:nvPr>
        </p:nvSpPr>
        <p:spPr>
          <a:xfrm>
            <a:off x="3706776" y="2266383"/>
            <a:ext cx="5437204" cy="4952999"/>
          </a:xfrm>
        </p:spPr>
        <p:txBody>
          <a:bodyPr>
            <a:normAutofit fontScale="77500" lnSpcReduction="20000"/>
          </a:bodyPr>
          <a:lstStyle/>
          <a:p>
            <a:pPr marL="0" indent="0" eaLnBrk="1" hangingPunct="1">
              <a:lnSpc>
                <a:spcPct val="90000"/>
              </a:lnSpc>
              <a:buNone/>
            </a:pPr>
            <a:r>
              <a:rPr lang="en-US" altLang="en-US" sz="2300" dirty="0">
                <a:solidFill>
                  <a:schemeClr val="bg1">
                    <a:lumMod val="65000"/>
                  </a:schemeClr>
                </a:solidFill>
                <a:latin typeface="Arial" panose="020B0604020202020204" pitchFamily="34" charset="0"/>
                <a:cs typeface="Arial" panose="020B0604020202020204" pitchFamily="34" charset="0"/>
              </a:rPr>
              <a:t>Manual </a:t>
            </a:r>
            <a:br>
              <a:rPr lang="en-US" altLang="en-US" sz="2100" dirty="0">
                <a:latin typeface="Arial" panose="020B0604020202020204" pitchFamily="34" charset="0"/>
                <a:cs typeface="Arial" panose="020B0604020202020204" pitchFamily="34" charset="0"/>
              </a:rPr>
            </a:br>
            <a:endParaRPr lang="en-US" altLang="en-US" sz="1200" dirty="0">
              <a:latin typeface="Arial" panose="020B0604020202020204" pitchFamily="34" charset="0"/>
              <a:cs typeface="Arial" panose="020B0604020202020204" pitchFamily="34" charset="0"/>
            </a:endParaRPr>
          </a:p>
          <a:p>
            <a:pPr marL="0" indent="0" eaLnBrk="1" hangingPunct="1">
              <a:lnSpc>
                <a:spcPct val="90000"/>
              </a:lnSpc>
              <a:buNone/>
            </a:pPr>
            <a:r>
              <a:rPr lang="en-US" altLang="en-US" sz="1800" dirty="0">
                <a:solidFill>
                  <a:schemeClr val="bg1">
                    <a:lumMod val="95000"/>
                  </a:schemeClr>
                </a:solidFill>
              </a:rPr>
              <a:t>ArcGIS Pro &gt; Analysis Tab &gt; Geoprocessing block &gt; Environments</a:t>
            </a:r>
            <a:endParaRPr lang="en-US" altLang="en-US" sz="1800" b="1" dirty="0">
              <a:solidFill>
                <a:schemeClr val="bg1">
                  <a:lumMod val="95000"/>
                </a:schemeClr>
              </a:solidFill>
            </a:endParaRPr>
          </a:p>
          <a:p>
            <a:pPr eaLnBrk="1" hangingPunct="1">
              <a:lnSpc>
                <a:spcPct val="90000"/>
              </a:lnSpc>
              <a:buFontTx/>
              <a:buNone/>
            </a:pPr>
            <a:endParaRPr lang="en-US" altLang="en-US" sz="800" dirty="0"/>
          </a:p>
          <a:p>
            <a:pPr eaLnBrk="1" hangingPunct="1">
              <a:lnSpc>
                <a:spcPct val="90000"/>
              </a:lnSpc>
              <a:buFontTx/>
              <a:buNone/>
            </a:pPr>
            <a:endParaRPr lang="en-US" altLang="en-US" sz="800" dirty="0"/>
          </a:p>
          <a:p>
            <a:pPr eaLnBrk="1" hangingPunct="1">
              <a:lnSpc>
                <a:spcPct val="90000"/>
              </a:lnSpc>
              <a:buFontTx/>
              <a:buNone/>
            </a:pPr>
            <a:endParaRPr lang="en-US" altLang="en-US" sz="1700" dirty="0">
              <a:solidFill>
                <a:schemeClr val="bg1">
                  <a:lumMod val="65000"/>
                </a:schemeClr>
              </a:solidFill>
              <a:latin typeface="Arial" panose="020B0604020202020204" pitchFamily="34" charset="0"/>
              <a:cs typeface="Arial" panose="020B0604020202020204" pitchFamily="34" charset="0"/>
            </a:endParaRPr>
          </a:p>
          <a:p>
            <a:pPr eaLnBrk="1" hangingPunct="1">
              <a:lnSpc>
                <a:spcPct val="90000"/>
              </a:lnSpc>
              <a:buFontTx/>
              <a:buNone/>
            </a:pPr>
            <a:r>
              <a:rPr lang="en-US" altLang="en-US" sz="2300" dirty="0">
                <a:solidFill>
                  <a:schemeClr val="bg1">
                    <a:lumMod val="65000"/>
                  </a:schemeClr>
                </a:solidFill>
                <a:latin typeface="Arial" panose="020B0604020202020204" pitchFamily="34" charset="0"/>
                <a:cs typeface="Arial" panose="020B0604020202020204" pitchFamily="34" charset="0"/>
              </a:rPr>
              <a:t>Python</a:t>
            </a:r>
            <a:r>
              <a:rPr lang="en-US" altLang="en-US" sz="1800" dirty="0">
                <a:solidFill>
                  <a:schemeClr val="bg1">
                    <a:lumMod val="65000"/>
                  </a:schemeClr>
                </a:solidFill>
                <a:latin typeface="Arial" panose="020B0604020202020204" pitchFamily="34" charset="0"/>
                <a:cs typeface="Arial" panose="020B0604020202020204" pitchFamily="34" charset="0"/>
              </a:rPr>
              <a:t> </a:t>
            </a:r>
          </a:p>
          <a:p>
            <a:pPr eaLnBrk="1" hangingPunct="1">
              <a:lnSpc>
                <a:spcPct val="90000"/>
              </a:lnSpc>
              <a:buFontTx/>
              <a:buNone/>
            </a:pPr>
            <a:endParaRPr lang="en-US" altLang="en-US" sz="1200" dirty="0"/>
          </a:p>
          <a:p>
            <a:pPr eaLnBrk="1" hangingPunct="1">
              <a:lnSpc>
                <a:spcPct val="90000"/>
              </a:lnSpc>
              <a:buFontTx/>
              <a:buNone/>
            </a:pPr>
            <a:r>
              <a:rPr lang="en-US" altLang="en-US" sz="1800" dirty="0">
                <a:solidFill>
                  <a:schemeClr val="bg1">
                    <a:lumMod val="95000"/>
                  </a:schemeClr>
                </a:solidFill>
              </a:rPr>
              <a:t>All settings are </a:t>
            </a:r>
            <a:r>
              <a:rPr lang="en-US" altLang="en-US" sz="1800" dirty="0" err="1">
                <a:solidFill>
                  <a:schemeClr val="bg1">
                    <a:lumMod val="95000"/>
                  </a:schemeClr>
                </a:solidFill>
              </a:rPr>
              <a:t>arcpy.env</a:t>
            </a:r>
            <a:r>
              <a:rPr lang="en-US" altLang="en-US" sz="1800" dirty="0">
                <a:solidFill>
                  <a:schemeClr val="bg1">
                    <a:lumMod val="95000"/>
                  </a:schemeClr>
                </a:solidFill>
              </a:rPr>
              <a:t> properties</a:t>
            </a:r>
          </a:p>
          <a:p>
            <a:pPr>
              <a:lnSpc>
                <a:spcPct val="90000"/>
              </a:lnSpc>
              <a:buNone/>
            </a:pPr>
            <a:r>
              <a:rPr lang="en-US" altLang="en-US" sz="1300" dirty="0">
                <a:solidFill>
                  <a:schemeClr val="bg1">
                    <a:lumMod val="95000"/>
                  </a:schemeClr>
                </a:solidFill>
                <a:latin typeface="Courier New" panose="02070309020205020404" pitchFamily="49" charset="0"/>
                <a:cs typeface="Courier New" panose="02070309020205020404" pitchFamily="49" charset="0"/>
              </a:rPr>
              <a:t>&gt;&gt;&gt; </a:t>
            </a:r>
            <a:r>
              <a:rPr lang="en-US" altLang="en-US" sz="1300" dirty="0" err="1">
                <a:solidFill>
                  <a:schemeClr val="bg1">
                    <a:lumMod val="95000"/>
                  </a:schemeClr>
                </a:solidFill>
                <a:latin typeface="Consolas" panose="020B0609020204030204" pitchFamily="49" charset="0"/>
                <a:cs typeface="Courier New" panose="02070309020205020404" pitchFamily="49" charset="0"/>
              </a:rPr>
              <a:t>arcpy.ListEnvironments</a:t>
            </a:r>
            <a:r>
              <a:rPr lang="en-US" altLang="en-US" sz="1300" dirty="0">
                <a:solidFill>
                  <a:schemeClr val="bg1">
                    <a:lumMod val="95000"/>
                  </a:schemeClr>
                </a:solidFill>
                <a:latin typeface="Consolas" panose="020B0609020204030204" pitchFamily="49" charset="0"/>
                <a:cs typeface="Courier New" panose="02070309020205020404" pitchFamily="49" charset="0"/>
              </a:rPr>
              <a:t>()</a:t>
            </a:r>
          </a:p>
          <a:p>
            <a:pPr>
              <a:lnSpc>
                <a:spcPct val="90000"/>
              </a:lnSpc>
              <a:buNone/>
            </a:pP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newPrecision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autoCommit</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XYResolution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processingServerUser</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XYDomain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processingServerPassword</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scratchWorkspace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cartographicPartitions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terrainMemoryUsage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MTolerance</a:t>
            </a:r>
            <a:r>
              <a:rPr lang="en-US" altLang="en-US" sz="1300" dirty="0">
                <a:solidFill>
                  <a:schemeClr val="bg1">
                    <a:lumMod val="95000"/>
                  </a:schemeClr>
                </a:solidFill>
                <a:latin typeface="Consolas" panose="020B0609020204030204" pitchFamily="49" charset="0"/>
                <a:cs typeface="Courier New" panose="02070309020205020404" pitchFamily="49" charset="0"/>
              </a:rPr>
              <a:t>', 'compression', '</a:t>
            </a:r>
            <a:r>
              <a:rPr lang="en-US" altLang="en-US" sz="1300" dirty="0" err="1">
                <a:solidFill>
                  <a:schemeClr val="bg1">
                    <a:lumMod val="95000"/>
                  </a:schemeClr>
                </a:solidFill>
                <a:latin typeface="Consolas" panose="020B0609020204030204" pitchFamily="49" charset="0"/>
                <a:cs typeface="Courier New" panose="02070309020205020404" pitchFamily="49" charset="0"/>
              </a:rPr>
              <a:t>coincidentPoints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randomGenerator</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outputCoordinateSystem</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rasterStatistics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ZDomain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cellSizeProjectionMethod</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transferDomains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maintainAttachments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resamplingMethod</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snapRaster</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projectCompare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cartographicCoordinateSystem</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configKeyword</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outputZFlag</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qualifiedFieldNames</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tileSize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parallelProcessingFactor</a:t>
            </a:r>
            <a:r>
              <a:rPr lang="en-US" altLang="en-US" sz="1300" dirty="0">
                <a:solidFill>
                  <a:schemeClr val="bg1">
                    <a:lumMod val="95000"/>
                  </a:schemeClr>
                </a:solidFill>
                <a:latin typeface="Consolas" panose="020B0609020204030204" pitchFamily="49" charset="0"/>
                <a:cs typeface="Courier New" panose="02070309020205020404" pitchFamily="49" charset="0"/>
              </a:rPr>
              <a:t>', 'pyramid', '</a:t>
            </a:r>
            <a:r>
              <a:rPr lang="en-US" altLang="en-US" sz="1300" dirty="0" err="1">
                <a:solidFill>
                  <a:schemeClr val="bg1">
                    <a:lumMod val="95000"/>
                  </a:schemeClr>
                </a:solidFill>
                <a:latin typeface="Consolas" panose="020B0609020204030204" pitchFamily="49" charset="0"/>
                <a:cs typeface="Courier New" panose="02070309020205020404" pitchFamily="49" charset="0"/>
              </a:rPr>
              <a:t>referenceScale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processingServer</a:t>
            </a:r>
            <a:r>
              <a:rPr lang="en-US" altLang="en-US" sz="1300" dirty="0">
                <a:solidFill>
                  <a:schemeClr val="bg1">
                    <a:lumMod val="95000"/>
                  </a:schemeClr>
                </a:solidFill>
                <a:latin typeface="Consolas" panose="020B0609020204030204" pitchFamily="49" charset="0"/>
                <a:cs typeface="Courier New" panose="02070309020205020404" pitchFamily="49" charset="0"/>
              </a:rPr>
              <a:t>', 'extent', '</a:t>
            </a:r>
            <a:r>
              <a:rPr lang="en-US" altLang="en-US" sz="1300" dirty="0" err="1">
                <a:solidFill>
                  <a:schemeClr val="bg1">
                    <a:lumMod val="95000"/>
                  </a:schemeClr>
                </a:solidFill>
                <a:latin typeface="Consolas" panose="020B0609020204030204" pitchFamily="49" charset="0"/>
                <a:cs typeface="Courier New" panose="02070309020205020404" pitchFamily="49" charset="0"/>
              </a:rPr>
              <a:t>XYTolerance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tinSaveVersion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nodata</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MDomain</a:t>
            </a:r>
            <a:r>
              <a:rPr lang="en-US" altLang="en-US" sz="1300" dirty="0">
                <a:solidFill>
                  <a:schemeClr val="bg1">
                    <a:lumMod val="95000"/>
                  </a:schemeClr>
                </a:solidFill>
                <a:latin typeface="Consolas" panose="020B0609020204030204" pitchFamily="49" charset="0"/>
                <a:cs typeface="Courier New" panose="02070309020205020404" pitchFamily="49" charset="0"/>
              </a:rPr>
              <a:t>', 'spatialGrid1', '</a:t>
            </a:r>
            <a:r>
              <a:rPr lang="en-US" altLang="en-US" sz="1300" dirty="0" err="1">
                <a:solidFill>
                  <a:schemeClr val="bg1">
                    <a:lumMod val="95000"/>
                  </a:schemeClr>
                </a:solidFill>
                <a:latin typeface="Consolas" panose="020B0609020204030204" pitchFamily="49" charset="0"/>
                <a:cs typeface="Courier New" panose="02070309020205020404" pitchFamily="49" charset="0"/>
              </a:rPr>
              <a:t>cellSize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outputZValue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outputMFlag</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geographicTransformations</a:t>
            </a:r>
            <a:r>
              <a:rPr lang="en-US" altLang="en-US" sz="1300" dirty="0">
                <a:solidFill>
                  <a:schemeClr val="bg1">
                    <a:lumMod val="95000"/>
                  </a:schemeClr>
                </a:solidFill>
                <a:latin typeface="Consolas" panose="020B0609020204030204" pitchFamily="49" charset="0"/>
                <a:cs typeface="Courier New" panose="02070309020205020404" pitchFamily="49" charset="0"/>
              </a:rPr>
              <a:t>', 'spatialGrid2', '</a:t>
            </a:r>
            <a:r>
              <a:rPr lang="en-US" altLang="en-US" sz="1300" dirty="0" err="1">
                <a:solidFill>
                  <a:schemeClr val="bg1">
                    <a:lumMod val="95000"/>
                  </a:schemeClr>
                </a:solidFill>
                <a:latin typeface="Consolas" panose="020B0609020204030204" pitchFamily="49" charset="0"/>
                <a:cs typeface="Courier New" panose="02070309020205020404" pitchFamily="49" charset="0"/>
              </a:rPr>
              <a:t>ZResolution</a:t>
            </a:r>
            <a:r>
              <a:rPr lang="en-US" altLang="en-US" sz="1300" dirty="0">
                <a:solidFill>
                  <a:schemeClr val="bg1">
                    <a:lumMod val="95000"/>
                  </a:schemeClr>
                </a:solidFill>
                <a:latin typeface="Consolas" panose="020B0609020204030204" pitchFamily="49" charset="0"/>
                <a:cs typeface="Courier New" panose="02070309020205020404" pitchFamily="49" charset="0"/>
              </a:rPr>
              <a:t>', 'mask', 'spatialGrid3', '</a:t>
            </a:r>
            <a:r>
              <a:rPr lang="en-US" altLang="en-US" sz="1300" dirty="0" err="1">
                <a:solidFill>
                  <a:schemeClr val="bg1">
                    <a:lumMod val="95000"/>
                  </a:schemeClr>
                </a:solidFill>
                <a:latin typeface="Consolas" panose="020B0609020204030204" pitchFamily="49" charset="0"/>
                <a:cs typeface="Courier New" panose="02070309020205020404" pitchFamily="49" charset="0"/>
              </a:rPr>
              <a:t>maintainSpatialIndex</a:t>
            </a:r>
            <a:r>
              <a:rPr lang="en-US" altLang="en-US" sz="1300" dirty="0">
                <a:solidFill>
                  <a:schemeClr val="bg1">
                    <a:lumMod val="95000"/>
                  </a:schemeClr>
                </a:solidFill>
                <a:latin typeface="Consolas" panose="020B0609020204030204" pitchFamily="49" charset="0"/>
                <a:cs typeface="Courier New" panose="02070309020205020404" pitchFamily="49" charset="0"/>
              </a:rPr>
              <a:t>', 'workspace', '</a:t>
            </a:r>
            <a:r>
              <a:rPr lang="en-US" altLang="en-US" sz="1300" dirty="0" err="1">
                <a:solidFill>
                  <a:schemeClr val="bg1">
                    <a:lumMod val="95000"/>
                  </a:schemeClr>
                </a:solidFill>
                <a:latin typeface="Consolas" panose="020B0609020204030204" pitchFamily="49" charset="0"/>
                <a:cs typeface="Courier New" panose="02070309020205020404" pitchFamily="49" charset="0"/>
              </a:rPr>
              <a:t>MResolution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derivedPrecision</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ZTolerance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scratchGDB</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scratchFolder</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packageWorkspace</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addOutputsToMap</a:t>
            </a:r>
            <a:r>
              <a:rPr lang="en-US" altLang="en-US" sz="1300" dirty="0">
                <a:solidFill>
                  <a:schemeClr val="bg1">
                    <a:lumMod val="95000"/>
                  </a:schemeClr>
                </a:solidFill>
                <a:latin typeface="Consolas" panose="020B0609020204030204" pitchFamily="49" charset="0"/>
                <a:cs typeface="Courier New" panose="02070309020205020404" pitchFamily="49" charset="0"/>
              </a:rPr>
              <a:t>', '</a:t>
            </a:r>
            <a:r>
              <a:rPr lang="en-US" altLang="en-US" sz="1300" dirty="0" err="1">
                <a:solidFill>
                  <a:schemeClr val="bg1">
                    <a:lumMod val="95000"/>
                  </a:schemeClr>
                </a:solidFill>
                <a:latin typeface="Consolas" panose="020B0609020204030204" pitchFamily="49" charset="0"/>
                <a:cs typeface="Courier New" panose="02070309020205020404" pitchFamily="49" charset="0"/>
              </a:rPr>
              <a:t>buildStatsAndRATForTempRaster</a:t>
            </a:r>
            <a:r>
              <a:rPr lang="en-US" altLang="en-US" sz="1300" dirty="0">
                <a:solidFill>
                  <a:schemeClr val="bg1">
                    <a:lumMod val="95000"/>
                  </a:schemeClr>
                </a:solidFill>
                <a:latin typeface="Consolas" panose="020B0609020204030204" pitchFamily="49" charset="0"/>
                <a:cs typeface="Courier New" panose="02070309020205020404" pitchFamily="49" charset="0"/>
              </a:rPr>
              <a:t>']</a:t>
            </a:r>
          </a:p>
          <a:p>
            <a:pPr eaLnBrk="1" hangingPunct="1">
              <a:lnSpc>
                <a:spcPct val="90000"/>
              </a:lnSpc>
              <a:buFontTx/>
              <a:buNone/>
            </a:pPr>
            <a:endParaRPr lang="en-US" altLang="en-US" sz="1200" dirty="0">
              <a:solidFill>
                <a:schemeClr val="bg1">
                  <a:lumMod val="95000"/>
                </a:schemeClr>
              </a:solidFill>
              <a:latin typeface="Courier New" panose="02070309020205020404" pitchFamily="49" charset="0"/>
              <a:cs typeface="Courier New" panose="02070309020205020404" pitchFamily="49" charset="0"/>
            </a:endParaRPr>
          </a:p>
          <a:p>
            <a:pPr eaLnBrk="1" hangingPunct="1">
              <a:lnSpc>
                <a:spcPct val="90000"/>
              </a:lnSpc>
              <a:buFontTx/>
              <a:buNone/>
            </a:pPr>
            <a:endParaRPr lang="en-US" altLang="en-US" sz="1800" dirty="0">
              <a:solidFill>
                <a:schemeClr val="bg1">
                  <a:lumMod val="95000"/>
                </a:schemeClr>
              </a:solidFill>
            </a:endParaRPr>
          </a:p>
          <a:p>
            <a:pPr eaLnBrk="1" hangingPunct="1">
              <a:lnSpc>
                <a:spcPct val="90000"/>
              </a:lnSpc>
              <a:buFontTx/>
              <a:buNone/>
            </a:pPr>
            <a:r>
              <a:rPr lang="en-US" altLang="en-US" sz="1800" dirty="0">
                <a:solidFill>
                  <a:schemeClr val="bg1">
                    <a:lumMod val="95000"/>
                  </a:schemeClr>
                </a:solidFill>
              </a:rPr>
              <a:t>Examples</a:t>
            </a:r>
          </a:p>
          <a:p>
            <a:pPr eaLnBrk="1" hangingPunct="1">
              <a:lnSpc>
                <a:spcPct val="90000"/>
              </a:lnSpc>
              <a:buFontTx/>
              <a:buNone/>
            </a:pPr>
            <a:endParaRPr lang="en-US" altLang="en-US" sz="1200" dirty="0">
              <a:solidFill>
                <a:schemeClr val="bg1">
                  <a:lumMod val="95000"/>
                </a:schemeClr>
              </a:solidFill>
              <a:latin typeface="Courier New" panose="02070309020205020404" pitchFamily="49" charset="0"/>
              <a:cs typeface="Courier New" panose="02070309020205020404" pitchFamily="49" charset="0"/>
            </a:endParaRPr>
          </a:p>
          <a:p>
            <a:pPr eaLnBrk="1" hangingPunct="1">
              <a:lnSpc>
                <a:spcPct val="90000"/>
              </a:lnSpc>
              <a:buFontTx/>
              <a:buNone/>
            </a:pPr>
            <a:r>
              <a:rPr lang="en-US" altLang="en-US" sz="1700" dirty="0" err="1">
                <a:solidFill>
                  <a:schemeClr val="bg1">
                    <a:lumMod val="95000"/>
                  </a:schemeClr>
                </a:solidFill>
                <a:latin typeface="Consolas" panose="020B0609020204030204" pitchFamily="49" charset="0"/>
                <a:cs typeface="Courier New" panose="02070309020205020404" pitchFamily="49" charset="0"/>
              </a:rPr>
              <a:t>arcpy.env.overwriteOutput</a:t>
            </a:r>
            <a:r>
              <a:rPr lang="en-US" altLang="en-US" sz="1700" dirty="0">
                <a:solidFill>
                  <a:schemeClr val="bg1">
                    <a:lumMod val="95000"/>
                  </a:schemeClr>
                </a:solidFill>
                <a:latin typeface="Consolas" panose="020B0609020204030204" pitchFamily="49" charset="0"/>
                <a:cs typeface="Courier New" panose="02070309020205020404" pitchFamily="49" charset="0"/>
              </a:rPr>
              <a:t> = True</a:t>
            </a:r>
          </a:p>
          <a:p>
            <a:pPr eaLnBrk="1" hangingPunct="1">
              <a:lnSpc>
                <a:spcPct val="90000"/>
              </a:lnSpc>
              <a:buFontTx/>
              <a:buNone/>
            </a:pPr>
            <a:r>
              <a:rPr lang="en-US" altLang="en-US" sz="1700" dirty="0" err="1">
                <a:solidFill>
                  <a:schemeClr val="bg1">
                    <a:lumMod val="95000"/>
                  </a:schemeClr>
                </a:solidFill>
                <a:latin typeface="Consolas" panose="020B0609020204030204" pitchFamily="49" charset="0"/>
                <a:cs typeface="Courier New" panose="02070309020205020404" pitchFamily="49" charset="0"/>
              </a:rPr>
              <a:t>arcpy.env.workspace</a:t>
            </a:r>
            <a:r>
              <a:rPr lang="en-US" altLang="en-US" sz="1700" dirty="0">
                <a:solidFill>
                  <a:schemeClr val="bg1">
                    <a:lumMod val="95000"/>
                  </a:schemeClr>
                </a:solidFill>
                <a:latin typeface="Consolas" panose="020B0609020204030204" pitchFamily="49" charset="0"/>
                <a:cs typeface="Courier New" panose="02070309020205020404" pitchFamily="49" charset="0"/>
              </a:rPr>
              <a:t> = </a:t>
            </a:r>
            <a:r>
              <a:rPr lang="fr-FR" altLang="en-US" sz="1700" dirty="0">
                <a:solidFill>
                  <a:schemeClr val="bg1">
                    <a:lumMod val="95000"/>
                  </a:schemeClr>
                </a:solidFill>
                <a:latin typeface="Consolas" panose="020B0609020204030204" pitchFamily="49" charset="0"/>
                <a:cs typeface="Courier New" panose="02070309020205020404" pitchFamily="49" charset="0"/>
              </a:rPr>
              <a:t>'</a:t>
            </a:r>
            <a:r>
              <a:rPr lang="en-US" altLang="en-US" sz="1700" dirty="0">
                <a:solidFill>
                  <a:schemeClr val="bg1">
                    <a:lumMod val="95000"/>
                  </a:schemeClr>
                </a:solidFill>
                <a:latin typeface="Consolas" panose="020B0609020204030204" pitchFamily="49" charset="0"/>
                <a:cs typeface="Courier New" panose="02070309020205020404" pitchFamily="49" charset="0"/>
              </a:rPr>
              <a:t>C:/myDataDir</a:t>
            </a:r>
            <a:r>
              <a:rPr lang="fr-FR" altLang="en-US" sz="1700" dirty="0">
                <a:solidFill>
                  <a:schemeClr val="bg1">
                    <a:lumMod val="95000"/>
                  </a:schemeClr>
                </a:solidFill>
                <a:latin typeface="Consolas" panose="020B0609020204030204" pitchFamily="49" charset="0"/>
                <a:cs typeface="Courier New" panose="02070309020205020404" pitchFamily="49" charset="0"/>
              </a:rPr>
              <a:t>'</a:t>
            </a:r>
            <a:endParaRPr lang="en-US" altLang="en-US" sz="1700" dirty="0">
              <a:solidFill>
                <a:schemeClr val="bg1">
                  <a:lumMod val="95000"/>
                </a:schemeClr>
              </a:solidFill>
              <a:latin typeface="Consolas" panose="020B0609020204030204" pitchFamily="49" charset="0"/>
              <a:cs typeface="Courier New" panose="02070309020205020404" pitchFamily="49" charset="0"/>
            </a:endParaRPr>
          </a:p>
        </p:txBody>
      </p:sp>
      <p:pic>
        <p:nvPicPr>
          <p:cNvPr id="4" name="Picture 3">
            <a:extLst>
              <a:ext uri="{FF2B5EF4-FFF2-40B4-BE49-F238E27FC236}">
                <a16:creationId xmlns:a16="http://schemas.microsoft.com/office/drawing/2014/main" id="{8CA72D7B-3FAD-41AB-AFBD-98B750E6523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20" y="10"/>
            <a:ext cx="3476673" cy="6857990"/>
          </a:xfrm>
          <a:prstGeom prst="rect">
            <a:avLst/>
          </a:prstGeom>
          <a:effectLst/>
        </p:spPr>
      </p:pic>
      <p:cxnSp>
        <p:nvCxnSpPr>
          <p:cNvPr id="6" name="Straight Arrow Connector 5">
            <a:extLst>
              <a:ext uri="{FF2B5EF4-FFF2-40B4-BE49-F238E27FC236}">
                <a16:creationId xmlns:a16="http://schemas.microsoft.com/office/drawing/2014/main" id="{6506CC24-7267-4C63-8004-D7A9CA83D7D8}"/>
              </a:ext>
            </a:extLst>
          </p:cNvPr>
          <p:cNvCxnSpPr/>
          <p:nvPr/>
        </p:nvCxnSpPr>
        <p:spPr>
          <a:xfrm flipH="1">
            <a:off x="3505200" y="2667000"/>
            <a:ext cx="228600" cy="0"/>
          </a:xfrm>
          <a:prstGeom prst="straightConnector1">
            <a:avLst/>
          </a:prstGeom>
          <a:ln w="25400">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2275DD64-C281-E540-1525-A204297D12C1}"/>
              </a:ext>
            </a:extLst>
          </p:cNvPr>
          <p:cNvPicPr>
            <a:picLocks noChangeAspect="1"/>
          </p:cNvPicPr>
          <p:nvPr/>
        </p:nvPicPr>
        <p:blipFill>
          <a:blip r:embed="rId4" cstate="email">
            <a:extLst>
              <a:ext uri="{28A0092B-C50C-407E-A947-70E740481C1C}">
                <a14:useLocalDpi xmlns:a14="http://schemas.microsoft.com/office/drawing/2010/main" val="0"/>
              </a:ext>
            </a:extLst>
          </a:blip>
          <a:stretch>
            <a:fillRect/>
          </a:stretch>
        </p:blipFill>
        <p:spPr>
          <a:xfrm>
            <a:off x="7391400" y="2938462"/>
            <a:ext cx="1295400" cy="566738"/>
          </a:xfrm>
          <a:prstGeom prst="rect">
            <a:avLst/>
          </a:prstGeom>
        </p:spPr>
      </p:pic>
      <p:sp>
        <p:nvSpPr>
          <p:cNvPr id="7" name="Line 12">
            <a:extLst>
              <a:ext uri="{FF2B5EF4-FFF2-40B4-BE49-F238E27FC236}">
                <a16:creationId xmlns:a16="http://schemas.microsoft.com/office/drawing/2014/main" id="{8F911B1D-9DF6-4464-C58D-2F3A301554E9}"/>
              </a:ext>
            </a:extLst>
          </p:cNvPr>
          <p:cNvSpPr>
            <a:spLocks noChangeShapeType="1"/>
          </p:cNvSpPr>
          <p:nvPr/>
        </p:nvSpPr>
        <p:spPr bwMode="auto">
          <a:xfrm rot="10800000" flipV="1">
            <a:off x="7924800" y="2819400"/>
            <a:ext cx="0" cy="475488"/>
          </a:xfrm>
          <a:prstGeom prst="line">
            <a:avLst/>
          </a:prstGeom>
          <a:noFill/>
          <a:ln w="127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411">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7411">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411">
                                            <p:txEl>
                                              <p:pRg st="9" end="9"/>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411">
                                            <p:txEl>
                                              <p:pRg st="12" end="1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411">
                                            <p:txEl>
                                              <p:pRg st="14" end="1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411">
                                            <p:txEl>
                                              <p:pRg st="15" end="1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A7CA5E45-9039-A6B6-6AC5-3D9FC0A24194}"/>
              </a:ext>
            </a:extLst>
          </p:cNvPr>
          <p:cNvSpPr/>
          <p:nvPr/>
        </p:nvSpPr>
        <p:spPr bwMode="auto">
          <a:xfrm>
            <a:off x="0" y="5486400"/>
            <a:ext cx="9144000" cy="381000"/>
          </a:xfrm>
          <a:prstGeom prst="rect">
            <a:avLst/>
          </a:prstGeom>
          <a:solidFill>
            <a:srgbClr val="4A452A"/>
          </a:solidFill>
          <a:ln w="38100" cap="flat" cmpd="sng" algn="ctr">
            <a:noFill/>
            <a:prstDash val="solid"/>
            <a:round/>
            <a:headEnd type="none" w="med" len="med"/>
            <a:tailEnd type="triangle" w="med" len="med"/>
          </a:ln>
          <a:effectLst/>
        </p:spPr>
        <p:txBody>
          <a:bodyPr/>
          <a:lstStyle/>
          <a:p>
            <a:pPr eaLnBrk="1" hangingPunct="1">
              <a:defRPr/>
            </a:pPr>
            <a:endParaRPr lang="en-US">
              <a:latin typeface="Arial" charset="0"/>
              <a:ea typeface="ＭＳ Ｐゴシック" pitchFamily="34" charset="-128"/>
            </a:endParaRPr>
          </a:p>
        </p:txBody>
      </p:sp>
      <p:sp>
        <p:nvSpPr>
          <p:cNvPr id="2" name="Rectangle 1">
            <a:extLst>
              <a:ext uri="{FF2B5EF4-FFF2-40B4-BE49-F238E27FC236}">
                <a16:creationId xmlns:a16="http://schemas.microsoft.com/office/drawing/2014/main" id="{6E16E5A2-9750-1CAE-3E8E-D73BFA10FC51}"/>
              </a:ext>
            </a:extLst>
          </p:cNvPr>
          <p:cNvSpPr/>
          <p:nvPr/>
        </p:nvSpPr>
        <p:spPr bwMode="auto">
          <a:xfrm>
            <a:off x="1" y="1219200"/>
            <a:ext cx="9144000" cy="381000"/>
          </a:xfrm>
          <a:prstGeom prst="rect">
            <a:avLst/>
          </a:prstGeom>
          <a:solidFill>
            <a:srgbClr val="4A452A"/>
          </a:solidFill>
          <a:ln w="38100" cap="flat" cmpd="sng" algn="ctr">
            <a:noFill/>
            <a:prstDash val="solid"/>
            <a:round/>
            <a:headEnd type="none" w="med" len="med"/>
            <a:tailEnd type="triangle" w="med" len="med"/>
          </a:ln>
          <a:effectLst/>
        </p:spPr>
        <p:txBody>
          <a:bodyPr/>
          <a:lstStyle/>
          <a:p>
            <a:pPr eaLnBrk="1" hangingPunct="1">
              <a:defRPr/>
            </a:pPr>
            <a:endParaRPr lang="en-US">
              <a:latin typeface="Arial" charset="0"/>
              <a:ea typeface="ＭＳ Ｐゴシック" pitchFamily="34" charset="-128"/>
            </a:endParaRPr>
          </a:p>
        </p:txBody>
      </p:sp>
      <p:sp>
        <p:nvSpPr>
          <p:cNvPr id="367618" name="Rectangle 2">
            <a:extLst>
              <a:ext uri="{FF2B5EF4-FFF2-40B4-BE49-F238E27FC236}">
                <a16:creationId xmlns:a16="http://schemas.microsoft.com/office/drawing/2014/main" id="{762ECBF0-8EE7-0CF0-F444-528F252607CE}"/>
              </a:ext>
            </a:extLst>
          </p:cNvPr>
          <p:cNvSpPr>
            <a:spLocks noGrp="1" noChangeArrowheads="1"/>
          </p:cNvSpPr>
          <p:nvPr>
            <p:ph type="title"/>
          </p:nvPr>
        </p:nvSpPr>
        <p:spPr/>
        <p:txBody>
          <a:bodyPr>
            <a:normAutofit/>
          </a:bodyPr>
          <a:lstStyle/>
          <a:p>
            <a:pPr eaLnBrk="1" hangingPunct="1">
              <a:defRPr/>
            </a:pPr>
            <a:r>
              <a:rPr lang="en-US" dirty="0">
                <a:ea typeface="ＭＳ Ｐゴシック" pitchFamily="34" charset="-128"/>
              </a:rPr>
              <a:t>D</a:t>
            </a:r>
            <a:r>
              <a:rPr lang="en-US" dirty="0">
                <a:ea typeface="ＭＳ Ｐゴシック" pitchFamily="34" charset="-128"/>
                <a:cs typeface="+mj-cs"/>
              </a:rPr>
              <a:t>ot notation &amp; arcpy properties</a:t>
            </a:r>
          </a:p>
        </p:txBody>
      </p:sp>
      <p:sp>
        <p:nvSpPr>
          <p:cNvPr id="25607" name="Rectangle 3">
            <a:extLst>
              <a:ext uri="{FF2B5EF4-FFF2-40B4-BE49-F238E27FC236}">
                <a16:creationId xmlns:a16="http://schemas.microsoft.com/office/drawing/2014/main" id="{1B390DF4-B18C-5ECE-D783-8EFF451EAD17}"/>
              </a:ext>
            </a:extLst>
          </p:cNvPr>
          <p:cNvSpPr>
            <a:spLocks noGrp="1" noChangeArrowheads="1"/>
          </p:cNvSpPr>
          <p:nvPr>
            <p:ph type="body" idx="1"/>
          </p:nvPr>
        </p:nvSpPr>
        <p:spPr>
          <a:xfrm>
            <a:off x="228600" y="1066800"/>
            <a:ext cx="8610600" cy="5486400"/>
          </a:xfrm>
        </p:spPr>
        <p:txBody>
          <a:bodyPr>
            <a:normAutofit/>
          </a:bodyPr>
          <a:lstStyle/>
          <a:p>
            <a:pPr marL="0" indent="0" eaLnBrk="1" hangingPunct="1">
              <a:buNone/>
            </a:pPr>
            <a:endParaRPr lang="en-US" altLang="en-US" sz="2000" b="1" dirty="0"/>
          </a:p>
          <a:p>
            <a:pPr marL="0" indent="0" eaLnBrk="1" hangingPunct="1">
              <a:buNone/>
            </a:pPr>
            <a:endParaRPr lang="en-US" altLang="en-US" sz="2000" b="1" dirty="0"/>
          </a:p>
          <a:p>
            <a:pPr marL="457200" lvl="1" indent="0">
              <a:buNone/>
            </a:pPr>
            <a:r>
              <a:rPr lang="en-US" altLang="en-US" sz="2000" b="1" dirty="0"/>
              <a:t>	</a:t>
            </a:r>
            <a:r>
              <a:rPr lang="en-US" altLang="en-US" sz="2000" dirty="0" err="1">
                <a:latin typeface="Courier New" panose="02070309020205020404" pitchFamily="49" charset="0"/>
                <a:cs typeface="Courier New" panose="02070309020205020404" pitchFamily="49" charset="0"/>
              </a:rPr>
              <a:t>arcpy</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env</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overwriteOutput</a:t>
            </a:r>
            <a:r>
              <a:rPr lang="en-US" altLang="en-US" sz="2000" dirty="0">
                <a:latin typeface="Courier New" panose="02070309020205020404" pitchFamily="49" charset="0"/>
                <a:cs typeface="Courier New" panose="02070309020205020404" pitchFamily="49" charset="0"/>
              </a:rPr>
              <a:t> = True</a:t>
            </a:r>
          </a:p>
          <a:p>
            <a:pPr marL="457200" lvl="1" indent="0" eaLnBrk="1" hangingPunct="1">
              <a:buNone/>
            </a:pPr>
            <a:endParaRPr lang="en-US" altLang="en-US" sz="2000" dirty="0"/>
          </a:p>
          <a:p>
            <a:pPr marL="0" indent="0" eaLnBrk="1" hangingPunct="1">
              <a:buNone/>
            </a:pPr>
            <a:r>
              <a:rPr lang="en-US" altLang="en-US" sz="2000" b="1" dirty="0"/>
              <a:t>      </a:t>
            </a:r>
          </a:p>
          <a:p>
            <a:pPr marL="457200" lvl="1" indent="0" eaLnBrk="1" hangingPunct="1">
              <a:buNone/>
            </a:pPr>
            <a:r>
              <a:rPr lang="en-US" altLang="en-US" sz="2000" b="1" dirty="0"/>
              <a:t>	</a:t>
            </a:r>
            <a:r>
              <a:rPr lang="en-US" altLang="en-US" sz="2000" dirty="0"/>
              <a:t> </a:t>
            </a:r>
          </a:p>
          <a:p>
            <a:pPr marL="457200" lvl="1" indent="0" eaLnBrk="1" hangingPunct="1">
              <a:buNone/>
            </a:pPr>
            <a:r>
              <a:rPr lang="en-US" altLang="en-US" sz="2000" b="1" dirty="0">
                <a:solidFill>
                  <a:srgbClr val="B8B8B8"/>
                </a:solidFill>
              </a:rPr>
              <a:t>       </a:t>
            </a:r>
          </a:p>
          <a:p>
            <a:pPr marL="457200" lvl="1" indent="0" eaLnBrk="1" hangingPunct="1">
              <a:buNone/>
            </a:pPr>
            <a:r>
              <a:rPr lang="en-US" altLang="en-US" sz="2000" b="1" dirty="0">
                <a:solidFill>
                  <a:srgbClr val="B8B8B8"/>
                </a:solidFill>
              </a:rPr>
              <a:t>        </a:t>
            </a:r>
            <a:r>
              <a:rPr lang="en-US" altLang="en-US" sz="2000" dirty="0">
                <a:latin typeface="Courier New" panose="02070309020205020404" pitchFamily="49" charset="0"/>
                <a:cs typeface="Courier New" panose="02070309020205020404" pitchFamily="49" charset="0"/>
              </a:rPr>
              <a:t>print(f</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The workspace is {</a:t>
            </a:r>
            <a:r>
              <a:rPr lang="en-US" altLang="ja-JP" sz="2000" dirty="0" err="1">
                <a:latin typeface="Courier New" panose="02070309020205020404" pitchFamily="49" charset="0"/>
                <a:cs typeface="Courier New" panose="02070309020205020404" pitchFamily="49" charset="0"/>
              </a:rPr>
              <a:t>arcpy.env.workspace</a:t>
            </a:r>
            <a:r>
              <a:rPr lang="en-US" altLang="ja-JP" sz="2000" dirty="0">
                <a:latin typeface="Courier New" panose="02070309020205020404" pitchFamily="49" charset="0"/>
                <a:cs typeface="Courier New" panose="02070309020205020404" pitchFamily="49" charset="0"/>
              </a:rPr>
              <a:t>}.')</a:t>
            </a:r>
          </a:p>
          <a:p>
            <a:pPr marL="457200" lvl="1" indent="0" eaLnBrk="1" hangingPunct="1">
              <a:buNone/>
            </a:pPr>
            <a:r>
              <a:rPr lang="en-US" altLang="ja-JP" sz="2000" dirty="0"/>
              <a:t>	</a:t>
            </a:r>
          </a:p>
          <a:p>
            <a:pPr marL="457200" lvl="1" indent="0" eaLnBrk="1" hangingPunct="1">
              <a:buNone/>
            </a:pPr>
            <a:endParaRPr lang="en-US" altLang="ja-JP" sz="2000" dirty="0"/>
          </a:p>
          <a:p>
            <a:pPr marL="457200" lvl="1" indent="0" algn="ctr" eaLnBrk="1" hangingPunct="1">
              <a:buNone/>
            </a:pPr>
            <a:endParaRPr lang="en-US" altLang="ja-JP" sz="2000" dirty="0"/>
          </a:p>
          <a:p>
            <a:pPr marL="457200" lvl="1" indent="0" algn="ctr" eaLnBrk="1" hangingPunct="1">
              <a:buNone/>
            </a:pPr>
            <a:endParaRPr lang="en-US" altLang="ja-JP" sz="2000" dirty="0"/>
          </a:p>
          <a:p>
            <a:pPr marL="457200" lvl="1" indent="0" algn="ctr" eaLnBrk="1" hangingPunct="1">
              <a:buNone/>
            </a:pPr>
            <a:r>
              <a:rPr lang="en-US" altLang="ja-JP" sz="2000" dirty="0"/>
              <a:t>Properties don</a:t>
            </a:r>
            <a:r>
              <a:rPr lang="fr-FR" altLang="ja-JP" sz="2000" dirty="0"/>
              <a:t>'</a:t>
            </a:r>
            <a:r>
              <a:rPr lang="en-US" altLang="ja-JP" sz="2000" dirty="0"/>
              <a:t>t use parentheses</a:t>
            </a:r>
          </a:p>
        </p:txBody>
      </p:sp>
      <p:sp>
        <p:nvSpPr>
          <p:cNvPr id="4" name="Line 12">
            <a:extLst>
              <a:ext uri="{FF2B5EF4-FFF2-40B4-BE49-F238E27FC236}">
                <a16:creationId xmlns:a16="http://schemas.microsoft.com/office/drawing/2014/main" id="{E6A78DEA-C426-E842-F99E-0C1BBE0755AC}"/>
              </a:ext>
            </a:extLst>
          </p:cNvPr>
          <p:cNvSpPr>
            <a:spLocks noChangeShapeType="1"/>
          </p:cNvSpPr>
          <p:nvPr/>
        </p:nvSpPr>
        <p:spPr bwMode="auto">
          <a:xfrm flipH="1" flipV="1">
            <a:off x="2698804" y="223697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0" name="Straight Connector 9">
            <a:extLst>
              <a:ext uri="{FF2B5EF4-FFF2-40B4-BE49-F238E27FC236}">
                <a16:creationId xmlns:a16="http://schemas.microsoft.com/office/drawing/2014/main" id="{7903CBBD-F78D-141F-2586-41CB502CC0CA}"/>
              </a:ext>
            </a:extLst>
          </p:cNvPr>
          <p:cNvCxnSpPr/>
          <p:nvPr/>
        </p:nvCxnSpPr>
        <p:spPr>
          <a:xfrm>
            <a:off x="1219200" y="2209800"/>
            <a:ext cx="13716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954444EB-9B26-2142-FD0B-06C055EBEE6B}"/>
              </a:ext>
            </a:extLst>
          </p:cNvPr>
          <p:cNvCxnSpPr/>
          <p:nvPr/>
        </p:nvCxnSpPr>
        <p:spPr>
          <a:xfrm>
            <a:off x="2971800" y="2209800"/>
            <a:ext cx="13716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C1F97D4-F24F-B5C6-4E8A-D3EE80DF5372}"/>
              </a:ext>
            </a:extLst>
          </p:cNvPr>
          <p:cNvSpPr txBox="1"/>
          <p:nvPr/>
        </p:nvSpPr>
        <p:spPr>
          <a:xfrm>
            <a:off x="1987163" y="2654340"/>
            <a:ext cx="4572000" cy="369332"/>
          </a:xfrm>
          <a:prstGeom prst="rect">
            <a:avLst/>
          </a:prstGeom>
          <a:noFill/>
        </p:spPr>
        <p:txBody>
          <a:bodyPr wrap="square">
            <a:spAutoFit/>
          </a:bodyPr>
          <a:lstStyle/>
          <a:p>
            <a:pPr marL="0" indent="0" eaLnBrk="1" hangingPunct="1">
              <a:buNone/>
            </a:pPr>
            <a:r>
              <a:rPr lang="en-US" altLang="en-US" sz="1800" b="1" dirty="0" err="1">
                <a:solidFill>
                  <a:srgbClr val="B8B8B8"/>
                </a:solidFill>
              </a:rPr>
              <a:t>Object.Property</a:t>
            </a:r>
            <a:endParaRPr lang="en-US" altLang="en-US" sz="1800" b="1" dirty="0">
              <a:solidFill>
                <a:srgbClr val="B8B8B8"/>
              </a:solidFill>
            </a:endParaRPr>
          </a:p>
        </p:txBody>
      </p:sp>
      <p:sp>
        <p:nvSpPr>
          <p:cNvPr id="14" name="Line 12">
            <a:extLst>
              <a:ext uri="{FF2B5EF4-FFF2-40B4-BE49-F238E27FC236}">
                <a16:creationId xmlns:a16="http://schemas.microsoft.com/office/drawing/2014/main" id="{50070772-AA32-8865-CA8B-BF9D20F41499}"/>
              </a:ext>
            </a:extLst>
          </p:cNvPr>
          <p:cNvSpPr>
            <a:spLocks noChangeShapeType="1"/>
          </p:cNvSpPr>
          <p:nvPr/>
        </p:nvSpPr>
        <p:spPr bwMode="auto">
          <a:xfrm flipH="1" flipV="1">
            <a:off x="6661204" y="4065770"/>
            <a:ext cx="0" cy="457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5" name="Straight Connector 14">
            <a:extLst>
              <a:ext uri="{FF2B5EF4-FFF2-40B4-BE49-F238E27FC236}">
                <a16:creationId xmlns:a16="http://schemas.microsoft.com/office/drawing/2014/main" id="{3D67B0E1-3BBE-C68D-AD54-B1F6AFD9DDFA}"/>
              </a:ext>
            </a:extLst>
          </p:cNvPr>
          <p:cNvCxnSpPr/>
          <p:nvPr/>
        </p:nvCxnSpPr>
        <p:spPr>
          <a:xfrm>
            <a:off x="5181600" y="4038600"/>
            <a:ext cx="1371600"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F278CC2F-F2EE-C528-F2BC-98596E8FC3F5}"/>
              </a:ext>
            </a:extLst>
          </p:cNvPr>
          <p:cNvCxnSpPr/>
          <p:nvPr/>
        </p:nvCxnSpPr>
        <p:spPr>
          <a:xfrm>
            <a:off x="6934200" y="4038600"/>
            <a:ext cx="13716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53488E23-A1E2-BB0E-745F-2C9FF0DEF373}"/>
              </a:ext>
            </a:extLst>
          </p:cNvPr>
          <p:cNvSpPr txBox="1"/>
          <p:nvPr/>
        </p:nvSpPr>
        <p:spPr>
          <a:xfrm>
            <a:off x="5949563" y="4483140"/>
            <a:ext cx="4572000" cy="369332"/>
          </a:xfrm>
          <a:prstGeom prst="rect">
            <a:avLst/>
          </a:prstGeom>
          <a:noFill/>
        </p:spPr>
        <p:txBody>
          <a:bodyPr wrap="square">
            <a:spAutoFit/>
          </a:bodyPr>
          <a:lstStyle/>
          <a:p>
            <a:pPr marL="0" indent="0" eaLnBrk="1" hangingPunct="1">
              <a:buNone/>
            </a:pPr>
            <a:r>
              <a:rPr lang="en-US" altLang="en-US" sz="1800" b="1" dirty="0" err="1">
                <a:solidFill>
                  <a:srgbClr val="B8B8B8"/>
                </a:solidFill>
              </a:rPr>
              <a:t>Object.Property</a:t>
            </a:r>
            <a:endParaRPr lang="en-US" altLang="en-US" sz="1800" b="1" dirty="0">
              <a:solidFill>
                <a:srgbClr val="B8B8B8"/>
              </a:solidFill>
            </a:endParaRPr>
          </a:p>
        </p:txBody>
      </p:sp>
    </p:spTree>
    <p:extLst>
      <p:ext uri="{BB962C8B-B14F-4D97-AF65-F5344CB8AC3E}">
        <p14:creationId xmlns:p14="http://schemas.microsoft.com/office/powerpoint/2010/main" val="85687029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A5540C02-A928-170D-4722-CD51BEBBB938}"/>
              </a:ext>
            </a:extLst>
          </p:cNvPr>
          <p:cNvSpPr/>
          <p:nvPr/>
        </p:nvSpPr>
        <p:spPr bwMode="auto">
          <a:xfrm>
            <a:off x="0" y="6172200"/>
            <a:ext cx="9144000" cy="381000"/>
          </a:xfrm>
          <a:prstGeom prst="rect">
            <a:avLst/>
          </a:prstGeom>
          <a:solidFill>
            <a:srgbClr val="4A452A"/>
          </a:solidFill>
          <a:ln w="38100" cap="flat" cmpd="sng" algn="ctr">
            <a:noFill/>
            <a:prstDash val="solid"/>
            <a:round/>
            <a:headEnd type="none" w="med" len="med"/>
            <a:tailEnd type="triangle" w="med" len="med"/>
          </a:ln>
          <a:effectLst/>
        </p:spPr>
        <p:txBody>
          <a:bodyPr/>
          <a:lstStyle/>
          <a:p>
            <a:pPr eaLnBrk="1" hangingPunct="1">
              <a:defRPr/>
            </a:pPr>
            <a:endParaRPr lang="en-US">
              <a:latin typeface="Arial" charset="0"/>
              <a:ea typeface="ＭＳ Ｐゴシック" pitchFamily="34" charset="-128"/>
            </a:endParaRPr>
          </a:p>
        </p:txBody>
      </p:sp>
      <p:sp>
        <p:nvSpPr>
          <p:cNvPr id="2" name="Rectangle 1">
            <a:extLst>
              <a:ext uri="{FF2B5EF4-FFF2-40B4-BE49-F238E27FC236}">
                <a16:creationId xmlns:a16="http://schemas.microsoft.com/office/drawing/2014/main" id="{6E16E5A2-9750-1CAE-3E8E-D73BFA10FC51}"/>
              </a:ext>
            </a:extLst>
          </p:cNvPr>
          <p:cNvSpPr/>
          <p:nvPr/>
        </p:nvSpPr>
        <p:spPr bwMode="auto">
          <a:xfrm>
            <a:off x="0" y="1219200"/>
            <a:ext cx="9143999" cy="381000"/>
          </a:xfrm>
          <a:prstGeom prst="rect">
            <a:avLst/>
          </a:prstGeom>
          <a:solidFill>
            <a:srgbClr val="4A452A"/>
          </a:solidFill>
          <a:ln w="38100" cap="flat" cmpd="sng" algn="ctr">
            <a:noFill/>
            <a:prstDash val="solid"/>
            <a:round/>
            <a:headEnd type="none" w="med" len="med"/>
            <a:tailEnd type="triangle" w="med" len="med"/>
          </a:ln>
          <a:effectLst/>
        </p:spPr>
        <p:txBody>
          <a:bodyPr/>
          <a:lstStyle/>
          <a:p>
            <a:pPr eaLnBrk="1" hangingPunct="1">
              <a:defRPr/>
            </a:pPr>
            <a:endParaRPr lang="en-US">
              <a:latin typeface="Arial" charset="0"/>
              <a:ea typeface="ＭＳ Ｐゴシック" pitchFamily="34" charset="-128"/>
            </a:endParaRPr>
          </a:p>
        </p:txBody>
      </p:sp>
      <p:sp>
        <p:nvSpPr>
          <p:cNvPr id="367618" name="Rectangle 2">
            <a:extLst>
              <a:ext uri="{FF2B5EF4-FFF2-40B4-BE49-F238E27FC236}">
                <a16:creationId xmlns:a16="http://schemas.microsoft.com/office/drawing/2014/main" id="{762ECBF0-8EE7-0CF0-F444-528F252607CE}"/>
              </a:ext>
            </a:extLst>
          </p:cNvPr>
          <p:cNvSpPr>
            <a:spLocks noGrp="1" noChangeArrowheads="1"/>
          </p:cNvSpPr>
          <p:nvPr>
            <p:ph type="title"/>
          </p:nvPr>
        </p:nvSpPr>
        <p:spPr/>
        <p:txBody>
          <a:bodyPr>
            <a:normAutofit/>
          </a:bodyPr>
          <a:lstStyle/>
          <a:p>
            <a:pPr eaLnBrk="1" hangingPunct="1">
              <a:defRPr/>
            </a:pPr>
            <a:r>
              <a:rPr lang="en-US" dirty="0">
                <a:ea typeface="ＭＳ Ｐゴシック" pitchFamily="34" charset="-128"/>
              </a:rPr>
              <a:t>D</a:t>
            </a:r>
            <a:r>
              <a:rPr lang="en-US" dirty="0">
                <a:ea typeface="ＭＳ Ｐゴシック" pitchFamily="34" charset="-128"/>
                <a:cs typeface="+mj-cs"/>
              </a:rPr>
              <a:t>ot notation </a:t>
            </a:r>
            <a:r>
              <a:rPr lang="en-US" dirty="0">
                <a:ea typeface="ＭＳ Ｐゴシック" pitchFamily="34" charset="-128"/>
              </a:rPr>
              <a:t>&amp;</a:t>
            </a:r>
            <a:r>
              <a:rPr lang="en-US" dirty="0">
                <a:ea typeface="ＭＳ Ｐゴシック" pitchFamily="34" charset="-128"/>
                <a:cs typeface="+mj-cs"/>
              </a:rPr>
              <a:t> arcpy methods</a:t>
            </a:r>
          </a:p>
        </p:txBody>
      </p:sp>
      <p:sp>
        <p:nvSpPr>
          <p:cNvPr id="25607" name="Rectangle 3">
            <a:extLst>
              <a:ext uri="{FF2B5EF4-FFF2-40B4-BE49-F238E27FC236}">
                <a16:creationId xmlns:a16="http://schemas.microsoft.com/office/drawing/2014/main" id="{1B390DF4-B18C-5ECE-D783-8EFF451EAD17}"/>
              </a:ext>
            </a:extLst>
          </p:cNvPr>
          <p:cNvSpPr>
            <a:spLocks noGrp="1" noChangeArrowheads="1"/>
          </p:cNvSpPr>
          <p:nvPr>
            <p:ph type="body" idx="1"/>
          </p:nvPr>
        </p:nvSpPr>
        <p:spPr>
          <a:xfrm>
            <a:off x="-76200" y="1066800"/>
            <a:ext cx="9032019" cy="5486400"/>
          </a:xfrm>
        </p:spPr>
        <p:txBody>
          <a:bodyPr>
            <a:normAutofit fontScale="92500" lnSpcReduction="10000"/>
          </a:bodyPr>
          <a:lstStyle/>
          <a:p>
            <a:pPr marL="457200" lvl="1" indent="0" eaLnBrk="1" hangingPunct="1">
              <a:buNone/>
            </a:pPr>
            <a:endParaRPr lang="en-US" altLang="en-US" sz="2000" b="1" dirty="0"/>
          </a:p>
          <a:p>
            <a:pPr marL="457200" lvl="1" indent="0" eaLnBrk="1" hangingPunct="1">
              <a:buNone/>
            </a:pPr>
            <a:r>
              <a:rPr lang="en-US" altLang="en-US" sz="2000" b="1" dirty="0"/>
              <a:t>	</a:t>
            </a:r>
          </a:p>
          <a:p>
            <a:pPr marL="457200" lvl="1" indent="0" eaLnBrk="1" hangingPunct="1">
              <a:buNone/>
            </a:pPr>
            <a:r>
              <a:rPr lang="en-US" altLang="en-US" sz="2000" dirty="0" err="1">
                <a:latin typeface="Courier New" panose="02070309020205020404" pitchFamily="49" charset="0"/>
                <a:cs typeface="Courier New" panose="02070309020205020404" pitchFamily="49" charset="0"/>
              </a:rPr>
              <a:t>arcpy</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Buffer_analysis</a:t>
            </a:r>
            <a:r>
              <a:rPr lang="en-US" altLang="en-US" sz="2000" dirty="0">
                <a:latin typeface="Courier New" panose="02070309020205020404" pitchFamily="49" charset="0"/>
                <a:cs typeface="Courier New" panose="02070309020205020404" pitchFamily="49" charset="0"/>
              </a:rPr>
              <a:t>(</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Freeways</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 </a:t>
            </a:r>
            <a:r>
              <a:rPr lang="fr-FR" altLang="ja-JP" sz="2000" dirty="0">
                <a:latin typeface="Courier New" panose="02070309020205020404" pitchFamily="49" charset="0"/>
                <a:cs typeface="Courier New" panose="02070309020205020404" pitchFamily="49" charset="0"/>
              </a:rPr>
              <a:t>'</a:t>
            </a:r>
            <a:r>
              <a:rPr lang="en-US" altLang="ja-JP" sz="2000" dirty="0" err="1">
                <a:latin typeface="Courier New" panose="02070309020205020404" pitchFamily="49" charset="0"/>
                <a:cs typeface="Courier New" panose="02070309020205020404" pitchFamily="49" charset="0"/>
              </a:rPr>
              <a:t>FreewaysBuffer</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 100)</a:t>
            </a: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r>
              <a:rPr lang="en-US" altLang="ja-JP" sz="2000" dirty="0" err="1">
                <a:latin typeface="Courier New" panose="02070309020205020404" pitchFamily="49" charset="0"/>
                <a:cs typeface="Courier New" panose="02070309020205020404" pitchFamily="49" charset="0"/>
              </a:rPr>
              <a:t>arcpy.Exists</a:t>
            </a:r>
            <a:r>
              <a:rPr lang="en-US" altLang="ja-JP" sz="2000" dirty="0">
                <a:latin typeface="Courier New" panose="02070309020205020404" pitchFamily="49" charset="0"/>
                <a:cs typeface="Courier New" panose="02070309020205020404" pitchFamily="49" charset="0"/>
              </a:rPr>
              <a:t>(</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Freeways</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a:t>
            </a: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endParaRPr lang="en-US" altLang="ja-JP" sz="2000" dirty="0">
              <a:latin typeface="Courier New" panose="02070309020205020404" pitchFamily="49" charset="0"/>
              <a:cs typeface="Courier New" panose="02070309020205020404" pitchFamily="49" charset="0"/>
            </a:endParaRPr>
          </a:p>
          <a:p>
            <a:pPr marL="457200" lvl="1" indent="0" eaLnBrk="1" hangingPunct="1">
              <a:buNone/>
            </a:pPr>
            <a:r>
              <a:rPr lang="en-US" altLang="ja-JP" sz="2000" dirty="0" err="1">
                <a:latin typeface="Courier New" panose="02070309020205020404" pitchFamily="49" charset="0"/>
                <a:cs typeface="Courier New" panose="02070309020205020404" pitchFamily="49" charset="0"/>
              </a:rPr>
              <a:t>arcpy.CheckOutExtension</a:t>
            </a:r>
            <a:r>
              <a:rPr lang="en-US" altLang="ja-JP" sz="2000" dirty="0">
                <a:latin typeface="Courier New" panose="02070309020205020404" pitchFamily="49" charset="0"/>
                <a:cs typeface="Courier New" panose="02070309020205020404" pitchFamily="49" charset="0"/>
              </a:rPr>
              <a:t>(</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Network</a:t>
            </a:r>
            <a:r>
              <a:rPr lang="fr-FR" altLang="ja-JP" sz="2000" dirty="0">
                <a:latin typeface="Courier New" panose="02070309020205020404" pitchFamily="49" charset="0"/>
                <a:cs typeface="Courier New" panose="02070309020205020404" pitchFamily="49" charset="0"/>
              </a:rPr>
              <a:t>'</a:t>
            </a:r>
            <a:r>
              <a:rPr lang="en-US" altLang="ja-JP" sz="2000" dirty="0">
                <a:latin typeface="Courier New" panose="02070309020205020404" pitchFamily="49" charset="0"/>
                <a:cs typeface="Courier New" panose="02070309020205020404" pitchFamily="49" charset="0"/>
              </a:rPr>
              <a:t>)</a:t>
            </a:r>
          </a:p>
          <a:p>
            <a:pPr marL="457200" lvl="1" indent="0" eaLnBrk="1" hangingPunct="1">
              <a:buNone/>
            </a:pPr>
            <a:endParaRPr lang="en-US" altLang="en-US" sz="1600" b="1" dirty="0">
              <a:solidFill>
                <a:srgbClr val="33CC33"/>
              </a:solidFill>
            </a:endParaRPr>
          </a:p>
          <a:p>
            <a:pPr marL="457200" lvl="1" indent="0" eaLnBrk="1" hangingPunct="1">
              <a:buNone/>
            </a:pPr>
            <a:endParaRPr lang="en-US" altLang="en-US" sz="1600" b="1" dirty="0">
              <a:solidFill>
                <a:srgbClr val="33CC33"/>
              </a:solidFill>
            </a:endParaRPr>
          </a:p>
          <a:p>
            <a:pPr marL="457200" lvl="1" indent="0" eaLnBrk="1" hangingPunct="1">
              <a:buNone/>
            </a:pPr>
            <a:endParaRPr lang="en-US" altLang="en-US" sz="1600" b="1" dirty="0">
              <a:solidFill>
                <a:srgbClr val="33CC33"/>
              </a:solidFill>
            </a:endParaRPr>
          </a:p>
          <a:p>
            <a:pPr marL="457200" lvl="1" indent="0" eaLnBrk="1" hangingPunct="1">
              <a:buNone/>
            </a:pPr>
            <a:endParaRPr lang="en-US" altLang="en-US" sz="1600" b="1" dirty="0">
              <a:solidFill>
                <a:srgbClr val="33CC33"/>
              </a:solidFill>
            </a:endParaRPr>
          </a:p>
          <a:p>
            <a:pPr marL="457200" lvl="1" indent="0" eaLnBrk="1" hangingPunct="1">
              <a:buNone/>
            </a:pPr>
            <a:r>
              <a:rPr lang="en-US" altLang="en-US" sz="1600" b="1" dirty="0">
                <a:solidFill>
                  <a:srgbClr val="33CC33"/>
                </a:solidFill>
              </a:rPr>
              <a:t>	</a:t>
            </a:r>
            <a:r>
              <a:rPr lang="en-US" altLang="en-US" sz="1800" dirty="0"/>
              <a:t>Parentheses around arguments                           Arguments separated by commas</a:t>
            </a:r>
          </a:p>
          <a:p>
            <a:pPr lvl="1" eaLnBrk="1" hangingPunct="1"/>
            <a:endParaRPr lang="en-US" altLang="en-US" sz="2400" b="1" dirty="0"/>
          </a:p>
        </p:txBody>
      </p:sp>
      <p:grpSp>
        <p:nvGrpSpPr>
          <p:cNvPr id="19" name="Group 18">
            <a:extLst>
              <a:ext uri="{FF2B5EF4-FFF2-40B4-BE49-F238E27FC236}">
                <a16:creationId xmlns:a16="http://schemas.microsoft.com/office/drawing/2014/main" id="{9F83A2F1-E69B-9DAA-CAF0-68B9FE03D387}"/>
              </a:ext>
            </a:extLst>
          </p:cNvPr>
          <p:cNvGrpSpPr/>
          <p:nvPr/>
        </p:nvGrpSpPr>
        <p:grpSpPr>
          <a:xfrm>
            <a:off x="525449" y="2025596"/>
            <a:ext cx="4584592" cy="717604"/>
            <a:chOff x="525449" y="2105581"/>
            <a:chExt cx="4584592" cy="717604"/>
          </a:xfrm>
        </p:grpSpPr>
        <p:sp>
          <p:nvSpPr>
            <p:cNvPr id="15" name="Line 12">
              <a:extLst>
                <a:ext uri="{FF2B5EF4-FFF2-40B4-BE49-F238E27FC236}">
                  <a16:creationId xmlns:a16="http://schemas.microsoft.com/office/drawing/2014/main" id="{E65C751F-A21B-16B6-70A0-09940AA9C4DD}"/>
                </a:ext>
              </a:extLst>
            </p:cNvPr>
            <p:cNvSpPr>
              <a:spLocks noChangeShapeType="1"/>
            </p:cNvSpPr>
            <p:nvPr/>
          </p:nvSpPr>
          <p:spPr bwMode="auto">
            <a:xfrm flipH="1" flipV="1">
              <a:off x="1281486" y="2132751"/>
              <a:ext cx="0" cy="36576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16" name="Straight Connector 15">
              <a:extLst>
                <a:ext uri="{FF2B5EF4-FFF2-40B4-BE49-F238E27FC236}">
                  <a16:creationId xmlns:a16="http://schemas.microsoft.com/office/drawing/2014/main" id="{A2509C73-BBFB-D518-D81D-47E87F6FF540}"/>
                </a:ext>
              </a:extLst>
            </p:cNvPr>
            <p:cNvCxnSpPr>
              <a:cxnSpLocks/>
            </p:cNvCxnSpPr>
            <p:nvPr/>
          </p:nvCxnSpPr>
          <p:spPr>
            <a:xfrm>
              <a:off x="525449" y="2105581"/>
              <a:ext cx="60363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8D216020-2E9D-D777-CE2E-30C2BE80DE24}"/>
                </a:ext>
              </a:extLst>
            </p:cNvPr>
            <p:cNvCxnSpPr/>
            <p:nvPr/>
          </p:nvCxnSpPr>
          <p:spPr>
            <a:xfrm>
              <a:off x="1586286" y="2105581"/>
              <a:ext cx="13716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E71990CA-F9AF-FCC9-CE42-FB3A22D96312}"/>
                </a:ext>
              </a:extLst>
            </p:cNvPr>
            <p:cNvSpPr txBox="1"/>
            <p:nvPr/>
          </p:nvSpPr>
          <p:spPr>
            <a:xfrm>
              <a:off x="538041" y="2453853"/>
              <a:ext cx="4572000" cy="369332"/>
            </a:xfrm>
            <a:prstGeom prst="rect">
              <a:avLst/>
            </a:prstGeom>
            <a:noFill/>
          </p:spPr>
          <p:txBody>
            <a:bodyPr wrap="square">
              <a:spAutoFit/>
            </a:bodyPr>
            <a:lstStyle/>
            <a:p>
              <a:pPr marL="0" indent="0" eaLnBrk="1" hangingPunct="1">
                <a:buNone/>
              </a:pPr>
              <a:r>
                <a:rPr lang="en-US" altLang="en-US" sz="1800" b="1" dirty="0" err="1">
                  <a:solidFill>
                    <a:srgbClr val="B8B8B8"/>
                  </a:solidFill>
                </a:rPr>
                <a:t>Object.Method</a:t>
              </a:r>
              <a:r>
                <a:rPr lang="en-US" altLang="en-US" sz="1800" b="1" dirty="0">
                  <a:solidFill>
                    <a:srgbClr val="B8B8B8"/>
                  </a:solidFill>
                </a:rPr>
                <a:t>(arg1,</a:t>
              </a:r>
              <a:r>
                <a:rPr lang="en-US" altLang="en-US" b="1" dirty="0">
                  <a:solidFill>
                    <a:srgbClr val="B8B8B8"/>
                  </a:solidFill>
                </a:rPr>
                <a:t> ...)</a:t>
              </a:r>
              <a:endParaRPr lang="en-US" altLang="en-US" sz="1800" b="1" dirty="0">
                <a:solidFill>
                  <a:srgbClr val="B8B8B8"/>
                </a:solidFill>
              </a:endParaRPr>
            </a:p>
          </p:txBody>
        </p:sp>
      </p:grpSp>
      <p:grpSp>
        <p:nvGrpSpPr>
          <p:cNvPr id="22" name="Group 21">
            <a:extLst>
              <a:ext uri="{FF2B5EF4-FFF2-40B4-BE49-F238E27FC236}">
                <a16:creationId xmlns:a16="http://schemas.microsoft.com/office/drawing/2014/main" id="{E5F438A8-E4E1-435F-070A-C86DE2BA23BB}"/>
              </a:ext>
            </a:extLst>
          </p:cNvPr>
          <p:cNvGrpSpPr/>
          <p:nvPr/>
        </p:nvGrpSpPr>
        <p:grpSpPr>
          <a:xfrm>
            <a:off x="520808" y="3581400"/>
            <a:ext cx="4584592" cy="717604"/>
            <a:chOff x="525449" y="2105581"/>
            <a:chExt cx="4584592" cy="717604"/>
          </a:xfrm>
        </p:grpSpPr>
        <p:sp>
          <p:nvSpPr>
            <p:cNvPr id="23" name="Line 12">
              <a:extLst>
                <a:ext uri="{FF2B5EF4-FFF2-40B4-BE49-F238E27FC236}">
                  <a16:creationId xmlns:a16="http://schemas.microsoft.com/office/drawing/2014/main" id="{B34FDF5F-7E2F-0E20-A18C-FC8E8789D1E3}"/>
                </a:ext>
              </a:extLst>
            </p:cNvPr>
            <p:cNvSpPr>
              <a:spLocks noChangeShapeType="1"/>
            </p:cNvSpPr>
            <p:nvPr/>
          </p:nvSpPr>
          <p:spPr bwMode="auto">
            <a:xfrm flipH="1" flipV="1">
              <a:off x="1281486" y="2132751"/>
              <a:ext cx="0" cy="36576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4" name="Straight Connector 23">
              <a:extLst>
                <a:ext uri="{FF2B5EF4-FFF2-40B4-BE49-F238E27FC236}">
                  <a16:creationId xmlns:a16="http://schemas.microsoft.com/office/drawing/2014/main" id="{E38A3E88-6602-AACD-0266-146E76518124}"/>
                </a:ext>
              </a:extLst>
            </p:cNvPr>
            <p:cNvCxnSpPr>
              <a:cxnSpLocks/>
            </p:cNvCxnSpPr>
            <p:nvPr/>
          </p:nvCxnSpPr>
          <p:spPr>
            <a:xfrm>
              <a:off x="525449" y="2105581"/>
              <a:ext cx="60363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4AFEF5E-1974-40F3-36FE-B49E2F2B4783}"/>
                </a:ext>
              </a:extLst>
            </p:cNvPr>
            <p:cNvCxnSpPr/>
            <p:nvPr/>
          </p:nvCxnSpPr>
          <p:spPr>
            <a:xfrm>
              <a:off x="1586286" y="2105581"/>
              <a:ext cx="13716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C08BD1C2-D34E-3C27-E642-CCE4E45B710B}"/>
                </a:ext>
              </a:extLst>
            </p:cNvPr>
            <p:cNvSpPr txBox="1"/>
            <p:nvPr/>
          </p:nvSpPr>
          <p:spPr>
            <a:xfrm>
              <a:off x="538041" y="2453853"/>
              <a:ext cx="4572000" cy="369332"/>
            </a:xfrm>
            <a:prstGeom prst="rect">
              <a:avLst/>
            </a:prstGeom>
            <a:noFill/>
          </p:spPr>
          <p:txBody>
            <a:bodyPr wrap="square">
              <a:spAutoFit/>
            </a:bodyPr>
            <a:lstStyle/>
            <a:p>
              <a:pPr marL="0" indent="0" eaLnBrk="1" hangingPunct="1">
                <a:buNone/>
              </a:pPr>
              <a:r>
                <a:rPr lang="en-US" altLang="en-US" sz="1800" b="1" dirty="0" err="1">
                  <a:solidFill>
                    <a:srgbClr val="B8B8B8"/>
                  </a:solidFill>
                </a:rPr>
                <a:t>Object.Method</a:t>
              </a:r>
              <a:r>
                <a:rPr lang="en-US" altLang="en-US" sz="1800" b="1" dirty="0">
                  <a:solidFill>
                    <a:srgbClr val="B8B8B8"/>
                  </a:solidFill>
                </a:rPr>
                <a:t>(arg1, </a:t>
              </a:r>
              <a:r>
                <a:rPr lang="en-US" altLang="en-US" b="1" dirty="0">
                  <a:solidFill>
                    <a:srgbClr val="B8B8B8"/>
                  </a:solidFill>
                </a:rPr>
                <a:t>...)</a:t>
              </a:r>
              <a:endParaRPr lang="en-US" altLang="en-US" sz="1800" b="1" dirty="0">
                <a:solidFill>
                  <a:srgbClr val="B8B8B8"/>
                </a:solidFill>
              </a:endParaRPr>
            </a:p>
          </p:txBody>
        </p:sp>
      </p:grpSp>
      <p:grpSp>
        <p:nvGrpSpPr>
          <p:cNvPr id="27" name="Group 26">
            <a:extLst>
              <a:ext uri="{FF2B5EF4-FFF2-40B4-BE49-F238E27FC236}">
                <a16:creationId xmlns:a16="http://schemas.microsoft.com/office/drawing/2014/main" id="{55C9AF92-4AFA-5A53-FE8D-382919C7164A}"/>
              </a:ext>
            </a:extLst>
          </p:cNvPr>
          <p:cNvGrpSpPr/>
          <p:nvPr/>
        </p:nvGrpSpPr>
        <p:grpSpPr>
          <a:xfrm>
            <a:off x="520808" y="5149796"/>
            <a:ext cx="4584592" cy="717604"/>
            <a:chOff x="525449" y="2105581"/>
            <a:chExt cx="4584592" cy="717604"/>
          </a:xfrm>
        </p:grpSpPr>
        <p:sp>
          <p:nvSpPr>
            <p:cNvPr id="28" name="Line 12">
              <a:extLst>
                <a:ext uri="{FF2B5EF4-FFF2-40B4-BE49-F238E27FC236}">
                  <a16:creationId xmlns:a16="http://schemas.microsoft.com/office/drawing/2014/main" id="{350D4D14-8C22-11F1-B850-310F16B2A9D6}"/>
                </a:ext>
              </a:extLst>
            </p:cNvPr>
            <p:cNvSpPr>
              <a:spLocks noChangeShapeType="1"/>
            </p:cNvSpPr>
            <p:nvPr/>
          </p:nvSpPr>
          <p:spPr bwMode="auto">
            <a:xfrm flipH="1" flipV="1">
              <a:off x="1281486" y="2132751"/>
              <a:ext cx="0" cy="36576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cxnSp>
          <p:nvCxnSpPr>
            <p:cNvPr id="29" name="Straight Connector 28">
              <a:extLst>
                <a:ext uri="{FF2B5EF4-FFF2-40B4-BE49-F238E27FC236}">
                  <a16:creationId xmlns:a16="http://schemas.microsoft.com/office/drawing/2014/main" id="{D29EC74B-66BC-BED3-0B81-07154997D575}"/>
                </a:ext>
              </a:extLst>
            </p:cNvPr>
            <p:cNvCxnSpPr>
              <a:cxnSpLocks/>
            </p:cNvCxnSpPr>
            <p:nvPr/>
          </p:nvCxnSpPr>
          <p:spPr>
            <a:xfrm>
              <a:off x="525449" y="2105581"/>
              <a:ext cx="603637" cy="0"/>
            </a:xfrm>
            <a:prstGeom prst="line">
              <a:avLst/>
            </a:prstGeom>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AC50C0F4-29DC-460E-2369-E98D2DF54E5B}"/>
                </a:ext>
              </a:extLst>
            </p:cNvPr>
            <p:cNvCxnSpPr/>
            <p:nvPr/>
          </p:nvCxnSpPr>
          <p:spPr>
            <a:xfrm>
              <a:off x="1586286" y="2105581"/>
              <a:ext cx="1371600" cy="0"/>
            </a:xfrm>
            <a:prstGeom prst="line">
              <a:avLst/>
            </a:prstGeom>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31466CA4-11C2-B74B-609C-12BBA5F56F74}"/>
                </a:ext>
              </a:extLst>
            </p:cNvPr>
            <p:cNvSpPr txBox="1"/>
            <p:nvPr/>
          </p:nvSpPr>
          <p:spPr>
            <a:xfrm>
              <a:off x="538041" y="2453853"/>
              <a:ext cx="4572000" cy="369332"/>
            </a:xfrm>
            <a:prstGeom prst="rect">
              <a:avLst/>
            </a:prstGeom>
            <a:noFill/>
          </p:spPr>
          <p:txBody>
            <a:bodyPr wrap="square">
              <a:spAutoFit/>
            </a:bodyPr>
            <a:lstStyle/>
            <a:p>
              <a:pPr marL="0" indent="0" eaLnBrk="1" hangingPunct="1">
                <a:buNone/>
              </a:pPr>
              <a:r>
                <a:rPr lang="en-US" altLang="en-US" sz="1800" b="1" dirty="0" err="1">
                  <a:solidFill>
                    <a:srgbClr val="B8B8B8"/>
                  </a:solidFill>
                </a:rPr>
                <a:t>Object.Method</a:t>
              </a:r>
              <a:r>
                <a:rPr lang="en-US" altLang="en-US" sz="1800" b="1" dirty="0">
                  <a:solidFill>
                    <a:srgbClr val="B8B8B8"/>
                  </a:solidFill>
                </a:rPr>
                <a:t>(arg1, </a:t>
              </a:r>
              <a:r>
                <a:rPr lang="en-US" altLang="en-US" b="1" dirty="0">
                  <a:solidFill>
                    <a:srgbClr val="B8B8B8"/>
                  </a:solidFill>
                </a:rPr>
                <a:t>...)</a:t>
              </a:r>
              <a:endParaRPr lang="en-US" altLang="en-US" sz="1800" b="1" dirty="0">
                <a:solidFill>
                  <a:srgbClr val="B8B8B8"/>
                </a:solidFill>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DEDD01-7E54-D10A-938B-1F85E6F28526}"/>
              </a:ext>
            </a:extLst>
          </p:cNvPr>
          <p:cNvSpPr>
            <a:spLocks noGrp="1"/>
          </p:cNvSpPr>
          <p:nvPr>
            <p:ph type="title"/>
          </p:nvPr>
        </p:nvSpPr>
        <p:spPr/>
        <p:txBody>
          <a:bodyPr/>
          <a:lstStyle/>
          <a:p>
            <a:endParaRPr lang="en-US" dirty="0"/>
          </a:p>
        </p:txBody>
      </p:sp>
      <p:sp>
        <p:nvSpPr>
          <p:cNvPr id="3" name="Content Placeholder 2">
            <a:extLst>
              <a:ext uri="{FF2B5EF4-FFF2-40B4-BE49-F238E27FC236}">
                <a16:creationId xmlns:a16="http://schemas.microsoft.com/office/drawing/2014/main" id="{BD200F7C-C223-6922-601D-7E6FE95650F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255158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Tools and the workspace</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5434302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840B8E-E7A1-01AA-BB68-BF39EABDFCF2}"/>
              </a:ext>
            </a:extLst>
          </p:cNvPr>
          <p:cNvSpPr>
            <a:spLocks noGrp="1"/>
          </p:cNvSpPr>
          <p:nvPr>
            <p:ph type="title"/>
          </p:nvPr>
        </p:nvSpPr>
        <p:spPr/>
        <p:txBody>
          <a:bodyPr/>
          <a:lstStyle/>
          <a:p>
            <a:pPr eaLnBrk="1" hangingPunct="1">
              <a:defRPr/>
            </a:pPr>
            <a:r>
              <a:rPr lang="en-US" dirty="0">
                <a:ea typeface="ＭＳ Ｐゴシック" pitchFamily="34" charset="-128"/>
              </a:rPr>
              <a:t>Workspace &amp; file names</a:t>
            </a:r>
            <a:endParaRPr lang="en-US" dirty="0">
              <a:ea typeface="ＭＳ Ｐゴシック" pitchFamily="34" charset="-128"/>
              <a:cs typeface="+mj-cs"/>
            </a:endParaRPr>
          </a:p>
        </p:txBody>
      </p:sp>
      <p:sp>
        <p:nvSpPr>
          <p:cNvPr id="19459" name="Content Placeholder 2">
            <a:extLst>
              <a:ext uri="{FF2B5EF4-FFF2-40B4-BE49-F238E27FC236}">
                <a16:creationId xmlns:a16="http://schemas.microsoft.com/office/drawing/2014/main" id="{1567DF2F-E9B8-27B3-8AFA-59F47B76807D}"/>
              </a:ext>
            </a:extLst>
          </p:cNvPr>
          <p:cNvSpPr>
            <a:spLocks noGrp="1"/>
          </p:cNvSpPr>
          <p:nvPr>
            <p:ph idx="1"/>
          </p:nvPr>
        </p:nvSpPr>
        <p:spPr/>
        <p:txBody>
          <a:bodyPr>
            <a:normAutofit fontScale="85000" lnSpcReduction="20000"/>
          </a:bodyPr>
          <a:lstStyle/>
          <a:p>
            <a:pPr eaLnBrk="1" hangingPunct="1">
              <a:buFont typeface="Wingdings" panose="05000000000000000000" pitchFamily="2" charset="2"/>
              <a:buChar char="v"/>
              <a:defRPr/>
            </a:pPr>
            <a:r>
              <a:rPr lang="en-US" altLang="en-US" sz="2000" dirty="0" err="1"/>
              <a:t>env.workspace</a:t>
            </a:r>
            <a:r>
              <a:rPr lang="en-US" altLang="en-US" sz="2000" dirty="0"/>
              <a:t>: specifies a default loc. for tool input/output</a:t>
            </a:r>
          </a:p>
          <a:p>
            <a:pPr marL="0" indent="0" eaLnBrk="1" hangingPunct="1">
              <a:buFontTx/>
              <a:buNone/>
              <a:defRPr/>
            </a:pPr>
            <a:br>
              <a:rPr lang="en-US" altLang="en-US" sz="400" b="1" dirty="0"/>
            </a:br>
            <a:endParaRPr lang="en-US" altLang="en-US" sz="400" b="1" dirty="0"/>
          </a:p>
          <a:p>
            <a:pPr eaLnBrk="1" hangingPunct="1">
              <a:buFontTx/>
              <a:buNone/>
              <a:defRPr/>
            </a:pPr>
            <a:r>
              <a:rPr lang="en-US" altLang="en-US" sz="1400" dirty="0" err="1">
                <a:latin typeface="Courier New" panose="02070309020205020404" pitchFamily="49" charset="0"/>
                <a:cs typeface="Courier New" panose="02070309020205020404" pitchFamily="49" charset="0"/>
              </a:rPr>
              <a:t>arcpy.env.workspace</a:t>
            </a:r>
            <a:r>
              <a:rPr lang="en-US" altLang="en-US" sz="1400" dirty="0">
                <a:latin typeface="Courier New" panose="02070309020205020404" pitchFamily="49" charset="0"/>
                <a:cs typeface="Courier New" panose="02070309020205020404" pitchFamily="49" charset="0"/>
              </a:rPr>
              <a:t> =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C:/data.gdb</a:t>
            </a:r>
            <a:r>
              <a:rPr lang="fr-FR" altLang="ja-JP" sz="1400" dirty="0">
                <a:solidFill>
                  <a:srgbClr val="996633"/>
                </a:solidFill>
                <a:latin typeface="Courier New" panose="02070309020205020404" pitchFamily="49" charset="0"/>
                <a:cs typeface="Courier New" panose="02070309020205020404" pitchFamily="49" charset="0"/>
              </a:rPr>
              <a:t>'</a:t>
            </a:r>
            <a:endParaRPr lang="en-US" altLang="en-US" sz="1400" dirty="0">
              <a:latin typeface="Courier New" panose="02070309020205020404" pitchFamily="49" charset="0"/>
              <a:cs typeface="Courier New" panose="02070309020205020404" pitchFamily="49" charset="0"/>
            </a:endParaRPr>
          </a:p>
          <a:p>
            <a:pPr eaLnBrk="1" hangingPunct="1">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pond</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buff</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500 Feet</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p>
          <a:p>
            <a:pPr eaLnBrk="1" hangingPunct="1">
              <a:buFontTx/>
              <a:buNone/>
              <a:defRPr/>
            </a:pPr>
            <a:endParaRPr lang="en-US" altLang="en-US" sz="1400" dirty="0">
              <a:latin typeface="Courier New" panose="02070309020205020404" pitchFamily="49" charset="0"/>
              <a:cs typeface="Courier New" panose="02070309020205020404" pitchFamily="49" charset="0"/>
            </a:endParaRPr>
          </a:p>
          <a:p>
            <a:pPr eaLnBrk="1" hangingPunct="1">
              <a:buFontTx/>
              <a:buNone/>
              <a:defRPr/>
            </a:pPr>
            <a:endParaRPr lang="en-US" altLang="en-US" sz="1400" dirty="0">
              <a:latin typeface="Courier New" panose="02070309020205020404" pitchFamily="49" charset="0"/>
              <a:cs typeface="Courier New" panose="02070309020205020404" pitchFamily="49" charset="0"/>
            </a:endParaRPr>
          </a:p>
          <a:p>
            <a:pPr eaLnBrk="1" hangingPunct="1">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C:/data.gdb/pond</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C:/data.gdb/buff</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500 Feet</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p>
          <a:p>
            <a:pPr eaLnBrk="1" hangingPunct="1">
              <a:buFontTx/>
              <a:buNone/>
              <a:defRPr/>
            </a:pPr>
            <a:endParaRPr lang="en-US" altLang="en-US" sz="1600" dirty="0"/>
          </a:p>
          <a:p>
            <a:pPr eaLnBrk="1" hangingPunct="1">
              <a:buFont typeface="Wingdings" panose="05000000000000000000" pitchFamily="2" charset="2"/>
              <a:buChar char="v"/>
              <a:defRPr/>
            </a:pPr>
            <a:r>
              <a:rPr lang="en-US" altLang="en-US" sz="2000" dirty="0"/>
              <a:t>For </a:t>
            </a:r>
            <a:r>
              <a:rPr lang="en-US" altLang="en-US" sz="2000" dirty="0" err="1"/>
              <a:t>shapefiles</a:t>
            </a:r>
            <a:r>
              <a:rPr lang="en-US" altLang="en-US" sz="2000" dirty="0"/>
              <a:t>, </a:t>
            </a:r>
            <a:r>
              <a:rPr lang="fr-FR" altLang="ja-JP" sz="2000" dirty="0"/>
              <a:t>'</a:t>
            </a:r>
            <a:r>
              <a:rPr lang="en-US" altLang="en-US" sz="2000" dirty="0" err="1"/>
              <a:t>shp</a:t>
            </a:r>
            <a:r>
              <a:rPr lang="fr-FR" altLang="ja-JP" sz="2000" dirty="0"/>
              <a:t>'</a:t>
            </a:r>
            <a:r>
              <a:rPr lang="en-US" altLang="en-US" sz="2000" dirty="0"/>
              <a:t> extension required for input names.</a:t>
            </a:r>
            <a:br>
              <a:rPr lang="en-US" altLang="en-US" sz="2400" dirty="0"/>
            </a:br>
            <a:endParaRPr lang="en-US" altLang="en-US" sz="1000" dirty="0"/>
          </a:p>
          <a:p>
            <a:pPr eaLnBrk="1" hangingPunct="1">
              <a:buFontTx/>
              <a:buNone/>
              <a:defRPr/>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arcpy.env.workspace</a:t>
            </a:r>
            <a:r>
              <a:rPr lang="en-US" altLang="en-US" sz="1400" dirty="0">
                <a:latin typeface="Courier New" panose="02070309020205020404" pitchFamily="49" charset="0"/>
                <a:cs typeface="Courier New" panose="02070309020205020404" pitchFamily="49" charset="0"/>
              </a:rPr>
              <a:t> =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C:/temp</a:t>
            </a:r>
            <a:r>
              <a:rPr lang="fr-FR" altLang="ja-JP" sz="1400" dirty="0">
                <a:solidFill>
                  <a:srgbClr val="996633"/>
                </a:solidFill>
                <a:latin typeface="Courier New" panose="02070309020205020404" pitchFamily="49" charset="0"/>
                <a:cs typeface="Courier New" panose="02070309020205020404" pitchFamily="49" charset="0"/>
              </a:rPr>
              <a:t>' </a:t>
            </a:r>
            <a:endParaRPr lang="en-US" altLang="ja-JP" sz="1400" dirty="0">
              <a:solidFill>
                <a:srgbClr val="996633"/>
              </a:solidFill>
              <a:latin typeface="Courier New" panose="02070309020205020404" pitchFamily="49" charset="0"/>
              <a:cs typeface="Courier New" panose="02070309020205020404" pitchFamily="49" charset="0"/>
            </a:endParaRPr>
          </a:p>
          <a:p>
            <a:pPr eaLnBrk="1" hangingPunct="1">
              <a:buFontTx/>
              <a:buNone/>
              <a:defRPr/>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a:t>
            </a:r>
            <a:r>
              <a:rPr lang="fr-FR" altLang="en-US"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park</a:t>
            </a:r>
            <a:r>
              <a:rPr lang="fr-FR" altLang="en-US"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buff</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mile</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p>
          <a:p>
            <a:pPr eaLnBrk="1" hangingPunct="1">
              <a:buFontTx/>
              <a:buNone/>
              <a:defRPr/>
            </a:pPr>
            <a:r>
              <a:rPr lang="en-US" altLang="en-US" sz="1400" dirty="0">
                <a:solidFill>
                  <a:srgbClr val="FF0000"/>
                </a:solidFill>
                <a:latin typeface="Courier New" panose="02070309020205020404" pitchFamily="49" charset="0"/>
                <a:cs typeface="Courier New" panose="02070309020205020404" pitchFamily="49" charset="0"/>
              </a:rPr>
              <a:t>ERROR: Input Features: Dataset C:/Temp/park does not exist …</a:t>
            </a:r>
            <a:br>
              <a:rPr lang="en-US" altLang="en-US" sz="1800" dirty="0">
                <a:solidFill>
                  <a:srgbClr val="FF0000"/>
                </a:solidFill>
                <a:latin typeface="Courier New" panose="02070309020205020404" pitchFamily="49" charset="0"/>
                <a:cs typeface="Courier New" panose="02070309020205020404" pitchFamily="49" charset="0"/>
              </a:rPr>
            </a:br>
            <a:endParaRPr lang="en-US" altLang="en-US" sz="1800" dirty="0">
              <a:solidFill>
                <a:srgbClr val="FF0000"/>
              </a:solidFill>
              <a:latin typeface="Courier New" panose="02070309020205020404" pitchFamily="49" charset="0"/>
              <a:cs typeface="Courier New" panose="02070309020205020404" pitchFamily="49" charset="0"/>
            </a:endParaRPr>
          </a:p>
          <a:p>
            <a:pPr eaLnBrk="1" hangingPunct="1">
              <a:buFontTx/>
              <a:buNone/>
              <a:defRPr/>
            </a:pPr>
            <a:endParaRPr lang="en-US" altLang="en-US" sz="1100" dirty="0">
              <a:solidFill>
                <a:srgbClr val="FF0000"/>
              </a:solidFill>
              <a:latin typeface="Courier New" panose="02070309020205020404" pitchFamily="49" charset="0"/>
              <a:cs typeface="Courier New" panose="02070309020205020404" pitchFamily="49" charset="0"/>
            </a:endParaRPr>
          </a:p>
          <a:p>
            <a:pPr eaLnBrk="1" hangingPunct="1">
              <a:buFontTx/>
              <a:buNone/>
              <a:defRPr/>
            </a:pPr>
            <a:r>
              <a:rPr lang="en-US" altLang="en-US" sz="1400" dirty="0">
                <a:latin typeface="Courier New" panose="02070309020205020404" pitchFamily="49" charset="0"/>
                <a:cs typeface="Courier New" panose="02070309020205020404" pitchFamily="49" charset="0"/>
              </a:rPr>
              <a:t>&gt;&gt;&gt; </a:t>
            </a: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 (</a:t>
            </a:r>
            <a:r>
              <a:rPr lang="fr-FR" altLang="en-US" sz="1400" dirty="0">
                <a:solidFill>
                  <a:srgbClr val="996633"/>
                </a:solidFill>
                <a:latin typeface="Courier New" panose="02070309020205020404" pitchFamily="49" charset="0"/>
                <a:cs typeface="Courier New" panose="02070309020205020404" pitchFamily="49" charset="0"/>
              </a:rPr>
              <a:t>'</a:t>
            </a:r>
            <a:r>
              <a:rPr lang="en-US" altLang="en-US" sz="1400" dirty="0" err="1">
                <a:solidFill>
                  <a:srgbClr val="996633"/>
                </a:solidFill>
                <a:latin typeface="Courier New" panose="02070309020205020404" pitchFamily="49" charset="0"/>
                <a:cs typeface="Courier New" panose="02070309020205020404" pitchFamily="49" charset="0"/>
              </a:rPr>
              <a:t>park.shp</a:t>
            </a:r>
            <a:r>
              <a:rPr lang="fr-FR" altLang="en-US"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buff</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mile</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p>
          <a:p>
            <a:pPr eaLnBrk="1" hangingPunct="1">
              <a:buFontTx/>
              <a:buNone/>
              <a:defRPr/>
            </a:pPr>
            <a:r>
              <a:rPr lang="en-US" altLang="en-US" sz="1400" b="1" dirty="0">
                <a:solidFill>
                  <a:srgbClr val="54B1B8"/>
                </a:solidFill>
                <a:latin typeface="Courier New" panose="02070309020205020404" pitchFamily="49" charset="0"/>
                <a:cs typeface="Courier New" panose="02070309020205020404" pitchFamily="49" charset="0"/>
              </a:rPr>
              <a:t>&lt;Result </a:t>
            </a:r>
            <a:r>
              <a:rPr lang="fr-FR" altLang="en-US" sz="1400" b="1" dirty="0">
                <a:solidFill>
                  <a:srgbClr val="54B1B8"/>
                </a:solidFill>
                <a:latin typeface="Courier New" panose="02070309020205020404" pitchFamily="49" charset="0"/>
                <a:cs typeface="Courier New" panose="02070309020205020404" pitchFamily="49" charset="0"/>
              </a:rPr>
              <a:t>'</a:t>
            </a:r>
            <a:r>
              <a:rPr lang="en-US" altLang="en-US" sz="1400" b="1" dirty="0">
                <a:solidFill>
                  <a:srgbClr val="54B1B8"/>
                </a:solidFill>
                <a:latin typeface="Courier New" panose="02070309020205020404" pitchFamily="49" charset="0"/>
                <a:cs typeface="Courier New" panose="02070309020205020404" pitchFamily="49" charset="0"/>
              </a:rPr>
              <a:t>C:\\Temp\\buff.shp</a:t>
            </a:r>
            <a:r>
              <a:rPr lang="fr-FR" altLang="en-US" sz="1400" b="1" dirty="0">
                <a:solidFill>
                  <a:srgbClr val="54B1B8"/>
                </a:solidFill>
                <a:latin typeface="Courier New" panose="02070309020205020404" pitchFamily="49" charset="0"/>
                <a:cs typeface="Courier New" panose="02070309020205020404" pitchFamily="49" charset="0"/>
              </a:rPr>
              <a:t>'</a:t>
            </a:r>
            <a:r>
              <a:rPr lang="en-US" altLang="en-US" sz="1400" b="1" dirty="0">
                <a:solidFill>
                  <a:srgbClr val="54B1B8"/>
                </a:solidFill>
                <a:latin typeface="Courier New" panose="02070309020205020404" pitchFamily="49" charset="0"/>
                <a:cs typeface="Courier New" panose="02070309020205020404" pitchFamily="49" charset="0"/>
              </a:rPr>
              <a:t>&gt;</a:t>
            </a:r>
          </a:p>
          <a:p>
            <a:pPr eaLnBrk="1" hangingPunct="1">
              <a:buFontTx/>
              <a:buNone/>
              <a:defRPr/>
            </a:pPr>
            <a:endParaRPr lang="en-US" altLang="en-US" sz="1400" dirty="0"/>
          </a:p>
          <a:p>
            <a:pPr eaLnBrk="1" hangingPunct="1">
              <a:buFontTx/>
              <a:buNone/>
              <a:defRPr/>
            </a:pPr>
            <a:endParaRPr lang="en-US" altLang="en-US" sz="1400" dirty="0"/>
          </a:p>
          <a:p>
            <a:pPr eaLnBrk="1" hangingPunct="1">
              <a:buFont typeface="Wingdings" panose="05000000000000000000" pitchFamily="2" charset="2"/>
              <a:buChar char="v"/>
              <a:defRPr/>
            </a:pPr>
            <a:r>
              <a:rPr lang="en-US" altLang="en-US" sz="2000" dirty="0"/>
              <a:t>To place output in a different location, specify path.</a:t>
            </a:r>
          </a:p>
          <a:p>
            <a:pPr eaLnBrk="1" hangingPunct="1">
              <a:buFontTx/>
              <a:buNone/>
              <a:defRPr/>
            </a:pPr>
            <a:r>
              <a:rPr lang="en-US" altLang="en-US" sz="1400" dirty="0" err="1">
                <a:latin typeface="Courier New" panose="02070309020205020404" pitchFamily="49" charset="0"/>
                <a:cs typeface="Courier New" panose="02070309020205020404" pitchFamily="49" charset="0"/>
              </a:rPr>
              <a:t>arcpy.env.workspace</a:t>
            </a:r>
            <a:r>
              <a:rPr lang="en-US" altLang="en-US" sz="1400" dirty="0">
                <a:latin typeface="Courier New" panose="02070309020205020404" pitchFamily="49" charset="0"/>
                <a:cs typeface="Courier New" panose="02070309020205020404" pitchFamily="49" charset="0"/>
              </a:rPr>
              <a:t> =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C:/dataDir</a:t>
            </a:r>
            <a:r>
              <a:rPr lang="fr-FR" altLang="ja-JP" sz="1400" dirty="0">
                <a:solidFill>
                  <a:srgbClr val="996633"/>
                </a:solidFill>
                <a:latin typeface="Courier New" panose="02070309020205020404" pitchFamily="49" charset="0"/>
                <a:cs typeface="Courier New" panose="02070309020205020404" pitchFamily="49" charset="0"/>
              </a:rPr>
              <a:t>'</a:t>
            </a:r>
            <a:endParaRPr lang="en-US" altLang="ja-JP" sz="1400" dirty="0">
              <a:solidFill>
                <a:srgbClr val="996633"/>
              </a:solidFill>
              <a:latin typeface="Courier New" panose="02070309020205020404" pitchFamily="49" charset="0"/>
              <a:cs typeface="Courier New" panose="02070309020205020404" pitchFamily="49" charset="0"/>
            </a:endParaRPr>
          </a:p>
          <a:p>
            <a:pPr eaLnBrk="1" hangingPunct="1">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err="1">
                <a:solidFill>
                  <a:srgbClr val="996633"/>
                </a:solidFill>
                <a:latin typeface="Courier New" panose="02070309020205020404" pitchFamily="49" charset="0"/>
                <a:cs typeface="Courier New" panose="02070309020205020404" pitchFamily="49" charset="0"/>
              </a:rPr>
              <a:t>lake.shp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C:/buffers/lakeBuff.shp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mile</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eaLnBrk="1" hangingPunct="1">
              <a:buFontTx/>
              <a:buNone/>
              <a:defRPr/>
            </a:pPr>
            <a:endParaRPr lang="en-US" altLang="en-US" sz="1400" dirty="0">
              <a:latin typeface="Courier New" panose="02070309020205020404" pitchFamily="49" charset="0"/>
              <a:cs typeface="Courier New" panose="02070309020205020404" pitchFamily="49" charset="0"/>
            </a:endParaRPr>
          </a:p>
          <a:p>
            <a:pPr eaLnBrk="1" hangingPunct="1">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err="1">
                <a:solidFill>
                  <a:srgbClr val="996633"/>
                </a:solidFill>
                <a:latin typeface="Courier New" panose="02070309020205020404" pitchFamily="49" charset="0"/>
                <a:cs typeface="Courier New" panose="02070309020205020404" pitchFamily="49" charset="0"/>
              </a:rPr>
              <a:t>lake.shp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/out/</a:t>
            </a:r>
            <a:r>
              <a:rPr lang="en-US" altLang="en-US" sz="1400" dirty="0" err="1">
                <a:solidFill>
                  <a:srgbClr val="996633"/>
                </a:solidFill>
                <a:latin typeface="Courier New" panose="02070309020205020404" pitchFamily="49" charset="0"/>
                <a:cs typeface="Courier New" panose="02070309020205020404" pitchFamily="49" charset="0"/>
              </a:rPr>
              <a:t>lakeBuff.shp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endParaRPr lang="en-US" altLang="en-US" sz="1800" dirty="0">
              <a:latin typeface="Courier New" panose="02070309020205020404" pitchFamily="49" charset="0"/>
              <a:cs typeface="Courier New" panose="02070309020205020404" pitchFamily="49" charset="0"/>
            </a:endParaRPr>
          </a:p>
        </p:txBody>
      </p:sp>
      <p:sp>
        <p:nvSpPr>
          <p:cNvPr id="19463" name="Rectangle 5">
            <a:extLst>
              <a:ext uri="{FF2B5EF4-FFF2-40B4-BE49-F238E27FC236}">
                <a16:creationId xmlns:a16="http://schemas.microsoft.com/office/drawing/2014/main" id="{C19D6FD7-0312-C021-CA0A-8221BD992A95}"/>
              </a:ext>
            </a:extLst>
          </p:cNvPr>
          <p:cNvSpPr>
            <a:spLocks noChangeArrowheads="1"/>
          </p:cNvSpPr>
          <p:nvPr/>
        </p:nvSpPr>
        <p:spPr bwMode="auto">
          <a:xfrm>
            <a:off x="4945467" y="5181600"/>
            <a:ext cx="10743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i="1" dirty="0">
                <a:solidFill>
                  <a:srgbClr val="FF0066"/>
                </a:solidFill>
                <a:latin typeface="Comic Sans MS" panose="030F0702030302020204" pitchFamily="66" charset="0"/>
              </a:rPr>
              <a:t>absolute</a:t>
            </a:r>
            <a:r>
              <a:rPr lang="en-US" altLang="en-US" sz="1100" dirty="0">
                <a:solidFill>
                  <a:srgbClr val="FF0066"/>
                </a:solidFill>
                <a:latin typeface="Comic Sans MS" panose="030F0702030302020204" pitchFamily="66" charset="0"/>
              </a:rPr>
              <a:t> path</a:t>
            </a:r>
          </a:p>
        </p:txBody>
      </p:sp>
      <p:sp>
        <p:nvSpPr>
          <p:cNvPr id="19464" name="Rectangle 5">
            <a:extLst>
              <a:ext uri="{FF2B5EF4-FFF2-40B4-BE49-F238E27FC236}">
                <a16:creationId xmlns:a16="http://schemas.microsoft.com/office/drawing/2014/main" id="{7D80AD60-798A-82CD-E3F2-3C539F5A8F04}"/>
              </a:ext>
            </a:extLst>
          </p:cNvPr>
          <p:cNvSpPr>
            <a:spLocks noChangeArrowheads="1"/>
          </p:cNvSpPr>
          <p:nvPr/>
        </p:nvSpPr>
        <p:spPr bwMode="auto">
          <a:xfrm>
            <a:off x="4991955" y="6172200"/>
            <a:ext cx="10278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i="1" dirty="0">
                <a:solidFill>
                  <a:srgbClr val="FF0066"/>
                </a:solidFill>
                <a:latin typeface="Comic Sans MS" panose="030F0702030302020204" pitchFamily="66" charset="0"/>
              </a:rPr>
              <a:t>relative</a:t>
            </a:r>
            <a:r>
              <a:rPr lang="en-US" altLang="en-US" sz="1100" dirty="0">
                <a:solidFill>
                  <a:srgbClr val="FF0066"/>
                </a:solidFill>
                <a:latin typeface="Comic Sans MS" panose="030F0702030302020204" pitchFamily="66" charset="0"/>
              </a:rPr>
              <a:t> path</a:t>
            </a:r>
          </a:p>
        </p:txBody>
      </p:sp>
      <p:sp>
        <p:nvSpPr>
          <p:cNvPr id="9" name="Rectangle 5">
            <a:extLst>
              <a:ext uri="{FF2B5EF4-FFF2-40B4-BE49-F238E27FC236}">
                <a16:creationId xmlns:a16="http://schemas.microsoft.com/office/drawing/2014/main" id="{B1E9F828-5149-63FB-A352-C59CE4B6B9F4}"/>
              </a:ext>
            </a:extLst>
          </p:cNvPr>
          <p:cNvSpPr>
            <a:spLocks noChangeArrowheads="1"/>
          </p:cNvSpPr>
          <p:nvPr/>
        </p:nvSpPr>
        <p:spPr bwMode="auto">
          <a:xfrm>
            <a:off x="5628205" y="2443853"/>
            <a:ext cx="2367956"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dirty="0">
                <a:solidFill>
                  <a:srgbClr val="FF0066"/>
                </a:solidFill>
                <a:latin typeface="Comic Sans MS" panose="030F0702030302020204" pitchFamily="66" charset="0"/>
              </a:rPr>
              <a:t>Use </a:t>
            </a:r>
            <a:r>
              <a:rPr lang="en-US" altLang="en-US" sz="1100" i="1" dirty="0">
                <a:solidFill>
                  <a:srgbClr val="FF0066"/>
                </a:solidFill>
                <a:latin typeface="Comic Sans MS" panose="030F0702030302020204" pitchFamily="66" charset="0"/>
              </a:rPr>
              <a:t>full</a:t>
            </a:r>
            <a:r>
              <a:rPr lang="en-US" altLang="en-US" sz="1100" dirty="0">
                <a:solidFill>
                  <a:srgbClr val="FF0066"/>
                </a:solidFill>
                <a:latin typeface="Comic Sans MS" panose="030F0702030302020204" pitchFamily="66" charset="0"/>
              </a:rPr>
              <a:t> path (workspace not set)</a:t>
            </a:r>
          </a:p>
        </p:txBody>
      </p:sp>
      <p:sp>
        <p:nvSpPr>
          <p:cNvPr id="10" name="Rectangle 5">
            <a:extLst>
              <a:ext uri="{FF2B5EF4-FFF2-40B4-BE49-F238E27FC236}">
                <a16:creationId xmlns:a16="http://schemas.microsoft.com/office/drawing/2014/main" id="{F0E6ED80-A55D-532C-FD34-3222800A1340}"/>
              </a:ext>
            </a:extLst>
          </p:cNvPr>
          <p:cNvSpPr>
            <a:spLocks noChangeArrowheads="1"/>
          </p:cNvSpPr>
          <p:nvPr/>
        </p:nvSpPr>
        <p:spPr bwMode="auto">
          <a:xfrm>
            <a:off x="4163733" y="1774115"/>
            <a:ext cx="1502334"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dirty="0">
                <a:solidFill>
                  <a:srgbClr val="FF0066"/>
                </a:solidFill>
                <a:latin typeface="Comic Sans MS" panose="030F0702030302020204" pitchFamily="66" charset="0"/>
              </a:rPr>
              <a:t>Only use </a:t>
            </a:r>
            <a:r>
              <a:rPr lang="en-US" altLang="en-US" sz="1100" i="1" dirty="0">
                <a:solidFill>
                  <a:srgbClr val="FF0066"/>
                </a:solidFill>
                <a:latin typeface="Comic Sans MS" panose="030F0702030302020204" pitchFamily="66" charset="0"/>
              </a:rPr>
              <a:t>base</a:t>
            </a:r>
            <a:r>
              <a:rPr lang="en-US" altLang="en-US" sz="1100" dirty="0">
                <a:solidFill>
                  <a:srgbClr val="FF0066"/>
                </a:solidFill>
                <a:latin typeface="Comic Sans MS" panose="030F0702030302020204" pitchFamily="66" charset="0"/>
              </a:rPr>
              <a:t> name </a:t>
            </a:r>
          </a:p>
          <a:p>
            <a:pPr eaLnBrk="1" hangingPunct="1">
              <a:spcBef>
                <a:spcPct val="0"/>
              </a:spcBef>
              <a:buFontTx/>
              <a:buNone/>
            </a:pPr>
            <a:r>
              <a:rPr lang="en-US" altLang="en-US" sz="1100" dirty="0">
                <a:solidFill>
                  <a:srgbClr val="FF0066"/>
                </a:solidFill>
                <a:latin typeface="Comic Sans MS" panose="030F0702030302020204" pitchFamily="66" charset="0"/>
              </a:rPr>
              <a:t>(workspace set)</a:t>
            </a:r>
          </a:p>
        </p:txBody>
      </p:sp>
      <p:cxnSp>
        <p:nvCxnSpPr>
          <p:cNvPr id="4" name="Straight Arrow Connector 3">
            <a:extLst>
              <a:ext uri="{FF2B5EF4-FFF2-40B4-BE49-F238E27FC236}">
                <a16:creationId xmlns:a16="http://schemas.microsoft.com/office/drawing/2014/main" id="{7622F892-4ABD-F24B-3DB0-2A719CFCAEB3}"/>
              </a:ext>
            </a:extLst>
          </p:cNvPr>
          <p:cNvCxnSpPr>
            <a:cxnSpLocks noChangeShapeType="1"/>
            <a:stCxn id="10" idx="1"/>
          </p:cNvCxnSpPr>
          <p:nvPr/>
        </p:nvCxnSpPr>
        <p:spPr bwMode="auto">
          <a:xfrm flipH="1">
            <a:off x="3200400" y="1989559"/>
            <a:ext cx="963333" cy="235218"/>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13" name="Straight Arrow Connector 12">
            <a:extLst>
              <a:ext uri="{FF2B5EF4-FFF2-40B4-BE49-F238E27FC236}">
                <a16:creationId xmlns:a16="http://schemas.microsoft.com/office/drawing/2014/main" id="{A6DB26BA-3388-2294-AB24-0AF21A9011D0}"/>
              </a:ext>
            </a:extLst>
          </p:cNvPr>
          <p:cNvCxnSpPr>
            <a:cxnSpLocks noChangeShapeType="1"/>
          </p:cNvCxnSpPr>
          <p:nvPr/>
        </p:nvCxnSpPr>
        <p:spPr bwMode="auto">
          <a:xfrm flipH="1">
            <a:off x="4277733" y="2574658"/>
            <a:ext cx="1350472" cy="222250"/>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12" name="Straight Arrow Connector 11">
            <a:extLst>
              <a:ext uri="{FF2B5EF4-FFF2-40B4-BE49-F238E27FC236}">
                <a16:creationId xmlns:a16="http://schemas.microsoft.com/office/drawing/2014/main" id="{80F59EAE-80BC-6B93-D75D-DB1237486AB7}"/>
              </a:ext>
            </a:extLst>
          </p:cNvPr>
          <p:cNvCxnSpPr>
            <a:cxnSpLocks noChangeShapeType="1"/>
          </p:cNvCxnSpPr>
          <p:nvPr/>
        </p:nvCxnSpPr>
        <p:spPr bwMode="auto">
          <a:xfrm flipH="1">
            <a:off x="4648200" y="5334000"/>
            <a:ext cx="381000" cy="153187"/>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14" name="Straight Arrow Connector 13">
            <a:extLst>
              <a:ext uri="{FF2B5EF4-FFF2-40B4-BE49-F238E27FC236}">
                <a16:creationId xmlns:a16="http://schemas.microsoft.com/office/drawing/2014/main" id="{C1A84592-EE19-7C18-24FB-03A194B37AEF}"/>
              </a:ext>
            </a:extLst>
          </p:cNvPr>
          <p:cNvCxnSpPr>
            <a:cxnSpLocks noChangeShapeType="1"/>
          </p:cNvCxnSpPr>
          <p:nvPr/>
        </p:nvCxnSpPr>
        <p:spPr bwMode="auto">
          <a:xfrm flipH="1" flipV="1">
            <a:off x="4622800" y="6085518"/>
            <a:ext cx="457200" cy="171450"/>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36658192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19459">
                                            <p:txEl>
                                              <p:pRg st="8" end="8"/>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19459">
                                            <p:txEl>
                                              <p:pRg st="9" end="9"/>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9459">
                                            <p:txEl>
                                              <p:pRg st="10" end="10"/>
                                            </p:txEl>
                                          </p:spTgt>
                                        </p:tgtEl>
                                        <p:attrNameLst>
                                          <p:attrName>style.visibility</p:attrName>
                                        </p:attrNameLst>
                                      </p:cBhvr>
                                      <p:to>
                                        <p:strVal val="visible"/>
                                      </p:to>
                                    </p:set>
                                  </p:childTnLst>
                                </p:cTn>
                              </p:par>
                            </p:childTnLst>
                          </p:cTn>
                        </p:par>
                      </p:childTnLst>
                    </p:cTn>
                  </p:par>
                  <p:par>
                    <p:cTn id="23" fill="hold" nodeType="clickPar">
                      <p:stCondLst>
                        <p:cond delay="indefinite"/>
                      </p:stCondLst>
                      <p:childTnLst>
                        <p:par>
                          <p:cTn id="24" fill="hold" nodeType="withGroup">
                            <p:stCondLst>
                              <p:cond delay="0"/>
                            </p:stCondLst>
                            <p:childTnLst>
                              <p:par>
                                <p:cTn id="25" presetID="1" presetClass="entr" presetSubtype="0" fill="hold" nodeType="clickEffect">
                                  <p:stCondLst>
                                    <p:cond delay="0"/>
                                  </p:stCondLst>
                                  <p:childTnLst>
                                    <p:set>
                                      <p:cBhvr>
                                        <p:cTn id="26" dur="1" fill="hold">
                                          <p:stCondLst>
                                            <p:cond delay="0"/>
                                          </p:stCondLst>
                                        </p:cTn>
                                        <p:tgtEl>
                                          <p:spTgt spid="19459">
                                            <p:txEl>
                                              <p:pRg st="11" end="11"/>
                                            </p:txEl>
                                          </p:spTgt>
                                        </p:tgtEl>
                                        <p:attrNameLst>
                                          <p:attrName>style.visibility</p:attrName>
                                        </p:attrNameLst>
                                      </p:cBhvr>
                                      <p:to>
                                        <p:strVal val="visible"/>
                                      </p:to>
                                    </p:set>
                                  </p:childTnLst>
                                </p:cTn>
                              </p:par>
                            </p:childTnLst>
                          </p:cTn>
                        </p:par>
                      </p:childTnLst>
                    </p:cTn>
                  </p:par>
                  <p:par>
                    <p:cTn id="27" fill="hold" nodeType="clickPar">
                      <p:stCondLst>
                        <p:cond delay="indefinite"/>
                      </p:stCondLst>
                      <p:childTnLst>
                        <p:par>
                          <p:cTn id="28" fill="hold" nodeType="withGroup">
                            <p:stCondLst>
                              <p:cond delay="0"/>
                            </p:stCondLst>
                            <p:childTnLst>
                              <p:par>
                                <p:cTn id="29" presetID="1" presetClass="entr" presetSubtype="0" fill="hold" nodeType="clickEffect">
                                  <p:stCondLst>
                                    <p:cond delay="0"/>
                                  </p:stCondLst>
                                  <p:childTnLst>
                                    <p:set>
                                      <p:cBhvr>
                                        <p:cTn id="30" dur="1" fill="hold">
                                          <p:stCondLst>
                                            <p:cond delay="0"/>
                                          </p:stCondLst>
                                        </p:cTn>
                                        <p:tgtEl>
                                          <p:spTgt spid="19459">
                                            <p:txEl>
                                              <p:pRg st="13" end="13"/>
                                            </p:txEl>
                                          </p:spTgt>
                                        </p:tgtEl>
                                        <p:attrNameLst>
                                          <p:attrName>style.visibility</p:attrName>
                                        </p:attrNameLst>
                                      </p:cBhvr>
                                      <p:to>
                                        <p:strVal val="visible"/>
                                      </p:to>
                                    </p:set>
                                  </p:childTnLst>
                                </p:cTn>
                              </p:par>
                            </p:childTnLst>
                          </p:cTn>
                        </p:par>
                      </p:childTnLst>
                    </p:cTn>
                  </p:par>
                  <p:par>
                    <p:cTn id="31" fill="hold" nodeType="clickPar">
                      <p:stCondLst>
                        <p:cond delay="indefinite"/>
                      </p:stCondLst>
                      <p:childTnLst>
                        <p:par>
                          <p:cTn id="32" fill="hold" nodeType="withGroup">
                            <p:stCondLst>
                              <p:cond delay="0"/>
                            </p:stCondLst>
                            <p:childTnLst>
                              <p:par>
                                <p:cTn id="33" presetID="1" presetClass="entr" presetSubtype="0" fill="hold" nodeType="clickEffect">
                                  <p:stCondLst>
                                    <p:cond delay="0"/>
                                  </p:stCondLst>
                                  <p:childTnLst>
                                    <p:set>
                                      <p:cBhvr>
                                        <p:cTn id="34" dur="1" fill="hold">
                                          <p:stCondLst>
                                            <p:cond delay="0"/>
                                          </p:stCondLst>
                                        </p:cTn>
                                        <p:tgtEl>
                                          <p:spTgt spid="19459">
                                            <p:txEl>
                                              <p:pRg st="14" end="14"/>
                                            </p:txEl>
                                          </p:spTgt>
                                        </p:tgtEl>
                                        <p:attrNameLst>
                                          <p:attrName>style.visibility</p:attrName>
                                        </p:attrNameLst>
                                      </p:cBhvr>
                                      <p:to>
                                        <p:strVal val="visible"/>
                                      </p:to>
                                    </p:set>
                                  </p:childTnLst>
                                </p:cTn>
                              </p:par>
                            </p:childTnLst>
                          </p:cTn>
                        </p:par>
                      </p:childTnLst>
                    </p:cTn>
                  </p:par>
                  <p:par>
                    <p:cTn id="35" fill="hold" nodeType="clickPar">
                      <p:stCondLst>
                        <p:cond delay="indefinite"/>
                      </p:stCondLst>
                      <p:childTnLst>
                        <p:par>
                          <p:cTn id="36" fill="hold" nodeType="withGroup">
                            <p:stCondLst>
                              <p:cond delay="0"/>
                            </p:stCondLst>
                            <p:childTnLst>
                              <p:par>
                                <p:cTn id="37" presetID="1" presetClass="entr" presetSubtype="0" fill="hold" nodeType="clickEffect">
                                  <p:stCondLst>
                                    <p:cond delay="0"/>
                                  </p:stCondLst>
                                  <p:childTnLst>
                                    <p:set>
                                      <p:cBhvr>
                                        <p:cTn id="38" dur="1" fill="hold">
                                          <p:stCondLst>
                                            <p:cond delay="0"/>
                                          </p:stCondLst>
                                        </p:cTn>
                                        <p:tgtEl>
                                          <p:spTgt spid="19459">
                                            <p:txEl>
                                              <p:pRg st="17" end="17"/>
                                            </p:txEl>
                                          </p:spTgt>
                                        </p:tgtEl>
                                        <p:attrNameLst>
                                          <p:attrName>style.visibility</p:attrName>
                                        </p:attrNameLst>
                                      </p:cBhvr>
                                      <p:to>
                                        <p:strVal val="visible"/>
                                      </p:to>
                                    </p:set>
                                  </p:childTnLst>
                                </p:cTn>
                              </p:par>
                            </p:childTnLst>
                          </p:cTn>
                        </p:par>
                      </p:childTnLst>
                    </p:cTn>
                  </p:par>
                  <p:par>
                    <p:cTn id="39" fill="hold" nodeType="clickPar">
                      <p:stCondLst>
                        <p:cond delay="indefinite"/>
                      </p:stCondLst>
                      <p:childTnLst>
                        <p:par>
                          <p:cTn id="40" fill="hold" nodeType="withGroup">
                            <p:stCondLst>
                              <p:cond delay="0"/>
                            </p:stCondLst>
                            <p:childTnLst>
                              <p:par>
                                <p:cTn id="41" presetID="1" presetClass="entr" presetSubtype="0" fill="hold" nodeType="clickEffect">
                                  <p:stCondLst>
                                    <p:cond delay="0"/>
                                  </p:stCondLst>
                                  <p:childTnLst>
                                    <p:set>
                                      <p:cBhvr>
                                        <p:cTn id="42" dur="1" fill="hold">
                                          <p:stCondLst>
                                            <p:cond delay="0"/>
                                          </p:stCondLst>
                                        </p:cTn>
                                        <p:tgtEl>
                                          <p:spTgt spid="19459">
                                            <p:txEl>
                                              <p:pRg st="18" end="18"/>
                                            </p:txEl>
                                          </p:spTgt>
                                        </p:tgtEl>
                                        <p:attrNameLst>
                                          <p:attrName>style.visibility</p:attrName>
                                        </p:attrNameLst>
                                      </p:cBhvr>
                                      <p:to>
                                        <p:strVal val="visible"/>
                                      </p:to>
                                    </p:set>
                                  </p:childTnLst>
                                </p:cTn>
                              </p:par>
                            </p:childTnLst>
                          </p:cTn>
                        </p:par>
                      </p:childTnLst>
                    </p:cTn>
                  </p:par>
                  <p:par>
                    <p:cTn id="43" fill="hold" nodeType="clickPar">
                      <p:stCondLst>
                        <p:cond delay="indefinite"/>
                      </p:stCondLst>
                      <p:childTnLst>
                        <p:par>
                          <p:cTn id="44" fill="hold" nodeType="withGroup">
                            <p:stCondLst>
                              <p:cond delay="0"/>
                            </p:stCondLst>
                            <p:childTnLst>
                              <p:par>
                                <p:cTn id="45" presetID="1" presetClass="entr" presetSubtype="0" fill="hold" nodeType="clickEffect">
                                  <p:stCondLst>
                                    <p:cond delay="0"/>
                                  </p:stCondLst>
                                  <p:childTnLst>
                                    <p:set>
                                      <p:cBhvr>
                                        <p:cTn id="46" dur="1" fill="hold">
                                          <p:stCondLst>
                                            <p:cond delay="0"/>
                                          </p:stCondLst>
                                        </p:cTn>
                                        <p:tgtEl>
                                          <p:spTgt spid="19459">
                                            <p:txEl>
                                              <p:pRg st="19" end="19"/>
                                            </p:txEl>
                                          </p:spTgt>
                                        </p:tgtEl>
                                        <p:attrNameLst>
                                          <p:attrName>style.visibility</p:attrName>
                                        </p:attrNameLst>
                                      </p:cBhvr>
                                      <p:to>
                                        <p:strVal val="visible"/>
                                      </p:to>
                                    </p:set>
                                  </p:childTnLst>
                                </p:cTn>
                              </p:par>
                            </p:childTnLst>
                          </p:cTn>
                        </p:par>
                      </p:childTnLst>
                    </p:cTn>
                  </p:par>
                  <p:par>
                    <p:cTn id="47" fill="hold" nodeType="clickPar">
                      <p:stCondLst>
                        <p:cond delay="indefinite"/>
                      </p:stCondLst>
                      <p:childTnLst>
                        <p:par>
                          <p:cTn id="48" fill="hold" nodeType="withGroup">
                            <p:stCondLst>
                              <p:cond delay="0"/>
                            </p:stCondLst>
                            <p:childTnLst>
                              <p:par>
                                <p:cTn id="49" presetID="1" presetClass="entr" presetSubtype="0" fill="hold" nodeType="clickEffect">
                                  <p:stCondLst>
                                    <p:cond delay="0"/>
                                  </p:stCondLst>
                                  <p:childTnLst>
                                    <p:set>
                                      <p:cBhvr>
                                        <p:cTn id="50" dur="1" fill="hold">
                                          <p:stCondLst>
                                            <p:cond delay="0"/>
                                          </p:stCondLst>
                                        </p:cTn>
                                        <p:tgtEl>
                                          <p:spTgt spid="19459">
                                            <p:txEl>
                                              <p:pRg st="21" end="21"/>
                                            </p:txEl>
                                          </p:spTgt>
                                        </p:tgtEl>
                                        <p:attrNameLst>
                                          <p:attrName>style.visibility</p:attrName>
                                        </p:attrNameLst>
                                      </p:cBhvr>
                                      <p:to>
                                        <p:strVal val="visible"/>
                                      </p:to>
                                    </p:set>
                                  </p:childTnLst>
                                </p:cTn>
                              </p:par>
                            </p:childTnLst>
                          </p:cTn>
                        </p:par>
                      </p:childTnLst>
                    </p:cTn>
                  </p:par>
                  <p:par>
                    <p:cTn id="51" fill="hold" nodeType="clickPar">
                      <p:stCondLst>
                        <p:cond delay="indefinite"/>
                      </p:stCondLst>
                      <p:childTnLst>
                        <p:par>
                          <p:cTn id="52" fill="hold" nodeType="withGroup">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1946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946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12"/>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463" grpId="0"/>
      <p:bldP spid="19464" grpId="0"/>
      <p:bldP spid="9" grpId="0"/>
      <p:bldP spid="10"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F40F8D1-3146-777D-54DD-C2AF50D99622}"/>
              </a:ext>
            </a:extLst>
          </p:cNvPr>
          <p:cNvSpPr>
            <a:spLocks noGrp="1"/>
          </p:cNvSpPr>
          <p:nvPr>
            <p:ph idx="1"/>
          </p:nvPr>
        </p:nvSpPr>
        <p:spPr/>
        <p:txBody>
          <a:bodyPr>
            <a:normAutofit fontScale="70000" lnSpcReduction="20000"/>
          </a:bodyPr>
          <a:lstStyle/>
          <a:p>
            <a:r>
              <a:rPr lang="en-US" dirty="0"/>
              <a:t>An </a:t>
            </a:r>
            <a:r>
              <a:rPr lang="en-US" i="1" dirty="0"/>
              <a:t>absolute file path </a:t>
            </a:r>
            <a:r>
              <a:rPr lang="en-US" dirty="0"/>
              <a:t>specifies how to access a given file or directory, starting from the root of the file system. </a:t>
            </a:r>
          </a:p>
          <a:p>
            <a:endParaRPr lang="en-US" dirty="0"/>
          </a:p>
          <a:p>
            <a:endParaRPr lang="en-US" dirty="0"/>
          </a:p>
          <a:p>
            <a:endParaRPr lang="en-US" dirty="0"/>
          </a:p>
          <a:p>
            <a:endParaRPr lang="en-US" dirty="0"/>
          </a:p>
          <a:p>
            <a:endParaRPr lang="en-US" dirty="0"/>
          </a:p>
          <a:p>
            <a:endParaRPr lang="en-US" dirty="0"/>
          </a:p>
          <a:p>
            <a:endParaRPr lang="en-US" dirty="0"/>
          </a:p>
          <a:p>
            <a:r>
              <a:rPr lang="en-US" dirty="0"/>
              <a:t>A relative file path is interpreted from the perspective of your current workspace.</a:t>
            </a:r>
          </a:p>
          <a:p>
            <a:pPr marL="0" indent="0">
              <a:buNone/>
            </a:pPr>
            <a:r>
              <a:rPr lang="en-US" dirty="0"/>
              <a:t> </a:t>
            </a:r>
          </a:p>
          <a:p>
            <a:r>
              <a:rPr lang="en-US" dirty="0"/>
              <a:t>In a sense, whenever you use a relative file path, it is joined with your current workspace to create an absolute file path internally.</a:t>
            </a:r>
          </a:p>
        </p:txBody>
      </p:sp>
      <p:sp>
        <p:nvSpPr>
          <p:cNvPr id="12" name="Content Placeholder 2">
            <a:extLst>
              <a:ext uri="{FF2B5EF4-FFF2-40B4-BE49-F238E27FC236}">
                <a16:creationId xmlns:a16="http://schemas.microsoft.com/office/drawing/2014/main" id="{7DA68DE1-5B82-4C84-B446-33FD6B877E32}"/>
              </a:ext>
            </a:extLst>
          </p:cNvPr>
          <p:cNvSpPr txBox="1">
            <a:spLocks/>
          </p:cNvSpPr>
          <p:nvPr/>
        </p:nvSpPr>
        <p:spPr>
          <a:xfrm>
            <a:off x="609600" y="2743201"/>
            <a:ext cx="8229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Tx/>
              <a:buNone/>
              <a:defRPr/>
            </a:pPr>
            <a:r>
              <a:rPr lang="en-US" altLang="en-US" sz="1400" dirty="0" err="1">
                <a:latin typeface="Courier New" panose="02070309020205020404" pitchFamily="49" charset="0"/>
                <a:cs typeface="Courier New" panose="02070309020205020404" pitchFamily="49" charset="0"/>
              </a:rPr>
              <a:t>arcpy.env.workspace</a:t>
            </a:r>
            <a:r>
              <a:rPr lang="en-US" altLang="en-US" sz="1400" dirty="0">
                <a:latin typeface="Courier New" panose="02070309020205020404" pitchFamily="49" charset="0"/>
                <a:cs typeface="Courier New" panose="02070309020205020404" pitchFamily="49" charset="0"/>
              </a:rPr>
              <a:t> =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C:/dataDir</a:t>
            </a:r>
            <a:r>
              <a:rPr lang="fr-FR" altLang="ja-JP" sz="1400" dirty="0">
                <a:solidFill>
                  <a:srgbClr val="996633"/>
                </a:solidFill>
                <a:latin typeface="Courier New" panose="02070309020205020404" pitchFamily="49" charset="0"/>
                <a:cs typeface="Courier New" panose="02070309020205020404" pitchFamily="49" charset="0"/>
              </a:rPr>
              <a:t>'</a:t>
            </a:r>
            <a:endParaRPr lang="en-US" altLang="ja-JP" sz="1400" dirty="0">
              <a:solidFill>
                <a:srgbClr val="996633"/>
              </a:solidFill>
              <a:latin typeface="Courier New" panose="02070309020205020404" pitchFamily="49" charset="0"/>
              <a:cs typeface="Courier New" panose="02070309020205020404" pitchFamily="49" charset="0"/>
            </a:endParaRPr>
          </a:p>
          <a:p>
            <a:pPr>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err="1">
                <a:solidFill>
                  <a:srgbClr val="996633"/>
                </a:solidFill>
                <a:latin typeface="Courier New" panose="02070309020205020404" pitchFamily="49" charset="0"/>
                <a:cs typeface="Courier New" panose="02070309020205020404" pitchFamily="49" charset="0"/>
              </a:rPr>
              <a:t>lake.shp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C:/buffers/lakeBuff.shp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mile</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r>
              <a:rPr lang="en-US" altLang="en-US" sz="1600" dirty="0">
                <a:latin typeface="Courier New" panose="02070309020205020404" pitchFamily="49" charset="0"/>
                <a:cs typeface="Courier New" panose="02070309020205020404" pitchFamily="49" charset="0"/>
              </a:rPr>
              <a:t> </a:t>
            </a:r>
          </a:p>
          <a:p>
            <a:pPr>
              <a:buFontTx/>
              <a:buNone/>
              <a:defRPr/>
            </a:pPr>
            <a:endParaRPr lang="en-US" altLang="en-US" sz="1400" dirty="0">
              <a:latin typeface="Courier New" panose="02070309020205020404" pitchFamily="49" charset="0"/>
              <a:cs typeface="Courier New" panose="02070309020205020404" pitchFamily="49" charset="0"/>
            </a:endParaRPr>
          </a:p>
          <a:p>
            <a:pPr>
              <a:buFontTx/>
              <a:buNone/>
              <a:defRPr/>
            </a:pPr>
            <a:r>
              <a:rPr lang="en-US" altLang="en-US" sz="1400" dirty="0" err="1">
                <a:latin typeface="Courier New" panose="02070309020205020404" pitchFamily="49" charset="0"/>
                <a:cs typeface="Courier New" panose="02070309020205020404" pitchFamily="49" charset="0"/>
              </a:rPr>
              <a:t>arcpy.Buffer_analysis</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err="1">
                <a:solidFill>
                  <a:srgbClr val="996633"/>
                </a:solidFill>
                <a:latin typeface="Courier New" panose="02070309020205020404" pitchFamily="49" charset="0"/>
                <a:cs typeface="Courier New" panose="02070309020205020404" pitchFamily="49" charset="0"/>
              </a:rPr>
              <a:t>lake.shp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/out/</a:t>
            </a:r>
            <a:r>
              <a:rPr lang="en-US" altLang="en-US" sz="1400" dirty="0" err="1">
                <a:solidFill>
                  <a:srgbClr val="996633"/>
                </a:solidFill>
                <a:latin typeface="Courier New" panose="02070309020205020404" pitchFamily="49" charset="0"/>
                <a:cs typeface="Courier New" panose="02070309020205020404" pitchFamily="49" charset="0"/>
              </a:rPr>
              <a:t>lakeBuff.shp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1 mi</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latin typeface="Courier New" panose="02070309020205020404" pitchFamily="49" charset="0"/>
                <a:cs typeface="Courier New" panose="02070309020205020404" pitchFamily="49" charset="0"/>
              </a:rPr>
              <a:t>)</a:t>
            </a:r>
            <a:endParaRPr lang="en-US" altLang="en-US" sz="1800" dirty="0">
              <a:latin typeface="Courier New" panose="02070309020205020404" pitchFamily="49" charset="0"/>
              <a:cs typeface="Courier New" panose="02070309020205020404" pitchFamily="49" charset="0"/>
            </a:endParaRPr>
          </a:p>
        </p:txBody>
      </p:sp>
      <p:sp>
        <p:nvSpPr>
          <p:cNvPr id="2" name="Title 1">
            <a:extLst>
              <a:ext uri="{FF2B5EF4-FFF2-40B4-BE49-F238E27FC236}">
                <a16:creationId xmlns:a16="http://schemas.microsoft.com/office/drawing/2014/main" id="{A61CCD5D-2521-FFD8-E4A5-16CEA97E069F}"/>
              </a:ext>
            </a:extLst>
          </p:cNvPr>
          <p:cNvSpPr>
            <a:spLocks noGrp="1"/>
          </p:cNvSpPr>
          <p:nvPr>
            <p:ph type="title"/>
          </p:nvPr>
        </p:nvSpPr>
        <p:spPr/>
        <p:txBody>
          <a:bodyPr/>
          <a:lstStyle/>
          <a:p>
            <a:r>
              <a:rPr lang="en-US" dirty="0"/>
              <a:t>Absolute vs. relative paths</a:t>
            </a:r>
          </a:p>
        </p:txBody>
      </p:sp>
      <p:sp>
        <p:nvSpPr>
          <p:cNvPr id="6" name="Rectangle 5">
            <a:extLst>
              <a:ext uri="{FF2B5EF4-FFF2-40B4-BE49-F238E27FC236}">
                <a16:creationId xmlns:a16="http://schemas.microsoft.com/office/drawing/2014/main" id="{F6F13C09-5F25-3D24-E377-FAF4A9C92C0F}"/>
              </a:ext>
            </a:extLst>
          </p:cNvPr>
          <p:cNvSpPr>
            <a:spLocks noChangeArrowheads="1"/>
          </p:cNvSpPr>
          <p:nvPr/>
        </p:nvSpPr>
        <p:spPr bwMode="auto">
          <a:xfrm>
            <a:off x="5250267" y="2742413"/>
            <a:ext cx="1074333"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i="1" dirty="0">
                <a:solidFill>
                  <a:srgbClr val="FF0066"/>
                </a:solidFill>
                <a:latin typeface="Comic Sans MS" panose="030F0702030302020204" pitchFamily="66" charset="0"/>
              </a:rPr>
              <a:t>absolute</a:t>
            </a:r>
            <a:r>
              <a:rPr lang="en-US" altLang="en-US" sz="1100" dirty="0">
                <a:solidFill>
                  <a:srgbClr val="FF0066"/>
                </a:solidFill>
                <a:latin typeface="Comic Sans MS" panose="030F0702030302020204" pitchFamily="66" charset="0"/>
              </a:rPr>
              <a:t> path</a:t>
            </a:r>
          </a:p>
        </p:txBody>
      </p:sp>
      <p:sp>
        <p:nvSpPr>
          <p:cNvPr id="7" name="Rectangle 5">
            <a:extLst>
              <a:ext uri="{FF2B5EF4-FFF2-40B4-BE49-F238E27FC236}">
                <a16:creationId xmlns:a16="http://schemas.microsoft.com/office/drawing/2014/main" id="{46F6218D-629A-23DC-AE7E-F3D9A936FEF0}"/>
              </a:ext>
            </a:extLst>
          </p:cNvPr>
          <p:cNvSpPr>
            <a:spLocks noChangeArrowheads="1"/>
          </p:cNvSpPr>
          <p:nvPr/>
        </p:nvSpPr>
        <p:spPr bwMode="auto">
          <a:xfrm>
            <a:off x="5322155" y="3962400"/>
            <a:ext cx="1027845" cy="2616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100" i="1" dirty="0">
                <a:solidFill>
                  <a:srgbClr val="FF0066"/>
                </a:solidFill>
                <a:latin typeface="Comic Sans MS" panose="030F0702030302020204" pitchFamily="66" charset="0"/>
              </a:rPr>
              <a:t>relative</a:t>
            </a:r>
            <a:r>
              <a:rPr lang="en-US" altLang="en-US" sz="1100" dirty="0">
                <a:solidFill>
                  <a:srgbClr val="FF0066"/>
                </a:solidFill>
                <a:latin typeface="Comic Sans MS" panose="030F0702030302020204" pitchFamily="66" charset="0"/>
              </a:rPr>
              <a:t> path</a:t>
            </a:r>
          </a:p>
        </p:txBody>
      </p:sp>
      <p:cxnSp>
        <p:nvCxnSpPr>
          <p:cNvPr id="8" name="Straight Arrow Connector 7">
            <a:extLst>
              <a:ext uri="{FF2B5EF4-FFF2-40B4-BE49-F238E27FC236}">
                <a16:creationId xmlns:a16="http://schemas.microsoft.com/office/drawing/2014/main" id="{DB8AD973-F3C9-5331-06C4-6B16D7D2E2DA}"/>
              </a:ext>
            </a:extLst>
          </p:cNvPr>
          <p:cNvCxnSpPr>
            <a:cxnSpLocks noChangeShapeType="1"/>
          </p:cNvCxnSpPr>
          <p:nvPr/>
        </p:nvCxnSpPr>
        <p:spPr bwMode="auto">
          <a:xfrm flipH="1">
            <a:off x="4953000" y="2894813"/>
            <a:ext cx="381000" cy="153187"/>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cxnSp>
        <p:nvCxnSpPr>
          <p:cNvPr id="9" name="Straight Arrow Connector 8">
            <a:extLst>
              <a:ext uri="{FF2B5EF4-FFF2-40B4-BE49-F238E27FC236}">
                <a16:creationId xmlns:a16="http://schemas.microsoft.com/office/drawing/2014/main" id="{463CF8DC-C9BB-1CD1-8EB3-B26AB577B276}"/>
              </a:ext>
            </a:extLst>
          </p:cNvPr>
          <p:cNvCxnSpPr>
            <a:cxnSpLocks noChangeShapeType="1"/>
          </p:cNvCxnSpPr>
          <p:nvPr/>
        </p:nvCxnSpPr>
        <p:spPr bwMode="auto">
          <a:xfrm flipH="1" flipV="1">
            <a:off x="4953000" y="3875718"/>
            <a:ext cx="457200" cy="171450"/>
          </a:xfrm>
          <a:prstGeom prst="straightConnector1">
            <a:avLst/>
          </a:prstGeom>
          <a:noFill/>
          <a:ln w="19050" algn="ctr">
            <a:solidFill>
              <a:srgbClr val="FF0066"/>
            </a:solidFill>
            <a:round/>
            <a:headEnd/>
            <a:tailEnd type="triangle" w="med" len="med"/>
          </a:ln>
          <a:extLst>
            <a:ext uri="{909E8E84-426E-40DD-AFC4-6F175D3DCCD1}">
              <a14:hiddenFill xmlns:a14="http://schemas.microsoft.com/office/drawing/2010/main">
                <a:noFill/>
              </a14:hiddenFill>
            </a:ext>
          </a:extLst>
        </p:spPr>
      </p:cxnSp>
      <p:sp>
        <p:nvSpPr>
          <p:cNvPr id="13" name="Content Placeholder 2">
            <a:extLst>
              <a:ext uri="{FF2B5EF4-FFF2-40B4-BE49-F238E27FC236}">
                <a16:creationId xmlns:a16="http://schemas.microsoft.com/office/drawing/2014/main" id="{ABCC00BD-E893-8FA2-6F35-6F88AB9A4A2E}"/>
              </a:ext>
            </a:extLst>
          </p:cNvPr>
          <p:cNvSpPr txBox="1">
            <a:spLocks/>
          </p:cNvSpPr>
          <p:nvPr/>
        </p:nvSpPr>
        <p:spPr>
          <a:xfrm>
            <a:off x="838200" y="5995752"/>
            <a:ext cx="8229600" cy="12192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None/>
              <a:defRPr/>
            </a:pP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/out/</a:t>
            </a:r>
            <a:r>
              <a:rPr lang="en-US" altLang="en-US" sz="1400" dirty="0" err="1">
                <a:solidFill>
                  <a:srgbClr val="996633"/>
                </a:solidFill>
                <a:latin typeface="Courier New" panose="02070309020205020404" pitchFamily="49" charset="0"/>
                <a:cs typeface="Courier New" panose="02070309020205020404" pitchFamily="49" charset="0"/>
              </a:rPr>
              <a:t>lakeBuff.shp</a:t>
            </a:r>
            <a:r>
              <a:rPr lang="fr-FR" altLang="ja-JP" sz="1400" dirty="0">
                <a:solidFill>
                  <a:srgbClr val="996633"/>
                </a:solidFill>
                <a:latin typeface="Courier New" panose="02070309020205020404" pitchFamily="49" charset="0"/>
                <a:cs typeface="Courier New" panose="02070309020205020404" pitchFamily="49" charset="0"/>
              </a:rPr>
              <a:t>'</a:t>
            </a:r>
            <a:r>
              <a:rPr lang="en-US" altLang="ja-JP" sz="1800" dirty="0">
                <a:latin typeface="Courier New" panose="02070309020205020404" pitchFamily="49" charset="0"/>
                <a:cs typeface="Courier New" panose="02070309020205020404" pitchFamily="49" charset="0"/>
              </a:rPr>
              <a:t> -&gt; </a:t>
            </a:r>
            <a:r>
              <a:rPr lang="fr-FR" altLang="ja-JP" sz="1400" dirty="0">
                <a:solidFill>
                  <a:srgbClr val="996633"/>
                </a:solidFill>
                <a:latin typeface="Courier New" panose="02070309020205020404" pitchFamily="49" charset="0"/>
                <a:cs typeface="Courier New" panose="02070309020205020404" pitchFamily="49" charset="0"/>
              </a:rPr>
              <a:t>'</a:t>
            </a:r>
            <a:r>
              <a:rPr lang="en-US" altLang="en-US" sz="1400" dirty="0">
                <a:solidFill>
                  <a:srgbClr val="996633"/>
                </a:solidFill>
                <a:latin typeface="Courier New" panose="02070309020205020404" pitchFamily="49" charset="0"/>
                <a:cs typeface="Courier New" panose="02070309020205020404" pitchFamily="49" charset="0"/>
              </a:rPr>
              <a:t>C:/dataDir/out/lakeBuff.shp</a:t>
            </a:r>
            <a:r>
              <a:rPr lang="fr-FR" altLang="ja-JP" sz="1400" dirty="0">
                <a:solidFill>
                  <a:srgbClr val="996633"/>
                </a:solidFill>
                <a:latin typeface="Courier New" panose="02070309020205020404" pitchFamily="49" charset="0"/>
                <a:cs typeface="Courier New" panose="02070309020205020404" pitchFamily="49" charset="0"/>
              </a:rPr>
              <a:t>'</a:t>
            </a:r>
            <a:endParaRPr lang="en-US" altLang="en-US" sz="18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960169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CC010A-A347-CE07-4B91-609CCFE683BB}"/>
              </a:ext>
            </a:extLst>
          </p:cNvPr>
          <p:cNvSpPr>
            <a:spLocks noGrp="1"/>
          </p:cNvSpPr>
          <p:nvPr>
            <p:ph type="title"/>
          </p:nvPr>
        </p:nvSpPr>
        <p:spPr/>
        <p:txBody>
          <a:bodyPr/>
          <a:lstStyle/>
          <a:p>
            <a:r>
              <a:rPr lang="en-US" dirty="0"/>
              <a:t>Workspace and </a:t>
            </a:r>
            <a:r>
              <a:rPr lang="en-US" dirty="0" err="1"/>
              <a:t>arcpy.Exists</a:t>
            </a:r>
            <a:r>
              <a:rPr lang="en-US" dirty="0"/>
              <a:t>()</a:t>
            </a:r>
          </a:p>
        </p:txBody>
      </p:sp>
      <p:sp>
        <p:nvSpPr>
          <p:cNvPr id="3" name="Content Placeholder 2">
            <a:extLst>
              <a:ext uri="{FF2B5EF4-FFF2-40B4-BE49-F238E27FC236}">
                <a16:creationId xmlns:a16="http://schemas.microsoft.com/office/drawing/2014/main" id="{CA810FEF-84AB-082B-09A6-F41730B5274B}"/>
              </a:ext>
            </a:extLst>
          </p:cNvPr>
          <p:cNvSpPr>
            <a:spLocks noGrp="1"/>
          </p:cNvSpPr>
          <p:nvPr>
            <p:ph idx="1"/>
          </p:nvPr>
        </p:nvSpPr>
        <p:spPr>
          <a:xfrm>
            <a:off x="457200" y="1600200"/>
            <a:ext cx="8229600" cy="5257800"/>
          </a:xfrm>
        </p:spPr>
        <p:txBody>
          <a:bodyPr>
            <a:normAutofit fontScale="40000" lnSpcReduction="20000"/>
          </a:bodyPr>
          <a:lstStyle/>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import arcpy</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("C:/gispy/data/ch06/park.shp") </a:t>
            </a: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True</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   </a:t>
            </a: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  </a:t>
            </a: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False </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 = 'C:/</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gispy</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/data/ch06'  </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True</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arcpy.env.workspace</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 = 'C:/</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gispy</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False</a:t>
            </a:r>
          </a:p>
          <a:p>
            <a:pPr marL="0" indent="0">
              <a:buNone/>
            </a:pPr>
            <a:endParaRPr lang="en-US" sz="3200" kern="1200" dirty="0">
              <a:solidFill>
                <a:schemeClr val="bg1">
                  <a:lumMod val="85000"/>
                </a:schemeClr>
              </a:solidFill>
              <a:latin typeface="Courier New" panose="02070309020205020404" pitchFamily="49" charset="0"/>
              <a:ea typeface="+mn-ea"/>
              <a:cs typeface="Courier New" panose="02070309020205020404" pitchFamily="49" charset="0"/>
            </a:endParaRPr>
          </a:p>
          <a:p>
            <a:pPr marL="0" indent="0">
              <a:buNone/>
            </a:pP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&gt;&gt;&gt; </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arcpy.Exists</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("data/ch06/</a:t>
            </a:r>
            <a:r>
              <a:rPr lang="en-US" sz="3200" kern="1200" dirty="0" err="1">
                <a:solidFill>
                  <a:schemeClr val="bg1">
                    <a:lumMod val="85000"/>
                  </a:schemeClr>
                </a:solidFill>
                <a:latin typeface="Courier New" panose="02070309020205020404" pitchFamily="49" charset="0"/>
                <a:ea typeface="+mn-ea"/>
                <a:cs typeface="Courier New" panose="02070309020205020404" pitchFamily="49" charset="0"/>
              </a:rPr>
              <a:t>park.shp</a:t>
            </a:r>
            <a:r>
              <a:rPr lang="en-US" sz="3200" kern="1200" dirty="0">
                <a:solidFill>
                  <a:schemeClr val="bg1">
                    <a:lumMod val="85000"/>
                  </a:schemeClr>
                </a:solidFill>
                <a:latin typeface="Courier New" panose="02070309020205020404" pitchFamily="49" charset="0"/>
                <a:ea typeface="+mn-ea"/>
                <a:cs typeface="Courier New" panose="02070309020205020404" pitchFamily="49" charset="0"/>
              </a:rPr>
              <a:t>")</a:t>
            </a:r>
          </a:p>
          <a:p>
            <a:pPr marL="0" indent="0">
              <a:buNone/>
            </a:pPr>
            <a:r>
              <a:rPr lang="en-US" dirty="0"/>
              <a:t>True</a:t>
            </a:r>
          </a:p>
        </p:txBody>
      </p:sp>
    </p:spTree>
    <p:extLst>
      <p:ext uri="{BB962C8B-B14F-4D97-AF65-F5344CB8AC3E}">
        <p14:creationId xmlns:p14="http://schemas.microsoft.com/office/powerpoint/2010/main" val="21872208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
                                            <p:txEl>
                                              <p:pRg st="19" end="19"/>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3">
                                            <p:txEl>
                                              <p:pRg st="21" end="21"/>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3">
                                            <p:txEl>
                                              <p:pRg st="22" end="2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0E3FE232-3DE9-798E-70E0-351C55D5EFF5}"/>
              </a:ext>
            </a:extLst>
          </p:cNvPr>
          <p:cNvSpPr>
            <a:spLocks noGrp="1" noChangeArrowheads="1"/>
          </p:cNvSpPr>
          <p:nvPr>
            <p:ph type="title"/>
          </p:nvPr>
        </p:nvSpPr>
        <p:spPr/>
        <p:txBody>
          <a:bodyPr/>
          <a:lstStyle/>
          <a:p>
            <a:pPr eaLnBrk="1" hangingPunct="1">
              <a:defRPr/>
            </a:pPr>
            <a:r>
              <a:rPr lang="en-US" dirty="0">
                <a:ea typeface="ＭＳ Ｐゴシック" pitchFamily="34" charset="-128"/>
                <a:cs typeface="+mj-cs"/>
              </a:rPr>
              <a:t>Typical geoprocessing script flow</a:t>
            </a:r>
          </a:p>
        </p:txBody>
      </p:sp>
      <p:sp>
        <p:nvSpPr>
          <p:cNvPr id="39940" name="Rectangle 3">
            <a:extLst>
              <a:ext uri="{FF2B5EF4-FFF2-40B4-BE49-F238E27FC236}">
                <a16:creationId xmlns:a16="http://schemas.microsoft.com/office/drawing/2014/main" id="{753223F9-8246-5D0C-F84B-E92C984A94C6}"/>
              </a:ext>
            </a:extLst>
          </p:cNvPr>
          <p:cNvSpPr>
            <a:spLocks noGrp="1" noChangeArrowheads="1"/>
          </p:cNvSpPr>
          <p:nvPr>
            <p:ph type="body" idx="1"/>
          </p:nvPr>
        </p:nvSpPr>
        <p:spPr>
          <a:xfrm>
            <a:off x="423746" y="1676400"/>
            <a:ext cx="8915400" cy="5410200"/>
          </a:xfrm>
        </p:spPr>
        <p:txBody>
          <a:bodyPr>
            <a:normAutofit/>
          </a:bodyPr>
          <a:lstStyle/>
          <a:p>
            <a:pPr marL="0" indent="0">
              <a:buNone/>
            </a:pPr>
            <a:r>
              <a:rPr lang="en-US" sz="1600" b="0" dirty="0">
                <a:solidFill>
                  <a:srgbClr val="6A9955"/>
                </a:solidFill>
                <a:effectLst/>
                <a:latin typeface="Consolas" panose="020B0609020204030204" pitchFamily="49" charset="0"/>
              </a:rPr>
              <a:t># 1. import </a:t>
            </a:r>
            <a:r>
              <a:rPr lang="en-US" sz="1600" b="0" dirty="0" err="1">
                <a:solidFill>
                  <a:srgbClr val="6A9955"/>
                </a:solidFill>
                <a:effectLst/>
                <a:latin typeface="Consolas" panose="020B0609020204030204" pitchFamily="49" charset="0"/>
              </a:rPr>
              <a:t>arcpy</a:t>
            </a:r>
            <a:r>
              <a:rPr lang="en-US" sz="1600" b="0" dirty="0">
                <a:solidFill>
                  <a:srgbClr val="6A9955"/>
                </a:solidFill>
                <a:effectLst/>
                <a:latin typeface="Consolas" panose="020B0609020204030204" pitchFamily="49" charset="0"/>
              </a:rPr>
              <a:t> &amp; set environment, output directory</a:t>
            </a:r>
            <a:endParaRPr lang="en-US" sz="1600" b="0" dirty="0">
              <a:solidFill>
                <a:srgbClr val="D4D4D4"/>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arcpy</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2. Initialize parameters</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'output.txt'</a:t>
            </a:r>
            <a:r>
              <a:rPr lang="en-US" sz="1600" b="0" dirty="0">
                <a:solidFill>
                  <a:srgbClr val="D4D4D4"/>
                </a:solidFill>
                <a:effectLst/>
                <a:latin typeface="Consolas" panose="020B0609020204030204" pitchFamily="49" charset="0"/>
              </a:rPr>
              <a:t> </a:t>
            </a: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3. Call tool(s) using format</a:t>
            </a:r>
            <a:endParaRPr lang="en-US" sz="1600" b="0" dirty="0">
              <a:solidFill>
                <a:srgbClr val="D4D4D4"/>
              </a:solidFill>
              <a:effectLst/>
              <a:latin typeface="Consolas" panose="020B0609020204030204" pitchFamily="49" charset="0"/>
            </a:endParaRPr>
          </a:p>
          <a:p>
            <a:pPr marL="0" indent="0">
              <a:buNone/>
            </a:pPr>
            <a:r>
              <a:rPr lang="en-US" sz="1600" b="0" dirty="0">
                <a:solidFill>
                  <a:srgbClr val="6A9955"/>
                </a:solidFill>
                <a:effectLst/>
                <a:latin typeface="Consolas" panose="020B0609020204030204" pitchFamily="49" charset="0"/>
              </a:rPr>
              <a:t># </a:t>
            </a:r>
            <a:r>
              <a:rPr lang="en-US" sz="1600" b="0" dirty="0" err="1">
                <a:solidFill>
                  <a:srgbClr val="6A9955"/>
                </a:solidFill>
                <a:effectLst/>
                <a:latin typeface="Consolas" panose="020B0609020204030204" pitchFamily="49" charset="0"/>
              </a:rPr>
              <a:t>object.toolboxAlias</a:t>
            </a:r>
            <a:r>
              <a:rPr lang="en-US" sz="1600" dirty="0" err="1">
                <a:solidFill>
                  <a:srgbClr val="6A9955"/>
                </a:solidFill>
                <a:latin typeface="Consolas" panose="020B0609020204030204" pitchFamily="49" charset="0"/>
              </a:rPr>
              <a:t>.ToolName</a:t>
            </a:r>
            <a:r>
              <a:rPr lang="en-US" sz="1600" b="0" dirty="0">
                <a:solidFill>
                  <a:srgbClr val="6A9955"/>
                </a:solidFill>
                <a:effectLst/>
                <a:latin typeface="Consolas" panose="020B0609020204030204" pitchFamily="49" charset="0"/>
              </a:rPr>
              <a:t>(arguments)</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arcpy.conversion.RasterToASCII</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in_raster</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out_ascii_file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0E3FE232-3DE9-798E-70E0-351C55D5EFF5}"/>
              </a:ext>
            </a:extLst>
          </p:cNvPr>
          <p:cNvSpPr>
            <a:spLocks noGrp="1" noChangeArrowheads="1"/>
          </p:cNvSpPr>
          <p:nvPr>
            <p:ph type="title"/>
          </p:nvPr>
        </p:nvSpPr>
        <p:spPr/>
        <p:txBody>
          <a:bodyPr/>
          <a:lstStyle/>
          <a:p>
            <a:pPr eaLnBrk="1" hangingPunct="1">
              <a:defRPr/>
            </a:pPr>
            <a:r>
              <a:rPr lang="en-US" dirty="0">
                <a:ea typeface="ＭＳ Ｐゴシック" pitchFamily="34" charset="-128"/>
                <a:cs typeface="+mj-cs"/>
              </a:rPr>
              <a:t>Why use variables?</a:t>
            </a:r>
          </a:p>
        </p:txBody>
      </p:sp>
      <p:sp>
        <p:nvSpPr>
          <p:cNvPr id="39940" name="Rectangle 3">
            <a:extLst>
              <a:ext uri="{FF2B5EF4-FFF2-40B4-BE49-F238E27FC236}">
                <a16:creationId xmlns:a16="http://schemas.microsoft.com/office/drawing/2014/main" id="{753223F9-8246-5D0C-F84B-E92C984A94C6}"/>
              </a:ext>
            </a:extLst>
          </p:cNvPr>
          <p:cNvSpPr>
            <a:spLocks noGrp="1" noChangeArrowheads="1"/>
          </p:cNvSpPr>
          <p:nvPr>
            <p:ph type="body" idx="1"/>
          </p:nvPr>
        </p:nvSpPr>
        <p:spPr>
          <a:xfrm>
            <a:off x="423746" y="3505200"/>
            <a:ext cx="8720254" cy="2971800"/>
          </a:xfrm>
        </p:spPr>
        <p:txBody>
          <a:bodyPr>
            <a:normAutofit/>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'output.txt'</a:t>
            </a:r>
            <a:r>
              <a:rPr lang="en-US" sz="1600" b="0" dirty="0">
                <a:solidFill>
                  <a:srgbClr val="D4D4D4"/>
                </a:solidFill>
                <a:effectLst/>
                <a:latin typeface="Consolas" panose="020B0609020204030204" pitchFamily="49" charset="0"/>
              </a:rPr>
              <a:t> </a:t>
            </a:r>
          </a:p>
          <a:p>
            <a:pPr marL="0" indent="0">
              <a:buNone/>
            </a:pPr>
            <a:br>
              <a:rPr lang="en-US" sz="1600" b="0" dirty="0">
                <a:solidFill>
                  <a:srgbClr val="D4D4D4"/>
                </a:solidFill>
                <a:effectLst/>
                <a:latin typeface="Consolas" panose="020B0609020204030204" pitchFamily="49" charset="0"/>
              </a:rPr>
            </a:br>
            <a:r>
              <a:rPr lang="en-US" sz="1600" b="0" dirty="0" err="1">
                <a:solidFill>
                  <a:srgbClr val="D4D4D4"/>
                </a:solidFill>
                <a:effectLst/>
                <a:latin typeface="Consolas" panose="020B0609020204030204" pitchFamily="49" charset="0"/>
              </a:rPr>
              <a:t>arcpy.conversion.RasterToASCII</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in_raster</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out_ascii_file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p:txBody>
      </p:sp>
      <p:sp>
        <p:nvSpPr>
          <p:cNvPr id="2" name="Rectangle 3">
            <a:extLst>
              <a:ext uri="{FF2B5EF4-FFF2-40B4-BE49-F238E27FC236}">
                <a16:creationId xmlns:a16="http://schemas.microsoft.com/office/drawing/2014/main" id="{382D797D-185C-AEE3-AB87-EF833F4CC7F9}"/>
              </a:ext>
            </a:extLst>
          </p:cNvPr>
          <p:cNvSpPr txBox="1">
            <a:spLocks noChangeArrowheads="1"/>
          </p:cNvSpPr>
          <p:nvPr/>
        </p:nvSpPr>
        <p:spPr>
          <a:xfrm>
            <a:off x="423746" y="1676400"/>
            <a:ext cx="8915400" cy="5181600"/>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pPr>
            <a:r>
              <a:rPr lang="en-US" sz="1600" dirty="0">
                <a:solidFill>
                  <a:srgbClr val="569CD6"/>
                </a:solidFill>
                <a:latin typeface="Consolas" panose="020B0609020204030204" pitchFamily="49" charset="0"/>
              </a:rPr>
              <a:t>import</a:t>
            </a:r>
            <a:r>
              <a:rPr lang="en-US" sz="1600" dirty="0">
                <a:solidFill>
                  <a:srgbClr val="D4D4D4"/>
                </a:solidFill>
                <a:latin typeface="Consolas" panose="020B0609020204030204" pitchFamily="49" charset="0"/>
              </a:rPr>
              <a:t> arcpy</a:t>
            </a:r>
          </a:p>
          <a:p>
            <a:pPr marL="0" indent="0">
              <a:buFont typeface="Arial" pitchFamily="34" charset="0"/>
              <a:buNone/>
            </a:pPr>
            <a:r>
              <a:rPr lang="en-US" sz="1600" dirty="0" err="1">
                <a:solidFill>
                  <a:srgbClr val="D4D4D4"/>
                </a:solidFill>
                <a:latin typeface="Consolas" panose="020B0609020204030204" pitchFamily="49" charset="0"/>
              </a:rPr>
              <a:t>arcpy.env.overwriteOutput</a:t>
            </a:r>
            <a:r>
              <a:rPr lang="en-US" sz="1600" dirty="0">
                <a:solidFill>
                  <a:srgbClr val="D4D4D4"/>
                </a:solidFill>
                <a:latin typeface="Consolas" panose="020B0609020204030204" pitchFamily="49" charset="0"/>
              </a:rPr>
              <a:t> = </a:t>
            </a:r>
            <a:r>
              <a:rPr lang="en-US" sz="1600" dirty="0">
                <a:solidFill>
                  <a:srgbClr val="569CD6"/>
                </a:solidFill>
                <a:latin typeface="Consolas" panose="020B0609020204030204" pitchFamily="49" charset="0"/>
              </a:rPr>
              <a:t>True</a:t>
            </a:r>
            <a:br>
              <a:rPr lang="en-US" sz="1600" dirty="0">
                <a:solidFill>
                  <a:srgbClr val="D4D4D4"/>
                </a:solidFill>
                <a:latin typeface="Consolas" panose="020B0609020204030204" pitchFamily="49" charset="0"/>
              </a:rPr>
            </a:br>
            <a:r>
              <a:rPr lang="en-US" sz="1600" dirty="0" err="1">
                <a:solidFill>
                  <a:srgbClr val="D4D4D4"/>
                </a:solidFill>
                <a:latin typeface="Consolas" panose="020B0609020204030204" pitchFamily="49" charset="0"/>
              </a:rPr>
              <a:t>arcpy.conversion.RasterToASCII</a:t>
            </a:r>
            <a:r>
              <a:rPr lang="en-US" sz="1600" dirty="0">
                <a:solidFill>
                  <a:srgbClr val="D4D4D4"/>
                </a:solidFill>
                <a:latin typeface="Consolas" panose="020B0609020204030204" pitchFamily="49" charset="0"/>
              </a:rPr>
              <a:t>(</a:t>
            </a:r>
            <a:r>
              <a:rPr lang="en-US" sz="1600" dirty="0">
                <a:solidFill>
                  <a:srgbClr val="CE9178"/>
                </a:solidFill>
                <a:latin typeface="Consolas" panose="020B0609020204030204" pitchFamily="49" charset="0"/>
              </a:rPr>
              <a:t>'C:/</a:t>
            </a:r>
            <a:r>
              <a:rPr lang="en-US" sz="1600" dirty="0" err="1">
                <a:solidFill>
                  <a:srgbClr val="CE9178"/>
                </a:solidFill>
                <a:latin typeface="Consolas" panose="020B0609020204030204" pitchFamily="49" charset="0"/>
              </a:rPr>
              <a:t>gispy</a:t>
            </a:r>
            <a:r>
              <a:rPr lang="en-US" sz="1600" dirty="0">
                <a:solidFill>
                  <a:srgbClr val="CE9178"/>
                </a:solidFill>
                <a:latin typeface="Consolas" panose="020B0609020204030204" pitchFamily="49" charset="0"/>
              </a:rPr>
              <a:t>/data/ch06/</a:t>
            </a:r>
            <a:r>
              <a:rPr lang="en-US" sz="1600" dirty="0" err="1">
                <a:solidFill>
                  <a:srgbClr val="CE9178"/>
                </a:solidFill>
                <a:latin typeface="Consolas" panose="020B0609020204030204" pitchFamily="49" charset="0"/>
              </a:rPr>
              <a:t>getty_rast</a:t>
            </a:r>
            <a:r>
              <a:rPr lang="en-US" sz="1600" dirty="0">
                <a:solidFill>
                  <a:srgbClr val="CE9178"/>
                </a:solidFill>
                <a:latin typeface="Consolas" panose="020B0609020204030204" pitchFamily="49" charset="0"/>
              </a:rPr>
              <a:t>'</a:t>
            </a:r>
            <a:r>
              <a:rPr lang="en-US" sz="1600" dirty="0">
                <a:solidFill>
                  <a:srgbClr val="D4D4D4"/>
                </a:solidFill>
                <a:latin typeface="Consolas" panose="020B0609020204030204" pitchFamily="49" charset="0"/>
              </a:rPr>
              <a:t>, 			   	               </a:t>
            </a:r>
            <a:r>
              <a:rPr lang="en-US" sz="1600" dirty="0">
                <a:solidFill>
                  <a:srgbClr val="CE9178"/>
                </a:solidFill>
                <a:latin typeface="Consolas" panose="020B0609020204030204" pitchFamily="49" charset="0"/>
              </a:rPr>
              <a:t>'C:/</a:t>
            </a:r>
            <a:r>
              <a:rPr lang="en-US" sz="1600" dirty="0" err="1">
                <a:solidFill>
                  <a:srgbClr val="CE9178"/>
                </a:solidFill>
                <a:latin typeface="Consolas" panose="020B0609020204030204" pitchFamily="49" charset="0"/>
              </a:rPr>
              <a:t>gispy</a:t>
            </a:r>
            <a:r>
              <a:rPr lang="en-US" sz="1600" dirty="0">
                <a:solidFill>
                  <a:srgbClr val="CE9178"/>
                </a:solidFill>
                <a:latin typeface="Consolas" panose="020B0609020204030204" pitchFamily="49" charset="0"/>
              </a:rPr>
              <a:t>/scratch/output.txt'</a:t>
            </a:r>
            <a:r>
              <a:rPr lang="en-US" sz="1600" dirty="0">
                <a:solidFill>
                  <a:srgbClr val="D4D4D4"/>
                </a:solidFill>
                <a:latin typeface="Consolas" panose="020B0609020204030204" pitchFamily="49" charset="0"/>
              </a:rPr>
              <a:t>)</a:t>
            </a:r>
          </a:p>
          <a:p>
            <a:pPr marL="0" indent="0">
              <a:buFont typeface="Arial" pitchFamily="34" charset="0"/>
              <a:buNone/>
            </a:pPr>
            <a:endParaRPr lang="en-US" sz="1600" dirty="0">
              <a:solidFill>
                <a:srgbClr val="D4D4D4"/>
              </a:solidFill>
              <a:latin typeface="Consolas" panose="020B0609020204030204" pitchFamily="49" charset="0"/>
            </a:endParaRPr>
          </a:p>
        </p:txBody>
      </p:sp>
      <p:sp>
        <p:nvSpPr>
          <p:cNvPr id="4" name="Rectangle 3">
            <a:extLst>
              <a:ext uri="{FF2B5EF4-FFF2-40B4-BE49-F238E27FC236}">
                <a16:creationId xmlns:a16="http://schemas.microsoft.com/office/drawing/2014/main" id="{97CC483E-E772-C8A2-0E97-054B74D8222E}"/>
              </a:ext>
            </a:extLst>
          </p:cNvPr>
          <p:cNvSpPr/>
          <p:nvPr/>
        </p:nvSpPr>
        <p:spPr bwMode="auto">
          <a:xfrm>
            <a:off x="1" y="2867426"/>
            <a:ext cx="9143999" cy="381000"/>
          </a:xfrm>
          <a:prstGeom prst="rect">
            <a:avLst/>
          </a:prstGeom>
          <a:solidFill>
            <a:srgbClr val="4A452A"/>
          </a:solidFill>
          <a:ln w="38100" cap="flat" cmpd="sng" algn="ctr">
            <a:noFill/>
            <a:prstDash val="solid"/>
            <a:round/>
            <a:headEnd type="none" w="med" len="med"/>
            <a:tailEnd type="triangle" w="med" len="med"/>
          </a:ln>
          <a:effectLst/>
        </p:spPr>
        <p:txBody>
          <a:bodyPr/>
          <a:lstStyle/>
          <a:p>
            <a:pPr eaLnBrk="1" hangingPunct="1">
              <a:defRPr/>
            </a:pPr>
            <a:endParaRPr lang="en-US">
              <a:latin typeface="Arial" charset="0"/>
              <a:ea typeface="ＭＳ Ｐゴシック" pitchFamily="34" charset="-128"/>
            </a:endParaRPr>
          </a:p>
        </p:txBody>
      </p:sp>
      <p:pic>
        <p:nvPicPr>
          <p:cNvPr id="6" name="Graphic 5" descr="Thumbs Down outline">
            <a:extLst>
              <a:ext uri="{FF2B5EF4-FFF2-40B4-BE49-F238E27FC236}">
                <a16:creationId xmlns:a16="http://schemas.microsoft.com/office/drawing/2014/main" id="{A044DB27-C180-A208-3C60-5529F7D18E1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903766" y="1676400"/>
            <a:ext cx="914400" cy="914400"/>
          </a:xfrm>
          <a:prstGeom prst="rect">
            <a:avLst/>
          </a:prstGeom>
        </p:spPr>
      </p:pic>
      <p:pic>
        <p:nvPicPr>
          <p:cNvPr id="8" name="Graphic 7" descr="Thumbs up sign outline">
            <a:extLst>
              <a:ext uri="{FF2B5EF4-FFF2-40B4-BE49-F238E27FC236}">
                <a16:creationId xmlns:a16="http://schemas.microsoft.com/office/drawing/2014/main" id="{0974D70D-4DDA-67E2-9C08-A10FBFB39CD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3766" y="4439452"/>
            <a:ext cx="914400" cy="914400"/>
          </a:xfrm>
          <a:prstGeom prst="rect">
            <a:avLst/>
          </a:prstGeom>
        </p:spPr>
      </p:pic>
    </p:spTree>
    <p:extLst>
      <p:ext uri="{BB962C8B-B14F-4D97-AF65-F5344CB8AC3E}">
        <p14:creationId xmlns:p14="http://schemas.microsoft.com/office/powerpoint/2010/main" val="36530847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E5A726-6996-2FF7-AA5A-CA3723AD3D2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DFB550D-87F6-1CBD-5446-326ABCA51F4A}"/>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08732887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a:extLst>
              <a:ext uri="{FF2B5EF4-FFF2-40B4-BE49-F238E27FC236}">
                <a16:creationId xmlns:a16="http://schemas.microsoft.com/office/drawing/2014/main" id="{0E3FE232-3DE9-798E-70E0-351C55D5EFF5}"/>
              </a:ext>
            </a:extLst>
          </p:cNvPr>
          <p:cNvSpPr>
            <a:spLocks noGrp="1" noChangeArrowheads="1"/>
          </p:cNvSpPr>
          <p:nvPr>
            <p:ph type="title"/>
          </p:nvPr>
        </p:nvSpPr>
        <p:spPr/>
        <p:txBody>
          <a:bodyPr/>
          <a:lstStyle/>
          <a:p>
            <a:pPr eaLnBrk="1" hangingPunct="1">
              <a:defRPr/>
            </a:pPr>
            <a:r>
              <a:rPr lang="en-US" dirty="0">
                <a:ea typeface="ＭＳ Ｐゴシック" pitchFamily="34" charset="-128"/>
                <a:cs typeface="+mj-cs"/>
              </a:rPr>
              <a:t>Typical geoprocessing script flow</a:t>
            </a:r>
          </a:p>
        </p:txBody>
      </p:sp>
      <p:sp>
        <p:nvSpPr>
          <p:cNvPr id="39940" name="Rectangle 3">
            <a:extLst>
              <a:ext uri="{FF2B5EF4-FFF2-40B4-BE49-F238E27FC236}">
                <a16:creationId xmlns:a16="http://schemas.microsoft.com/office/drawing/2014/main" id="{753223F9-8246-5D0C-F84B-E92C984A94C6}"/>
              </a:ext>
            </a:extLst>
          </p:cNvPr>
          <p:cNvSpPr>
            <a:spLocks noGrp="1" noChangeArrowheads="1"/>
          </p:cNvSpPr>
          <p:nvPr>
            <p:ph type="body" idx="1"/>
          </p:nvPr>
        </p:nvSpPr>
        <p:spPr>
          <a:xfrm>
            <a:off x="423746" y="1676400"/>
            <a:ext cx="8915400" cy="5410200"/>
          </a:xfrm>
        </p:spPr>
        <p:txBody>
          <a:bodyPr>
            <a:normAutofit/>
          </a:bodyPr>
          <a:lstStyle/>
          <a:p>
            <a:pPr marL="0" indent="0">
              <a:buNone/>
            </a:pPr>
            <a:r>
              <a:rPr lang="en-US" sz="1600" b="0" dirty="0">
                <a:solidFill>
                  <a:srgbClr val="6A9955"/>
                </a:solidFill>
                <a:effectLst/>
                <a:latin typeface="Consolas" panose="020B0609020204030204" pitchFamily="49" charset="0"/>
              </a:rPr>
              <a:t># 1. import </a:t>
            </a:r>
            <a:r>
              <a:rPr lang="en-US" sz="1600" b="0" dirty="0" err="1">
                <a:solidFill>
                  <a:srgbClr val="6A9955"/>
                </a:solidFill>
                <a:effectLst/>
                <a:latin typeface="Consolas" panose="020B0609020204030204" pitchFamily="49" charset="0"/>
              </a:rPr>
              <a:t>arcpy</a:t>
            </a:r>
            <a:r>
              <a:rPr lang="en-US" sz="1600" b="0" dirty="0">
                <a:solidFill>
                  <a:srgbClr val="6A9955"/>
                </a:solidFill>
                <a:effectLst/>
                <a:latin typeface="Consolas" panose="020B0609020204030204" pitchFamily="49" charset="0"/>
              </a:rPr>
              <a:t> &amp; set environment, output directory</a:t>
            </a:r>
            <a:endParaRPr lang="en-US" sz="1600" b="0" dirty="0">
              <a:solidFill>
                <a:srgbClr val="D4D4D4"/>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arcpy</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endParaRPr lang="en-US" sz="1600" b="0" dirty="0">
              <a:solidFill>
                <a:srgbClr val="D4D4D4"/>
              </a:solidFill>
              <a:effectLst/>
              <a:latin typeface="Consolas" panose="020B0609020204030204" pitchFamily="49" charset="0"/>
            </a:endParaRP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2. Initialize parameters</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outputDir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'output.txt'</a:t>
            </a:r>
            <a:r>
              <a:rPr lang="en-US" sz="1600" b="0" dirty="0">
                <a:solidFill>
                  <a:srgbClr val="D4D4D4"/>
                </a:solidFill>
                <a:effectLst/>
                <a:latin typeface="Consolas" panose="020B0609020204030204" pitchFamily="49" charset="0"/>
              </a:rPr>
              <a:t> </a:t>
            </a:r>
          </a:p>
          <a:p>
            <a:pPr marL="0" indent="0">
              <a:buNone/>
            </a:pPr>
            <a:br>
              <a:rPr lang="en-US" sz="1600" b="0" dirty="0">
                <a:solidFill>
                  <a:srgbClr val="D4D4D4"/>
                </a:solidFill>
                <a:effectLst/>
                <a:latin typeface="Consolas" panose="020B0609020204030204" pitchFamily="49" charset="0"/>
              </a:rPr>
            </a:br>
            <a:r>
              <a:rPr lang="en-US" sz="1600" b="0" dirty="0">
                <a:solidFill>
                  <a:srgbClr val="6A9955"/>
                </a:solidFill>
                <a:effectLst/>
                <a:latin typeface="Consolas" panose="020B0609020204030204" pitchFamily="49" charset="0"/>
              </a:rPr>
              <a:t># 3. Call tool(s) using format</a:t>
            </a:r>
            <a:endParaRPr lang="en-US" sz="1600" b="0" dirty="0">
              <a:solidFill>
                <a:srgbClr val="D4D4D4"/>
              </a:solidFill>
              <a:effectLst/>
              <a:latin typeface="Consolas" panose="020B0609020204030204" pitchFamily="49" charset="0"/>
            </a:endParaRPr>
          </a:p>
          <a:p>
            <a:pPr marL="0" indent="0">
              <a:buNone/>
            </a:pPr>
            <a:r>
              <a:rPr lang="en-US" sz="1600" b="0" dirty="0">
                <a:solidFill>
                  <a:srgbClr val="6A9955"/>
                </a:solidFill>
                <a:effectLst/>
                <a:latin typeface="Consolas" panose="020B0609020204030204" pitchFamily="49" charset="0"/>
              </a:rPr>
              <a:t># </a:t>
            </a:r>
            <a:r>
              <a:rPr lang="en-US" sz="1600" b="0" dirty="0" err="1">
                <a:solidFill>
                  <a:srgbClr val="6A9955"/>
                </a:solidFill>
                <a:effectLst/>
                <a:latin typeface="Consolas" panose="020B0609020204030204" pitchFamily="49" charset="0"/>
              </a:rPr>
              <a:t>object.toolboxAlias.ToolName</a:t>
            </a:r>
            <a:r>
              <a:rPr lang="en-US" sz="1600" b="0" dirty="0">
                <a:solidFill>
                  <a:srgbClr val="6A9955"/>
                </a:solidFill>
                <a:effectLst/>
                <a:latin typeface="Consolas" panose="020B0609020204030204" pitchFamily="49" charset="0"/>
              </a:rPr>
              <a:t>(arguments)</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arcpy.conversion.RasterToASCII</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in_raster</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inputRaster</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out_ascii_file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outputFile</a:t>
            </a:r>
            <a:r>
              <a:rPr lang="en-US" sz="1600" b="0" dirty="0">
                <a:solidFill>
                  <a:srgbClr val="D4D4D4"/>
                </a:solidFill>
                <a:effectLst/>
                <a:latin typeface="Consolas" panose="020B0609020204030204" pitchFamily="49" charset="0"/>
              </a:rPr>
              <a:t>)</a:t>
            </a:r>
          </a:p>
        </p:txBody>
      </p:sp>
    </p:spTree>
    <p:extLst>
      <p:ext uri="{BB962C8B-B14F-4D97-AF65-F5344CB8AC3E}">
        <p14:creationId xmlns:p14="http://schemas.microsoft.com/office/powerpoint/2010/main" val="12651938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7A3A0-BFC5-DA46-BE80-945001918AC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6501B5E-5A82-88D9-D6FF-FB7FF6CB6B35}"/>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8612299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Tool parameters</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A8946A-4098-6695-0DC2-8859D669CBCE}"/>
              </a:ext>
            </a:extLst>
          </p:cNvPr>
          <p:cNvSpPr>
            <a:spLocks noChangeArrowheads="1"/>
          </p:cNvSpPr>
          <p:nvPr/>
        </p:nvSpPr>
        <p:spPr bwMode="auto">
          <a:xfrm>
            <a:off x="457200" y="3508375"/>
            <a:ext cx="4572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chemeClr val="bg1">
                    <a:lumMod val="90000"/>
                  </a:schemeClr>
                </a:solidFill>
              </a:rPr>
              <a:t>Parameters help table </a:t>
            </a:r>
          </a:p>
          <a:p>
            <a:pPr eaLnBrk="1" hangingPunct="1">
              <a:spcBef>
                <a:spcPct val="0"/>
              </a:spcBef>
              <a:buFontTx/>
              <a:buNone/>
            </a:pPr>
            <a:r>
              <a:rPr lang="en-US" altLang="en-US" sz="1800" dirty="0">
                <a:solidFill>
                  <a:schemeClr val="bg1">
                    <a:lumMod val="90000"/>
                  </a:schemeClr>
                </a:solidFill>
              </a:rPr>
              <a:t>Distance parameters</a:t>
            </a:r>
          </a:p>
          <a:p>
            <a:pPr eaLnBrk="1" hangingPunct="1">
              <a:spcBef>
                <a:spcPct val="0"/>
              </a:spcBef>
              <a:buFontTx/>
              <a:buNone/>
            </a:pPr>
            <a:r>
              <a:rPr lang="en-US" altLang="en-US" sz="1800" dirty="0">
                <a:solidFill>
                  <a:schemeClr val="bg1">
                    <a:lumMod val="90000"/>
                  </a:schemeClr>
                </a:solidFill>
              </a:rPr>
              <a:t>Output to input parameters </a:t>
            </a:r>
          </a:p>
          <a:p>
            <a:pPr eaLnBrk="1" hangingPunct="1">
              <a:spcBef>
                <a:spcPct val="0"/>
              </a:spcBef>
              <a:buFontTx/>
              <a:buNone/>
            </a:pPr>
            <a:r>
              <a:rPr lang="en-US" altLang="en-US" sz="1800" dirty="0">
                <a:solidFill>
                  <a:schemeClr val="bg1">
                    <a:lumMod val="90000"/>
                  </a:schemeClr>
                </a:solidFill>
              </a:rPr>
              <a:t>Multi-part parameters</a:t>
            </a:r>
          </a:p>
          <a:p>
            <a:pPr eaLnBrk="1" hangingPunct="1">
              <a:spcBef>
                <a:spcPct val="0"/>
              </a:spcBef>
              <a:buFontTx/>
              <a:buNone/>
            </a:pPr>
            <a:r>
              <a:rPr lang="en-US" altLang="en-US" sz="1800" dirty="0">
                <a:solidFill>
                  <a:schemeClr val="bg1">
                    <a:lumMod val="90000"/>
                  </a:schemeClr>
                </a:solidFill>
              </a:rPr>
              <a:t>Expression parameters</a:t>
            </a:r>
          </a:p>
        </p:txBody>
      </p:sp>
    </p:spTree>
    <p:extLst>
      <p:ext uri="{BB962C8B-B14F-4D97-AF65-F5344CB8AC3E}">
        <p14:creationId xmlns:p14="http://schemas.microsoft.com/office/powerpoint/2010/main" val="136556292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922ED84B-3053-ABE4-E9BF-DC8B6EE69F38}"/>
              </a:ext>
            </a:extLst>
          </p:cNvPr>
          <p:cNvGrpSpPr/>
          <p:nvPr/>
        </p:nvGrpSpPr>
        <p:grpSpPr>
          <a:xfrm>
            <a:off x="4185340" y="405884"/>
            <a:ext cx="4550281" cy="6548509"/>
            <a:chOff x="4185340" y="405884"/>
            <a:chExt cx="4550281" cy="6548509"/>
          </a:xfrm>
        </p:grpSpPr>
        <p:grpSp>
          <p:nvGrpSpPr>
            <p:cNvPr id="32" name="Group 31">
              <a:extLst>
                <a:ext uri="{FF2B5EF4-FFF2-40B4-BE49-F238E27FC236}">
                  <a16:creationId xmlns:a16="http://schemas.microsoft.com/office/drawing/2014/main" id="{72B0F085-4CA0-7F28-72D4-9029F47F56BD}"/>
                </a:ext>
              </a:extLst>
            </p:cNvPr>
            <p:cNvGrpSpPr/>
            <p:nvPr/>
          </p:nvGrpSpPr>
          <p:grpSpPr>
            <a:xfrm>
              <a:off x="4185341" y="405884"/>
              <a:ext cx="4550280" cy="4235694"/>
              <a:chOff x="4185343" y="403504"/>
              <a:chExt cx="3250200" cy="3025496"/>
            </a:xfrm>
          </p:grpSpPr>
          <p:grpSp>
            <p:nvGrpSpPr>
              <p:cNvPr id="12" name="Group 11">
                <a:extLst>
                  <a:ext uri="{FF2B5EF4-FFF2-40B4-BE49-F238E27FC236}">
                    <a16:creationId xmlns:a16="http://schemas.microsoft.com/office/drawing/2014/main" id="{71760B11-7447-FBFA-3427-CDA888E78094}"/>
                  </a:ext>
                </a:extLst>
              </p:cNvPr>
              <p:cNvGrpSpPr/>
              <p:nvPr/>
            </p:nvGrpSpPr>
            <p:grpSpPr>
              <a:xfrm>
                <a:off x="4187584" y="403504"/>
                <a:ext cx="3247959" cy="2187296"/>
                <a:chOff x="4187584" y="403504"/>
                <a:chExt cx="3247959" cy="2187296"/>
              </a:xfrm>
            </p:grpSpPr>
            <p:pic>
              <p:nvPicPr>
                <p:cNvPr id="9" name="Picture 8">
                  <a:extLst>
                    <a:ext uri="{FF2B5EF4-FFF2-40B4-BE49-F238E27FC236}">
                      <a16:creationId xmlns:a16="http://schemas.microsoft.com/office/drawing/2014/main" id="{CF1812DE-DED3-D9D4-64E9-D0A94E4C377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4187584" y="403504"/>
                  <a:ext cx="3247959" cy="2187296"/>
                </a:xfrm>
                <a:prstGeom prst="rect">
                  <a:avLst/>
                </a:prstGeom>
              </p:spPr>
            </p:pic>
            <p:pic>
              <p:nvPicPr>
                <p:cNvPr id="11" name="Picture 10">
                  <a:extLst>
                    <a:ext uri="{FF2B5EF4-FFF2-40B4-BE49-F238E27FC236}">
                      <a16:creationId xmlns:a16="http://schemas.microsoft.com/office/drawing/2014/main" id="{BC8EDD3A-ABFD-4133-FEA3-A6929355F702}"/>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4267200" y="2209800"/>
                  <a:ext cx="777875" cy="152400"/>
                </a:xfrm>
                <a:prstGeom prst="rect">
                  <a:avLst/>
                </a:prstGeom>
              </p:spPr>
            </p:pic>
          </p:grpSp>
          <p:pic>
            <p:nvPicPr>
              <p:cNvPr id="15" name="Picture 14">
                <a:extLst>
                  <a:ext uri="{FF2B5EF4-FFF2-40B4-BE49-F238E27FC236}">
                    <a16:creationId xmlns:a16="http://schemas.microsoft.com/office/drawing/2014/main" id="{6589E3B5-94AB-26AF-59E5-DFCE738DB2BC}"/>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4185343" y="2554961"/>
                <a:ext cx="3250199" cy="874039"/>
              </a:xfrm>
              <a:prstGeom prst="rect">
                <a:avLst/>
              </a:prstGeom>
            </p:spPr>
          </p:pic>
        </p:grpSp>
        <p:pic>
          <p:nvPicPr>
            <p:cNvPr id="6" name="Picture 5">
              <a:extLst>
                <a:ext uri="{FF2B5EF4-FFF2-40B4-BE49-F238E27FC236}">
                  <a16:creationId xmlns:a16="http://schemas.microsoft.com/office/drawing/2014/main" id="{5807DD9A-6DB2-176B-368F-AA59C3E1E534}"/>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4185340" y="2667000"/>
              <a:ext cx="4550279" cy="4287393"/>
            </a:xfrm>
            <a:prstGeom prst="rect">
              <a:avLst/>
            </a:prstGeom>
          </p:spPr>
        </p:pic>
      </p:grpSp>
      <p:pic>
        <p:nvPicPr>
          <p:cNvPr id="4" name="Picture 3">
            <a:extLst>
              <a:ext uri="{FF2B5EF4-FFF2-40B4-BE49-F238E27FC236}">
                <a16:creationId xmlns:a16="http://schemas.microsoft.com/office/drawing/2014/main" id="{56E37EDF-C2A9-F6E3-A4F1-21802AB81DF1}"/>
              </a:ext>
            </a:extLst>
          </p:cNvPr>
          <p:cNvPicPr>
            <a:picLocks noChangeAspect="1"/>
          </p:cNvPicPr>
          <p:nvPr/>
        </p:nvPicPr>
        <p:blipFill>
          <a:blip r:embed="rId7" cstate="email">
            <a:extLst>
              <a:ext uri="{28A0092B-C50C-407E-A947-70E740481C1C}">
                <a14:useLocalDpi xmlns:a14="http://schemas.microsoft.com/office/drawing/2010/main" val="0"/>
              </a:ext>
            </a:extLst>
          </a:blip>
          <a:stretch>
            <a:fillRect/>
          </a:stretch>
        </p:blipFill>
        <p:spPr>
          <a:xfrm>
            <a:off x="152400" y="654841"/>
            <a:ext cx="3891318" cy="4855089"/>
          </a:xfrm>
          <a:prstGeom prst="rect">
            <a:avLst/>
          </a:prstGeom>
        </p:spPr>
      </p:pic>
      <p:cxnSp>
        <p:nvCxnSpPr>
          <p:cNvPr id="3" name="Straight Arrow Connector 2">
            <a:extLst>
              <a:ext uri="{FF2B5EF4-FFF2-40B4-BE49-F238E27FC236}">
                <a16:creationId xmlns:a16="http://schemas.microsoft.com/office/drawing/2014/main" id="{9EEEE846-1570-6179-40F5-239B3E9EC54B}"/>
              </a:ext>
            </a:extLst>
          </p:cNvPr>
          <p:cNvCxnSpPr>
            <a:cxnSpLocks/>
          </p:cNvCxnSpPr>
          <p:nvPr/>
        </p:nvCxnSpPr>
        <p:spPr>
          <a:xfrm>
            <a:off x="1295400" y="1848780"/>
            <a:ext cx="3004540" cy="198243"/>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CEC956EB-FCCF-B100-24DB-C2EE5674A838}"/>
              </a:ext>
            </a:extLst>
          </p:cNvPr>
          <p:cNvCxnSpPr>
            <a:cxnSpLocks/>
          </p:cNvCxnSpPr>
          <p:nvPr/>
        </p:nvCxnSpPr>
        <p:spPr>
          <a:xfrm>
            <a:off x="1600200" y="2295730"/>
            <a:ext cx="2699740" cy="182619"/>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63D96139-87A5-6E53-E151-B3129CD982BB}"/>
              </a:ext>
            </a:extLst>
          </p:cNvPr>
          <p:cNvCxnSpPr>
            <a:cxnSpLocks/>
          </p:cNvCxnSpPr>
          <p:nvPr/>
        </p:nvCxnSpPr>
        <p:spPr>
          <a:xfrm>
            <a:off x="1757716" y="2818799"/>
            <a:ext cx="2553929" cy="700529"/>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6AA2888A-17D8-A42C-6851-1D517F379749}"/>
              </a:ext>
            </a:extLst>
          </p:cNvPr>
          <p:cNvCxnSpPr>
            <a:cxnSpLocks/>
          </p:cNvCxnSpPr>
          <p:nvPr/>
        </p:nvCxnSpPr>
        <p:spPr>
          <a:xfrm>
            <a:off x="892982" y="3415543"/>
            <a:ext cx="3418663" cy="2832857"/>
          </a:xfrm>
          <a:prstGeom prst="straightConnector1">
            <a:avLst/>
          </a:prstGeom>
          <a:ln w="38100">
            <a:solidFill>
              <a:schemeClr val="accent1"/>
            </a:solidFill>
            <a:tailEnd type="arrow"/>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392C7396-0A91-50DD-DC4B-11D1FCE14A83}"/>
              </a:ext>
            </a:extLst>
          </p:cNvPr>
          <p:cNvSpPr txBox="1"/>
          <p:nvPr/>
        </p:nvSpPr>
        <p:spPr>
          <a:xfrm>
            <a:off x="874713" y="55602"/>
            <a:ext cx="2577180" cy="369332"/>
          </a:xfrm>
          <a:prstGeom prst="rect">
            <a:avLst/>
          </a:prstGeom>
          <a:noFill/>
        </p:spPr>
        <p:txBody>
          <a:bodyPr wrap="none" rtlCol="0">
            <a:spAutoFit/>
          </a:bodyPr>
          <a:lstStyle/>
          <a:p>
            <a:r>
              <a:rPr lang="en-US" dirty="0">
                <a:solidFill>
                  <a:schemeClr val="bg1"/>
                </a:solidFill>
              </a:rPr>
              <a:t>Buffer Tool User Interface</a:t>
            </a:r>
          </a:p>
        </p:txBody>
      </p:sp>
      <p:sp>
        <p:nvSpPr>
          <p:cNvPr id="8" name="TextBox 7">
            <a:extLst>
              <a:ext uri="{FF2B5EF4-FFF2-40B4-BE49-F238E27FC236}">
                <a16:creationId xmlns:a16="http://schemas.microsoft.com/office/drawing/2014/main" id="{A9232CA8-B7E3-8D92-0F2F-55F19049B114}"/>
              </a:ext>
            </a:extLst>
          </p:cNvPr>
          <p:cNvSpPr txBox="1"/>
          <p:nvPr/>
        </p:nvSpPr>
        <p:spPr>
          <a:xfrm>
            <a:off x="4921710" y="70406"/>
            <a:ext cx="2516073" cy="369332"/>
          </a:xfrm>
          <a:prstGeom prst="rect">
            <a:avLst/>
          </a:prstGeom>
          <a:noFill/>
        </p:spPr>
        <p:txBody>
          <a:bodyPr wrap="none" rtlCol="0">
            <a:spAutoFit/>
          </a:bodyPr>
          <a:lstStyle/>
          <a:p>
            <a:r>
              <a:rPr lang="en-US" dirty="0">
                <a:solidFill>
                  <a:schemeClr val="bg1"/>
                </a:solidFill>
              </a:rPr>
              <a:t>Buffer Parameter Table  </a:t>
            </a:r>
          </a:p>
        </p:txBody>
      </p:sp>
    </p:spTree>
    <p:extLst>
      <p:ext uri="{BB962C8B-B14F-4D97-AF65-F5344CB8AC3E}">
        <p14:creationId xmlns:p14="http://schemas.microsoft.com/office/powerpoint/2010/main" val="313646170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491A3690-4A08-78E5-195B-0C5C6DD3D81E}"/>
              </a:ext>
            </a:extLst>
          </p:cNvPr>
          <p:cNvSpPr>
            <a:spLocks noGrp="1" noChangeArrowheads="1"/>
          </p:cNvSpPr>
          <p:nvPr>
            <p:ph type="body" idx="1"/>
          </p:nvPr>
        </p:nvSpPr>
        <p:spPr>
          <a:xfrm>
            <a:off x="152400" y="1676400"/>
            <a:ext cx="9753600" cy="5029200"/>
          </a:xfrm>
        </p:spPr>
        <p:txBody>
          <a:bodyPr>
            <a:normAutofit lnSpcReduction="10000"/>
          </a:bodyPr>
          <a:lstStyle/>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900" dirty="0"/>
          </a:p>
          <a:p>
            <a:pPr eaLnBrk="1" hangingPunct="1">
              <a:defRPr/>
            </a:pPr>
            <a:endParaRPr lang="en-US" altLang="en-US" sz="900" dirty="0"/>
          </a:p>
          <a:p>
            <a:pPr eaLnBrk="1" hangingPunct="1">
              <a:defRPr/>
            </a:pPr>
            <a:endParaRPr lang="en-US" altLang="en-US" sz="900" dirty="0"/>
          </a:p>
          <a:p>
            <a:pPr marL="0" indent="0" eaLnBrk="1" hangingPunct="1">
              <a:buNone/>
              <a:defRPr/>
            </a:pPr>
            <a:endParaRPr lang="en-US" altLang="en-US" sz="900" dirty="0"/>
          </a:p>
          <a:p>
            <a:pPr marL="457200" lvl="1" indent="0" eaLnBrk="1" hangingPunct="1">
              <a:buNone/>
              <a:defRPr/>
            </a:pPr>
            <a:r>
              <a:rPr lang="en-US" altLang="en-US" sz="1600" dirty="0"/>
              <a:t>Optional parameters shown with curly braces { } in template.</a:t>
            </a:r>
          </a:p>
          <a:p>
            <a:pPr marL="457200" lvl="1" indent="0">
              <a:buNone/>
              <a:defRPr/>
            </a:pPr>
            <a:endParaRPr lang="en-US" altLang="en-US" sz="1100" dirty="0"/>
          </a:p>
          <a:p>
            <a:pPr marL="457200" lvl="1" indent="0">
              <a:buNone/>
              <a:defRPr/>
            </a:pPr>
            <a:r>
              <a:rPr lang="en-US" altLang="en-US" sz="1600" dirty="0"/>
              <a:t>Positional Arguments must be in the order shown in signature</a:t>
            </a:r>
          </a:p>
          <a:p>
            <a:pPr marL="457200" lvl="1" indent="0" eaLnBrk="1" hangingPunct="1">
              <a:buNone/>
              <a:defRPr/>
            </a:pPr>
            <a:endParaRPr lang="en-US" altLang="en-US" sz="1100" dirty="0"/>
          </a:p>
          <a:p>
            <a:pPr marL="457200" lvl="1" indent="0" eaLnBrk="1" hangingPunct="1">
              <a:buNone/>
              <a:defRPr/>
            </a:pPr>
            <a:r>
              <a:rPr lang="en-US" altLang="en-US" sz="1600" dirty="0"/>
              <a:t>To use some, but not all, optional parameters, use </a:t>
            </a:r>
            <a:r>
              <a:rPr lang="fr-FR" altLang="ja-JP" sz="1600" dirty="0"/>
              <a:t>'</a:t>
            </a:r>
            <a:r>
              <a:rPr lang="en-US" altLang="en-US" sz="1600" dirty="0"/>
              <a:t>#</a:t>
            </a:r>
            <a:r>
              <a:rPr lang="fr-FR" altLang="ja-JP" sz="1600" dirty="0"/>
              <a:t>'</a:t>
            </a:r>
            <a:r>
              <a:rPr lang="en-US" altLang="en-US" sz="1600" dirty="0"/>
              <a:t> as a placeholder.</a:t>
            </a:r>
          </a:p>
          <a:p>
            <a:pPr marL="0" indent="0">
              <a:buNone/>
            </a:pPr>
            <a:endParaRPr lang="en-US" sz="1100" b="0" dirty="0">
              <a:solidFill>
                <a:srgbClr val="6A9955"/>
              </a:solidFill>
              <a:effectLst/>
              <a:latin typeface="Consolas" panose="020B0609020204030204" pitchFamily="49" charset="0"/>
            </a:endParaRPr>
          </a:p>
          <a:p>
            <a:pPr marL="0" indent="0">
              <a:buNone/>
            </a:pPr>
            <a:r>
              <a:rPr lang="en-US" sz="1100" dirty="0">
                <a:solidFill>
                  <a:srgbClr val="6A9955"/>
                </a:solidFill>
                <a:latin typeface="Consolas" panose="020B0609020204030204" pitchFamily="49" charset="0"/>
              </a:rPr>
              <a:t> 	 </a:t>
            </a:r>
            <a:r>
              <a:rPr lang="en-US" sz="1100" b="0" dirty="0">
                <a:solidFill>
                  <a:srgbClr val="6A9955"/>
                </a:solidFill>
                <a:effectLst/>
                <a:latin typeface="Consolas" panose="020B0609020204030204" pitchFamily="49" charset="0"/>
              </a:rPr>
              <a:t># Use default value for  </a:t>
            </a:r>
            <a:r>
              <a:rPr lang="en-US" sz="1100" b="0" dirty="0" err="1">
                <a:solidFill>
                  <a:srgbClr val="6A9955"/>
                </a:solidFill>
                <a:effectLst/>
                <a:latin typeface="Consolas" panose="020B0609020204030204" pitchFamily="49" charset="0"/>
              </a:rPr>
              <a:t>line_side</a:t>
            </a:r>
            <a:r>
              <a:rPr lang="en-US" sz="1100" b="0" dirty="0">
                <a:solidFill>
                  <a:srgbClr val="6A9955"/>
                </a:solidFill>
                <a:effectLst/>
                <a:latin typeface="Consolas" panose="020B0609020204030204" pitchFamily="49" charset="0"/>
              </a:rPr>
              <a:t>, but set the value for </a:t>
            </a:r>
            <a:r>
              <a:rPr lang="en-US" sz="1100" b="0" dirty="0" err="1">
                <a:solidFill>
                  <a:srgbClr val="6A9955"/>
                </a:solidFill>
                <a:effectLst/>
                <a:latin typeface="Consolas" panose="020B0609020204030204" pitchFamily="49" charset="0"/>
              </a:rPr>
              <a:t>line_end_type</a:t>
            </a:r>
            <a:r>
              <a:rPr lang="en-US" sz="1100" b="0" dirty="0">
                <a:solidFill>
                  <a:srgbClr val="6A9955"/>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arcpy.Buffer_analysis</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lake.shp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buff.shp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 mile'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'FLAT'</a:t>
            </a:r>
            <a:r>
              <a:rPr lang="en-US" sz="1100" b="0"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178DEB12-5BD2-87F8-880E-8136B6C1C73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43940" y="762000"/>
            <a:ext cx="4371975" cy="2819400"/>
          </a:xfrm>
          <a:prstGeom prst="rect">
            <a:avLst/>
          </a:prstGeom>
        </p:spPr>
      </p:pic>
      <p:sp>
        <p:nvSpPr>
          <p:cNvPr id="246790" name="Line 6">
            <a:extLst>
              <a:ext uri="{FF2B5EF4-FFF2-40B4-BE49-F238E27FC236}">
                <a16:creationId xmlns:a16="http://schemas.microsoft.com/office/drawing/2014/main" id="{8A74B130-F2C2-39B1-ED0A-184E17892769}"/>
              </a:ext>
            </a:extLst>
          </p:cNvPr>
          <p:cNvSpPr>
            <a:spLocks noChangeShapeType="1"/>
          </p:cNvSpPr>
          <p:nvPr/>
        </p:nvSpPr>
        <p:spPr bwMode="auto">
          <a:xfrm>
            <a:off x="1300593" y="2263810"/>
            <a:ext cx="475002" cy="476675"/>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791" name="Oval 7">
            <a:extLst>
              <a:ext uri="{FF2B5EF4-FFF2-40B4-BE49-F238E27FC236}">
                <a16:creationId xmlns:a16="http://schemas.microsoft.com/office/drawing/2014/main" id="{577E1A38-B561-488B-6DC8-47FEC3D0B16B}"/>
              </a:ext>
            </a:extLst>
          </p:cNvPr>
          <p:cNvSpPr>
            <a:spLocks noChangeArrowheads="1"/>
          </p:cNvSpPr>
          <p:nvPr/>
        </p:nvSpPr>
        <p:spPr bwMode="auto">
          <a:xfrm>
            <a:off x="1600200" y="1752600"/>
            <a:ext cx="838200" cy="3810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46798" name="Line 14">
            <a:extLst>
              <a:ext uri="{FF2B5EF4-FFF2-40B4-BE49-F238E27FC236}">
                <a16:creationId xmlns:a16="http://schemas.microsoft.com/office/drawing/2014/main" id="{E50E8B9F-E191-F38D-EF3D-F46E9C1E1C53}"/>
              </a:ext>
            </a:extLst>
          </p:cNvPr>
          <p:cNvSpPr>
            <a:spLocks noChangeShapeType="1"/>
          </p:cNvSpPr>
          <p:nvPr/>
        </p:nvSpPr>
        <p:spPr bwMode="auto">
          <a:xfrm>
            <a:off x="2992438" y="995435"/>
            <a:ext cx="0" cy="395288"/>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799" name="Text Box 15">
            <a:extLst>
              <a:ext uri="{FF2B5EF4-FFF2-40B4-BE49-F238E27FC236}">
                <a16:creationId xmlns:a16="http://schemas.microsoft.com/office/drawing/2014/main" id="{274D24D5-6A16-9FBD-500D-FD86995B07F7}"/>
              </a:ext>
            </a:extLst>
          </p:cNvPr>
          <p:cNvSpPr txBox="1">
            <a:spLocks noChangeArrowheads="1"/>
          </p:cNvSpPr>
          <p:nvPr/>
        </p:nvSpPr>
        <p:spPr bwMode="auto">
          <a:xfrm>
            <a:off x="2971800" y="854148"/>
            <a:ext cx="424988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signature: template for the Python code</a:t>
            </a:r>
          </a:p>
        </p:txBody>
      </p:sp>
      <p:sp>
        <p:nvSpPr>
          <p:cNvPr id="246797" name="Text Box 13">
            <a:extLst>
              <a:ext uri="{FF2B5EF4-FFF2-40B4-BE49-F238E27FC236}">
                <a16:creationId xmlns:a16="http://schemas.microsoft.com/office/drawing/2014/main" id="{524F3A9B-DEEF-21F7-72C9-D67564B20A37}"/>
              </a:ext>
            </a:extLst>
          </p:cNvPr>
          <p:cNvSpPr txBox="1">
            <a:spLocks noChangeArrowheads="1"/>
          </p:cNvSpPr>
          <p:nvPr/>
        </p:nvSpPr>
        <p:spPr bwMode="auto">
          <a:xfrm>
            <a:off x="497541" y="3365298"/>
            <a:ext cx="9842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optional</a:t>
            </a:r>
          </a:p>
        </p:txBody>
      </p:sp>
      <p:sp>
        <p:nvSpPr>
          <p:cNvPr id="2" name="Rectangle 2">
            <a:extLst>
              <a:ext uri="{FF2B5EF4-FFF2-40B4-BE49-F238E27FC236}">
                <a16:creationId xmlns:a16="http://schemas.microsoft.com/office/drawing/2014/main" id="{6686DA57-B664-47A1-2438-8BB9BC4721D3}"/>
              </a:ext>
            </a:extLst>
          </p:cNvPr>
          <p:cNvSpPr>
            <a:spLocks noGrp="1" noChangeArrowheads="1"/>
          </p:cNvSpPr>
          <p:nvPr>
            <p:ph type="title"/>
          </p:nvPr>
        </p:nvSpPr>
        <p:spPr>
          <a:xfrm>
            <a:off x="152400" y="152400"/>
            <a:ext cx="8686800" cy="457200"/>
          </a:xfrm>
        </p:spPr>
        <p:txBody>
          <a:bodyPr>
            <a:normAutofit fontScale="90000"/>
          </a:bodyPr>
          <a:lstStyle/>
          <a:p>
            <a:pPr algn="l" eaLnBrk="1" hangingPunct="1">
              <a:defRPr/>
            </a:pPr>
            <a:r>
              <a:rPr lang="en-US" dirty="0">
                <a:ea typeface="ＭＳ Ｐゴシック" pitchFamily="34" charset="-128"/>
              </a:rPr>
              <a:t>Parameters</a:t>
            </a:r>
            <a:endParaRPr lang="en-US" dirty="0">
              <a:solidFill>
                <a:schemeClr val="bg1">
                  <a:lumMod val="85000"/>
                </a:schemeClr>
              </a:solidFill>
              <a:ea typeface="ＭＳ Ｐゴシック" pitchFamily="34" charset="-128"/>
              <a:cs typeface="+mj-cs"/>
            </a:endParaRPr>
          </a:p>
        </p:txBody>
      </p:sp>
      <p:sp>
        <p:nvSpPr>
          <p:cNvPr id="3" name="Rectangle 2">
            <a:extLst>
              <a:ext uri="{FF2B5EF4-FFF2-40B4-BE49-F238E27FC236}">
                <a16:creationId xmlns:a16="http://schemas.microsoft.com/office/drawing/2014/main" id="{995BF4AD-1B06-2E07-207D-FBBFD65231EA}"/>
              </a:ext>
            </a:extLst>
          </p:cNvPr>
          <p:cNvSpPr txBox="1">
            <a:spLocks noChangeArrowheads="1"/>
          </p:cNvSpPr>
          <p:nvPr/>
        </p:nvSpPr>
        <p:spPr>
          <a:xfrm>
            <a:off x="304800" y="304800"/>
            <a:ext cx="8686800" cy="4572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bg1">
                    <a:lumMod val="85000"/>
                  </a:schemeClr>
                </a:solidFill>
                <a:latin typeface="+mj-lt"/>
                <a:ea typeface="+mj-ea"/>
                <a:cs typeface="+mj-cs"/>
              </a:defRPr>
            </a:lvl1pPr>
          </a:lstStyle>
          <a:p>
            <a:pPr algn="l">
              <a:defRPr/>
            </a:pPr>
            <a:endParaRPr lang="en-US" dirty="0">
              <a:ea typeface="ＭＳ Ｐゴシック" pitchFamily="34" charset="-128"/>
            </a:endParaRPr>
          </a:p>
        </p:txBody>
      </p:sp>
      <p:pic>
        <p:nvPicPr>
          <p:cNvPr id="15" name="Picture 14">
            <a:extLst>
              <a:ext uri="{FF2B5EF4-FFF2-40B4-BE49-F238E27FC236}">
                <a16:creationId xmlns:a16="http://schemas.microsoft.com/office/drawing/2014/main" id="{94486D11-78EB-BF82-D37D-E9BC442665E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52618" y="3260321"/>
            <a:ext cx="990600" cy="209954"/>
          </a:xfrm>
          <a:prstGeom prst="rect">
            <a:avLst/>
          </a:prstGeom>
        </p:spPr>
      </p:pic>
      <p:pic>
        <p:nvPicPr>
          <p:cNvPr id="17" name="Picture 16">
            <a:extLst>
              <a:ext uri="{FF2B5EF4-FFF2-40B4-BE49-F238E27FC236}">
                <a16:creationId xmlns:a16="http://schemas.microsoft.com/office/drawing/2014/main" id="{965B3BE5-8CC6-2FAF-DAED-8D75B9DC70F6}"/>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737589" y="3470276"/>
            <a:ext cx="4378325" cy="1170432"/>
          </a:xfrm>
          <a:prstGeom prst="rect">
            <a:avLst/>
          </a:prstGeom>
        </p:spPr>
      </p:pic>
      <p:pic>
        <p:nvPicPr>
          <p:cNvPr id="19" name="Picture 18">
            <a:extLst>
              <a:ext uri="{FF2B5EF4-FFF2-40B4-BE49-F238E27FC236}">
                <a16:creationId xmlns:a16="http://schemas.microsoft.com/office/drawing/2014/main" id="{7E513231-075E-3BBF-B547-42B00EA565F0}"/>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1838441" y="4042244"/>
            <a:ext cx="710616" cy="307506"/>
          </a:xfrm>
          <a:prstGeom prst="rect">
            <a:avLst/>
          </a:prstGeom>
        </p:spPr>
      </p:pic>
      <p:sp>
        <p:nvSpPr>
          <p:cNvPr id="246795" name="Line 11">
            <a:extLst>
              <a:ext uri="{FF2B5EF4-FFF2-40B4-BE49-F238E27FC236}">
                <a16:creationId xmlns:a16="http://schemas.microsoft.com/office/drawing/2014/main" id="{E9ECA10E-EBAC-69D1-E48A-765D1077027D}"/>
              </a:ext>
            </a:extLst>
          </p:cNvPr>
          <p:cNvSpPr>
            <a:spLocks noChangeShapeType="1"/>
          </p:cNvSpPr>
          <p:nvPr/>
        </p:nvSpPr>
        <p:spPr bwMode="auto">
          <a:xfrm>
            <a:off x="1371600" y="3755065"/>
            <a:ext cx="4572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789" name="Line 5">
            <a:extLst>
              <a:ext uri="{FF2B5EF4-FFF2-40B4-BE49-F238E27FC236}">
                <a16:creationId xmlns:a16="http://schemas.microsoft.com/office/drawing/2014/main" id="{32B47416-CC28-180B-DC63-AE575FCBE125}"/>
              </a:ext>
            </a:extLst>
          </p:cNvPr>
          <p:cNvSpPr>
            <a:spLocks noChangeShapeType="1"/>
          </p:cNvSpPr>
          <p:nvPr/>
        </p:nvSpPr>
        <p:spPr bwMode="auto">
          <a:xfrm>
            <a:off x="1356880" y="2130886"/>
            <a:ext cx="457200" cy="1524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794" name="Line 10">
            <a:extLst>
              <a:ext uri="{FF2B5EF4-FFF2-40B4-BE49-F238E27FC236}">
                <a16:creationId xmlns:a16="http://schemas.microsoft.com/office/drawing/2014/main" id="{D8A02830-940D-F7F9-FB71-52D5D4B037B9}"/>
              </a:ext>
            </a:extLst>
          </p:cNvPr>
          <p:cNvSpPr>
            <a:spLocks noChangeShapeType="1"/>
          </p:cNvSpPr>
          <p:nvPr/>
        </p:nvSpPr>
        <p:spPr bwMode="auto">
          <a:xfrm>
            <a:off x="1143000" y="2340011"/>
            <a:ext cx="637748" cy="94908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46796" name="Text Box 12">
            <a:extLst>
              <a:ext uri="{FF2B5EF4-FFF2-40B4-BE49-F238E27FC236}">
                <a16:creationId xmlns:a16="http://schemas.microsoft.com/office/drawing/2014/main" id="{67A36BDC-E3A8-655B-EF51-903261440DAA}"/>
              </a:ext>
            </a:extLst>
          </p:cNvPr>
          <p:cNvSpPr txBox="1">
            <a:spLocks noChangeArrowheads="1"/>
          </p:cNvSpPr>
          <p:nvPr/>
        </p:nvSpPr>
        <p:spPr bwMode="auto">
          <a:xfrm>
            <a:off x="228505" y="1950243"/>
            <a:ext cx="10223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dirty="0">
                <a:solidFill>
                  <a:srgbClr val="FF0066"/>
                </a:solidFill>
              </a:rPr>
              <a:t>required</a:t>
            </a:r>
          </a:p>
        </p:txBody>
      </p:sp>
      <p:sp>
        <p:nvSpPr>
          <p:cNvPr id="21" name="Line 12">
            <a:extLst>
              <a:ext uri="{FF2B5EF4-FFF2-40B4-BE49-F238E27FC236}">
                <a16:creationId xmlns:a16="http://schemas.microsoft.com/office/drawing/2014/main" id="{898B3AB2-0AB5-45CA-038A-5416CF4D7BA4}"/>
              </a:ext>
            </a:extLst>
          </p:cNvPr>
          <p:cNvSpPr>
            <a:spLocks noChangeShapeType="1"/>
          </p:cNvSpPr>
          <p:nvPr/>
        </p:nvSpPr>
        <p:spPr bwMode="auto">
          <a:xfrm flipH="1" flipV="1">
            <a:off x="5683196" y="6434919"/>
            <a:ext cx="0" cy="29179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pic>
        <p:nvPicPr>
          <p:cNvPr id="24" name="Picture 23">
            <a:extLst>
              <a:ext uri="{FF2B5EF4-FFF2-40B4-BE49-F238E27FC236}">
                <a16:creationId xmlns:a16="http://schemas.microsoft.com/office/drawing/2014/main" id="{011095A3-16B7-EFD1-A619-AC7351038BEB}"/>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5585093" y="3964960"/>
            <a:ext cx="392251" cy="457535"/>
          </a:xfrm>
          <a:prstGeom prst="rect">
            <a:avLst/>
          </a:prstGeom>
        </p:spPr>
      </p:pic>
      <p:pic>
        <p:nvPicPr>
          <p:cNvPr id="30" name="Picture 29">
            <a:extLst>
              <a:ext uri="{FF2B5EF4-FFF2-40B4-BE49-F238E27FC236}">
                <a16:creationId xmlns:a16="http://schemas.microsoft.com/office/drawing/2014/main" id="{64C4EBE8-8C79-4DDA-659B-B650ED770B60}"/>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5585093" y="2982514"/>
            <a:ext cx="392251" cy="4798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9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6798"/>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24579">
                                            <p:txEl>
                                              <p:pRg st="12" end="1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4579">
                                            <p:txEl>
                                              <p:pRg st="14" end="1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4579">
                                            <p:txEl>
                                              <p:pRg st="16" end="1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579">
                                            <p:txEl>
                                              <p:pRg st="18" end="1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4579">
                                            <p:txEl>
                                              <p:pRg st="19" end="1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679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4678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679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24679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4679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4679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467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1" grpId="0" animBg="1"/>
      <p:bldP spid="246799" grpId="0"/>
      <p:bldP spid="246797" grpId="0"/>
      <p:bldP spid="246796" grpId="0"/>
      <p:bldP spid="21"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491A3690-4A08-78E5-195B-0C5C6DD3D81E}"/>
              </a:ext>
            </a:extLst>
          </p:cNvPr>
          <p:cNvSpPr>
            <a:spLocks noGrp="1" noChangeArrowheads="1"/>
          </p:cNvSpPr>
          <p:nvPr>
            <p:ph type="body" idx="1"/>
          </p:nvPr>
        </p:nvSpPr>
        <p:spPr>
          <a:xfrm>
            <a:off x="152400" y="1676400"/>
            <a:ext cx="8839200" cy="5029200"/>
          </a:xfrm>
        </p:spPr>
        <p:txBody>
          <a:bodyPr>
            <a:normAutofit/>
          </a:bodyPr>
          <a:lstStyle/>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1800" dirty="0"/>
          </a:p>
          <a:p>
            <a:pPr eaLnBrk="1" hangingPunct="1">
              <a:defRPr/>
            </a:pPr>
            <a:endParaRPr lang="en-US" altLang="en-US" sz="900" dirty="0"/>
          </a:p>
          <a:p>
            <a:pPr eaLnBrk="1" hangingPunct="1">
              <a:defRPr/>
            </a:pPr>
            <a:endParaRPr lang="en-US" altLang="en-US" sz="900" dirty="0"/>
          </a:p>
          <a:p>
            <a:pPr eaLnBrk="1" hangingPunct="1">
              <a:defRPr/>
            </a:pPr>
            <a:endParaRPr lang="en-US" altLang="en-US" sz="900" dirty="0"/>
          </a:p>
          <a:p>
            <a:pPr marL="0" indent="0" eaLnBrk="1" hangingPunct="1">
              <a:buNone/>
              <a:defRPr/>
            </a:pPr>
            <a:endParaRPr lang="en-US" altLang="en-US" sz="900" dirty="0"/>
          </a:p>
          <a:p>
            <a:pPr marL="457200" lvl="1" indent="0" eaLnBrk="1" hangingPunct="1">
              <a:buNone/>
              <a:defRPr/>
            </a:pPr>
            <a:r>
              <a:rPr lang="en-US" altLang="en-US" sz="1600" dirty="0"/>
              <a:t>The Data Type column refers to ArcGIS data types (not </a:t>
            </a:r>
            <a:r>
              <a:rPr lang="en-US" altLang="en-US" sz="1600" i="1" dirty="0"/>
              <a:t>Python</a:t>
            </a:r>
            <a:r>
              <a:rPr lang="en-US" altLang="en-US" sz="1600" dirty="0"/>
              <a:t> data types).</a:t>
            </a:r>
          </a:p>
          <a:p>
            <a:pPr marL="457200" lvl="1" indent="0" eaLnBrk="1" hangingPunct="1">
              <a:buNone/>
              <a:defRPr/>
            </a:pPr>
            <a:r>
              <a:rPr lang="en-US" altLang="en-US" sz="1600" dirty="0"/>
              <a:t>Most parameters are specified in Python as </a:t>
            </a:r>
            <a:r>
              <a:rPr lang="en-US" altLang="en-US" sz="1600" i="1" dirty="0"/>
              <a:t>Python strings</a:t>
            </a:r>
            <a:r>
              <a:rPr lang="en-US" altLang="en-US" sz="1600" dirty="0"/>
              <a:t>.</a:t>
            </a:r>
          </a:p>
          <a:p>
            <a:pPr marL="0" indent="0">
              <a:buNone/>
            </a:pPr>
            <a:endParaRPr lang="en-US" sz="1100" b="0" dirty="0">
              <a:solidFill>
                <a:srgbClr val="6A9955"/>
              </a:solidFill>
              <a:effectLst/>
              <a:latin typeface="Consolas" panose="020B0609020204030204" pitchFamily="49" charset="0"/>
            </a:endParaRPr>
          </a:p>
          <a:p>
            <a:pPr marL="0" indent="0">
              <a:buNone/>
            </a:pPr>
            <a:r>
              <a:rPr lang="en-US" sz="1100" dirty="0">
                <a:solidFill>
                  <a:srgbClr val="6A9955"/>
                </a:solidFill>
                <a:latin typeface="Consolas" panose="020B0609020204030204" pitchFamily="49" charset="0"/>
              </a:rPr>
              <a:t> 	</a:t>
            </a:r>
            <a:endParaRPr lang="en-US" sz="1100" b="0" dirty="0">
              <a:solidFill>
                <a:srgbClr val="D4D4D4"/>
              </a:solidFill>
              <a:effectLst/>
              <a:latin typeface="Consolas" panose="020B0609020204030204" pitchFamily="49" charset="0"/>
            </a:endParaRPr>
          </a:p>
          <a:p>
            <a:pPr marL="0" indent="0">
              <a:buNone/>
            </a:pPr>
            <a:r>
              <a:rPr lang="en-US" sz="1100" b="0" dirty="0">
                <a:solidFill>
                  <a:srgbClr val="D4D4D4"/>
                </a:solidFill>
                <a:effectLst/>
                <a:latin typeface="Consolas" panose="020B0609020204030204" pitchFamily="49" charset="0"/>
              </a:rPr>
              <a:t>  	 </a:t>
            </a:r>
            <a:r>
              <a:rPr lang="en-US" sz="1100" b="0" dirty="0" err="1">
                <a:solidFill>
                  <a:srgbClr val="D4D4D4"/>
                </a:solidFill>
                <a:effectLst/>
                <a:latin typeface="Consolas" panose="020B0609020204030204" pitchFamily="49" charset="0"/>
              </a:rPr>
              <a:t>arcpy.Buffer_analysis</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lake.shp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buff.shp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'1 mile'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'FLAT'</a:t>
            </a:r>
            <a:r>
              <a:rPr lang="en-US" sz="1100" b="0" dirty="0">
                <a:solidFill>
                  <a:srgbClr val="D4D4D4"/>
                </a:solidFill>
                <a:effectLst/>
                <a:latin typeface="Consolas" panose="020B0609020204030204" pitchFamily="49" charset="0"/>
              </a:rPr>
              <a:t>)</a:t>
            </a:r>
          </a:p>
        </p:txBody>
      </p:sp>
      <p:pic>
        <p:nvPicPr>
          <p:cNvPr id="13" name="Picture 12">
            <a:extLst>
              <a:ext uri="{FF2B5EF4-FFF2-40B4-BE49-F238E27FC236}">
                <a16:creationId xmlns:a16="http://schemas.microsoft.com/office/drawing/2014/main" id="{178DEB12-5BD2-87F8-880E-8136B6C1C73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43940" y="762000"/>
            <a:ext cx="4371975" cy="2819400"/>
          </a:xfrm>
          <a:prstGeom prst="rect">
            <a:avLst/>
          </a:prstGeom>
        </p:spPr>
      </p:pic>
      <p:sp>
        <p:nvSpPr>
          <p:cNvPr id="246792" name="Oval 8">
            <a:extLst>
              <a:ext uri="{FF2B5EF4-FFF2-40B4-BE49-F238E27FC236}">
                <a16:creationId xmlns:a16="http://schemas.microsoft.com/office/drawing/2014/main" id="{1B876115-1D4E-EB6F-7C52-E452B80B81D1}"/>
              </a:ext>
            </a:extLst>
          </p:cNvPr>
          <p:cNvSpPr>
            <a:spLocks noChangeArrowheads="1"/>
          </p:cNvSpPr>
          <p:nvPr/>
        </p:nvSpPr>
        <p:spPr bwMode="auto">
          <a:xfrm>
            <a:off x="2743200" y="1752600"/>
            <a:ext cx="838200" cy="3810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46793" name="Oval 9">
            <a:extLst>
              <a:ext uri="{FF2B5EF4-FFF2-40B4-BE49-F238E27FC236}">
                <a16:creationId xmlns:a16="http://schemas.microsoft.com/office/drawing/2014/main" id="{363BFEDA-BA8C-1A96-6D21-5FB4F838DEBB}"/>
              </a:ext>
            </a:extLst>
          </p:cNvPr>
          <p:cNvSpPr>
            <a:spLocks noChangeArrowheads="1"/>
          </p:cNvSpPr>
          <p:nvPr/>
        </p:nvSpPr>
        <p:spPr bwMode="auto">
          <a:xfrm>
            <a:off x="5334002" y="1741965"/>
            <a:ext cx="838200" cy="381000"/>
          </a:xfrm>
          <a:prstGeom prst="ellipse">
            <a:avLst/>
          </a:prstGeom>
          <a:noFill/>
          <a:ln w="38100">
            <a:solidFill>
              <a:srgbClr val="FF006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sp>
        <p:nvSpPr>
          <p:cNvPr id="2" name="Rectangle 2">
            <a:extLst>
              <a:ext uri="{FF2B5EF4-FFF2-40B4-BE49-F238E27FC236}">
                <a16:creationId xmlns:a16="http://schemas.microsoft.com/office/drawing/2014/main" id="{6686DA57-B664-47A1-2438-8BB9BC4721D3}"/>
              </a:ext>
            </a:extLst>
          </p:cNvPr>
          <p:cNvSpPr>
            <a:spLocks noGrp="1" noChangeArrowheads="1"/>
          </p:cNvSpPr>
          <p:nvPr>
            <p:ph type="title"/>
          </p:nvPr>
        </p:nvSpPr>
        <p:spPr>
          <a:xfrm>
            <a:off x="152400" y="152400"/>
            <a:ext cx="8686800" cy="457200"/>
          </a:xfrm>
        </p:spPr>
        <p:txBody>
          <a:bodyPr>
            <a:normAutofit fontScale="90000"/>
          </a:bodyPr>
          <a:lstStyle/>
          <a:p>
            <a:pPr algn="l" eaLnBrk="1" hangingPunct="1">
              <a:defRPr/>
            </a:pPr>
            <a:r>
              <a:rPr lang="en-US" dirty="0">
                <a:ea typeface="ＭＳ Ｐゴシック" pitchFamily="34" charset="-128"/>
              </a:rPr>
              <a:t>Parameters</a:t>
            </a:r>
            <a:endParaRPr lang="en-US" dirty="0">
              <a:solidFill>
                <a:schemeClr val="bg1">
                  <a:lumMod val="85000"/>
                </a:schemeClr>
              </a:solidFill>
              <a:ea typeface="ＭＳ Ｐゴシック" pitchFamily="34" charset="-128"/>
              <a:cs typeface="+mj-cs"/>
            </a:endParaRPr>
          </a:p>
        </p:txBody>
      </p:sp>
      <p:sp>
        <p:nvSpPr>
          <p:cNvPr id="3" name="Rectangle 2">
            <a:extLst>
              <a:ext uri="{FF2B5EF4-FFF2-40B4-BE49-F238E27FC236}">
                <a16:creationId xmlns:a16="http://schemas.microsoft.com/office/drawing/2014/main" id="{995BF4AD-1B06-2E07-207D-FBBFD65231EA}"/>
              </a:ext>
            </a:extLst>
          </p:cNvPr>
          <p:cNvSpPr txBox="1">
            <a:spLocks noChangeArrowheads="1"/>
          </p:cNvSpPr>
          <p:nvPr/>
        </p:nvSpPr>
        <p:spPr>
          <a:xfrm>
            <a:off x="304800" y="304800"/>
            <a:ext cx="8686800" cy="457200"/>
          </a:xfrm>
          <a:prstGeom prst="rect">
            <a:avLst/>
          </a:prstGeom>
        </p:spPr>
        <p:txBody>
          <a:bodyPr vert="horz" lIns="91440" tIns="45720" rIns="91440" bIns="45720" rtlCol="0" anchor="ctr">
            <a:normAutofit fontScale="60000" lnSpcReduction="20000"/>
          </a:bodyPr>
          <a:lstStyle>
            <a:lvl1pPr algn="ctr" defTabSz="914400" rtl="0" eaLnBrk="1" latinLnBrk="0" hangingPunct="1">
              <a:spcBef>
                <a:spcPct val="0"/>
              </a:spcBef>
              <a:buNone/>
              <a:defRPr sz="4400" kern="1200">
                <a:solidFill>
                  <a:schemeClr val="bg1">
                    <a:lumMod val="85000"/>
                  </a:schemeClr>
                </a:solidFill>
                <a:latin typeface="+mj-lt"/>
                <a:ea typeface="+mj-ea"/>
                <a:cs typeface="+mj-cs"/>
              </a:defRPr>
            </a:lvl1pPr>
          </a:lstStyle>
          <a:p>
            <a:pPr algn="l">
              <a:defRPr/>
            </a:pPr>
            <a:endParaRPr lang="en-US" dirty="0">
              <a:ea typeface="ＭＳ Ｐゴシック" pitchFamily="34" charset="-128"/>
            </a:endParaRPr>
          </a:p>
        </p:txBody>
      </p:sp>
      <p:pic>
        <p:nvPicPr>
          <p:cNvPr id="15" name="Picture 14">
            <a:extLst>
              <a:ext uri="{FF2B5EF4-FFF2-40B4-BE49-F238E27FC236}">
                <a16:creationId xmlns:a16="http://schemas.microsoft.com/office/drawing/2014/main" id="{94486D11-78EB-BF82-D37D-E9BC442665E5}"/>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52618" y="3260321"/>
            <a:ext cx="990600" cy="209954"/>
          </a:xfrm>
          <a:prstGeom prst="rect">
            <a:avLst/>
          </a:prstGeom>
        </p:spPr>
      </p:pic>
      <p:pic>
        <p:nvPicPr>
          <p:cNvPr id="17" name="Picture 16">
            <a:extLst>
              <a:ext uri="{FF2B5EF4-FFF2-40B4-BE49-F238E27FC236}">
                <a16:creationId xmlns:a16="http://schemas.microsoft.com/office/drawing/2014/main" id="{965B3BE5-8CC6-2FAF-DAED-8D75B9DC70F6}"/>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a:stretch/>
        </p:blipFill>
        <p:spPr>
          <a:xfrm>
            <a:off x="1737589" y="3470276"/>
            <a:ext cx="4378325" cy="1170432"/>
          </a:xfrm>
          <a:prstGeom prst="rect">
            <a:avLst/>
          </a:prstGeom>
        </p:spPr>
      </p:pic>
      <p:pic>
        <p:nvPicPr>
          <p:cNvPr id="19" name="Picture 18">
            <a:extLst>
              <a:ext uri="{FF2B5EF4-FFF2-40B4-BE49-F238E27FC236}">
                <a16:creationId xmlns:a16="http://schemas.microsoft.com/office/drawing/2014/main" id="{7E513231-075E-3BBF-B547-42B00EA565F0}"/>
              </a:ext>
            </a:extLst>
          </p:cNvPr>
          <p:cNvPicPr>
            <a:picLocks noChangeAspect="1"/>
          </p:cNvPicPr>
          <p:nvPr/>
        </p:nvPicPr>
        <p:blipFill rotWithShape="1">
          <a:blip r:embed="rId6" cstate="email">
            <a:extLst>
              <a:ext uri="{28A0092B-C50C-407E-A947-70E740481C1C}">
                <a14:useLocalDpi xmlns:a14="http://schemas.microsoft.com/office/drawing/2010/main" val="0"/>
              </a:ext>
            </a:extLst>
          </a:blip>
          <a:srcRect/>
          <a:stretch/>
        </p:blipFill>
        <p:spPr>
          <a:xfrm>
            <a:off x="1838441" y="4042244"/>
            <a:ext cx="710616" cy="307506"/>
          </a:xfrm>
          <a:prstGeom prst="rect">
            <a:avLst/>
          </a:prstGeom>
        </p:spPr>
      </p:pic>
      <p:pic>
        <p:nvPicPr>
          <p:cNvPr id="24" name="Picture 23">
            <a:extLst>
              <a:ext uri="{FF2B5EF4-FFF2-40B4-BE49-F238E27FC236}">
                <a16:creationId xmlns:a16="http://schemas.microsoft.com/office/drawing/2014/main" id="{011095A3-16B7-EFD1-A619-AC7351038BEB}"/>
              </a:ext>
            </a:extLst>
          </p:cNvPr>
          <p:cNvPicPr>
            <a:picLocks noChangeAspect="1"/>
          </p:cNvPicPr>
          <p:nvPr/>
        </p:nvPicPr>
        <p:blipFill rotWithShape="1">
          <a:blip r:embed="rId7" cstate="email">
            <a:extLst>
              <a:ext uri="{28A0092B-C50C-407E-A947-70E740481C1C}">
                <a14:useLocalDpi xmlns:a14="http://schemas.microsoft.com/office/drawing/2010/main" val="0"/>
              </a:ext>
            </a:extLst>
          </a:blip>
          <a:srcRect/>
          <a:stretch/>
        </p:blipFill>
        <p:spPr>
          <a:xfrm>
            <a:off x="5585093" y="3964960"/>
            <a:ext cx="392251" cy="457535"/>
          </a:xfrm>
          <a:prstGeom prst="rect">
            <a:avLst/>
          </a:prstGeom>
        </p:spPr>
      </p:pic>
      <p:pic>
        <p:nvPicPr>
          <p:cNvPr id="30" name="Picture 29">
            <a:extLst>
              <a:ext uri="{FF2B5EF4-FFF2-40B4-BE49-F238E27FC236}">
                <a16:creationId xmlns:a16="http://schemas.microsoft.com/office/drawing/2014/main" id="{64C4EBE8-8C79-4DDA-659B-B650ED770B60}"/>
              </a:ext>
            </a:extLst>
          </p:cNvPr>
          <p:cNvPicPr>
            <a:picLocks noChangeAspect="1"/>
          </p:cNvPicPr>
          <p:nvPr/>
        </p:nvPicPr>
        <p:blipFill rotWithShape="1">
          <a:blip r:embed="rId8" cstate="email">
            <a:extLst>
              <a:ext uri="{28A0092B-C50C-407E-A947-70E740481C1C}">
                <a14:useLocalDpi xmlns:a14="http://schemas.microsoft.com/office/drawing/2010/main" val="0"/>
              </a:ext>
            </a:extLst>
          </a:blip>
          <a:srcRect/>
          <a:stretch/>
        </p:blipFill>
        <p:spPr>
          <a:xfrm>
            <a:off x="5585093" y="2982514"/>
            <a:ext cx="392251" cy="479810"/>
          </a:xfrm>
          <a:prstGeom prst="rect">
            <a:avLst/>
          </a:prstGeom>
        </p:spPr>
      </p:pic>
    </p:spTree>
    <p:extLst>
      <p:ext uri="{BB962C8B-B14F-4D97-AF65-F5344CB8AC3E}">
        <p14:creationId xmlns:p14="http://schemas.microsoft.com/office/powerpoint/2010/main" val="405678223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679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24679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679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6792" grpId="0" animBg="1"/>
      <p:bldP spid="246792" grpId="1" animBg="1"/>
      <p:bldP spid="24679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95496EA-9119-28C8-0B10-C9B19A0364FD}"/>
              </a:ext>
            </a:extLst>
          </p:cNvPr>
          <p:cNvSpPr>
            <a:spLocks noGrp="1" noChangeArrowheads="1"/>
          </p:cNvSpPr>
          <p:nvPr>
            <p:ph type="title"/>
          </p:nvPr>
        </p:nvSpPr>
        <p:spPr/>
        <p:txBody>
          <a:bodyPr/>
          <a:lstStyle/>
          <a:p>
            <a:r>
              <a:rPr lang="en-US" altLang="en-US" dirty="0"/>
              <a:t>Distance parameters</a:t>
            </a:r>
          </a:p>
        </p:txBody>
      </p:sp>
      <p:sp>
        <p:nvSpPr>
          <p:cNvPr id="3" name="Content Placeholder 2">
            <a:extLst>
              <a:ext uri="{FF2B5EF4-FFF2-40B4-BE49-F238E27FC236}">
                <a16:creationId xmlns:a16="http://schemas.microsoft.com/office/drawing/2014/main" id="{97C40E47-ED31-0764-DB6F-46B14E9341DE}"/>
              </a:ext>
            </a:extLst>
          </p:cNvPr>
          <p:cNvSpPr>
            <a:spLocks noGrp="1"/>
          </p:cNvSpPr>
          <p:nvPr>
            <p:ph idx="1"/>
          </p:nvPr>
        </p:nvSpPr>
        <p:spPr>
          <a:xfrm>
            <a:off x="685800" y="4724400"/>
            <a:ext cx="7772400" cy="1858962"/>
          </a:xfrm>
        </p:spPr>
        <p:txBody>
          <a:bodyPr>
            <a:normAutofit/>
          </a:bodyPr>
          <a:lstStyle/>
          <a:p>
            <a:pPr marL="0" indent="0">
              <a:buNone/>
              <a:defRPr/>
            </a:pPr>
            <a:r>
              <a:rPr lang="en-US" sz="1800" dirty="0">
                <a:ea typeface="ＭＳ Ｐゴシック" charset="0"/>
              </a:rPr>
              <a:t>A linear unit is an ArcGIS data type for Euclidean distances. </a:t>
            </a:r>
          </a:p>
          <a:p>
            <a:pPr>
              <a:defRPr/>
            </a:pPr>
            <a:endParaRPr lang="en-US" sz="1800" dirty="0">
              <a:ea typeface="ＭＳ Ｐゴシック" charset="0"/>
            </a:endParaRPr>
          </a:p>
          <a:p>
            <a:pPr marL="0" indent="0">
              <a:buFontTx/>
              <a:buNone/>
              <a:defRPr/>
            </a:pPr>
            <a:r>
              <a:rPr lang="en-US" sz="1800" dirty="0">
                <a:ea typeface="ＭＳ Ｐゴシック" charset="0"/>
              </a:rPr>
              <a:t>	</a:t>
            </a:r>
          </a:p>
          <a:p>
            <a:pPr>
              <a:defRPr/>
            </a:pPr>
            <a:endParaRPr lang="en-US" sz="1800" dirty="0">
              <a:ea typeface="ＭＳ Ｐゴシック" charset="0"/>
            </a:endParaRPr>
          </a:p>
        </p:txBody>
      </p:sp>
      <p:grpSp>
        <p:nvGrpSpPr>
          <p:cNvPr id="13" name="Group 12">
            <a:extLst>
              <a:ext uri="{FF2B5EF4-FFF2-40B4-BE49-F238E27FC236}">
                <a16:creationId xmlns:a16="http://schemas.microsoft.com/office/drawing/2014/main" id="{E924A8FE-42BE-43E6-CA8D-527792EFD152}"/>
              </a:ext>
            </a:extLst>
          </p:cNvPr>
          <p:cNvGrpSpPr/>
          <p:nvPr/>
        </p:nvGrpSpPr>
        <p:grpSpPr>
          <a:xfrm>
            <a:off x="2409825" y="1447800"/>
            <a:ext cx="4371975" cy="2844598"/>
            <a:chOff x="1743940" y="762000"/>
            <a:chExt cx="4371975" cy="2844598"/>
          </a:xfrm>
        </p:grpSpPr>
        <p:pic>
          <p:nvPicPr>
            <p:cNvPr id="6" name="Picture 5">
              <a:extLst>
                <a:ext uri="{FF2B5EF4-FFF2-40B4-BE49-F238E27FC236}">
                  <a16:creationId xmlns:a16="http://schemas.microsoft.com/office/drawing/2014/main" id="{05521A94-0E97-16AA-A1DF-6C22DF652EAD}"/>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43940" y="762000"/>
              <a:ext cx="4371975" cy="2819400"/>
            </a:xfrm>
            <a:prstGeom prst="rect">
              <a:avLst/>
            </a:prstGeom>
          </p:spPr>
        </p:pic>
        <p:pic>
          <p:nvPicPr>
            <p:cNvPr id="10" name="Picture 9">
              <a:extLst>
                <a:ext uri="{FF2B5EF4-FFF2-40B4-BE49-F238E27FC236}">
                  <a16:creationId xmlns:a16="http://schemas.microsoft.com/office/drawing/2014/main" id="{7B45C686-BBA8-DC9C-2D47-C9D34954B64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52618" y="3260321"/>
              <a:ext cx="990600" cy="209954"/>
            </a:xfrm>
            <a:prstGeom prst="rect">
              <a:avLst/>
            </a:prstGeom>
          </p:spPr>
        </p:pic>
        <p:pic>
          <p:nvPicPr>
            <p:cNvPr id="12" name="Picture 11">
              <a:extLst>
                <a:ext uri="{FF2B5EF4-FFF2-40B4-BE49-F238E27FC236}">
                  <a16:creationId xmlns:a16="http://schemas.microsoft.com/office/drawing/2014/main" id="{3A4B6AC8-70A0-03A5-0B02-2868851F6104}"/>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6782"/>
            <a:stretch/>
          </p:blipFill>
          <p:spPr>
            <a:xfrm>
              <a:off x="5622940" y="3006523"/>
              <a:ext cx="485775" cy="600075"/>
            </a:xfrm>
            <a:prstGeom prst="rect">
              <a:avLst/>
            </a:prstGeom>
          </p:spPr>
        </p:pic>
      </p:grpSp>
      <p:sp>
        <p:nvSpPr>
          <p:cNvPr id="4" name="Line 11">
            <a:extLst>
              <a:ext uri="{FF2B5EF4-FFF2-40B4-BE49-F238E27FC236}">
                <a16:creationId xmlns:a16="http://schemas.microsoft.com/office/drawing/2014/main" id="{A11DB0D4-BEE4-3CB7-3FAF-E6A6FA9FF13C}"/>
              </a:ext>
            </a:extLst>
          </p:cNvPr>
          <p:cNvSpPr>
            <a:spLocks noChangeShapeType="1"/>
          </p:cNvSpPr>
          <p:nvPr/>
        </p:nvSpPr>
        <p:spPr bwMode="auto">
          <a:xfrm flipV="1">
            <a:off x="6400800" y="3987598"/>
            <a:ext cx="0" cy="6096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95496EA-9119-28C8-0B10-C9B19A0364FD}"/>
              </a:ext>
            </a:extLst>
          </p:cNvPr>
          <p:cNvSpPr>
            <a:spLocks noGrp="1" noChangeArrowheads="1"/>
          </p:cNvSpPr>
          <p:nvPr>
            <p:ph type="title"/>
          </p:nvPr>
        </p:nvSpPr>
        <p:spPr/>
        <p:txBody>
          <a:bodyPr/>
          <a:lstStyle/>
          <a:p>
            <a:r>
              <a:rPr lang="en-US" altLang="en-US" dirty="0"/>
              <a:t>Linear units</a:t>
            </a:r>
          </a:p>
        </p:txBody>
      </p:sp>
      <p:sp>
        <p:nvSpPr>
          <p:cNvPr id="3" name="Content Placeholder 2">
            <a:extLst>
              <a:ext uri="{FF2B5EF4-FFF2-40B4-BE49-F238E27FC236}">
                <a16:creationId xmlns:a16="http://schemas.microsoft.com/office/drawing/2014/main" id="{97C40E47-ED31-0764-DB6F-46B14E9341DE}"/>
              </a:ext>
            </a:extLst>
          </p:cNvPr>
          <p:cNvSpPr>
            <a:spLocks noGrp="1"/>
          </p:cNvSpPr>
          <p:nvPr>
            <p:ph idx="1"/>
          </p:nvPr>
        </p:nvSpPr>
        <p:spPr>
          <a:xfrm>
            <a:off x="1524000" y="4495800"/>
            <a:ext cx="6553200" cy="4918364"/>
          </a:xfrm>
        </p:spPr>
        <p:txBody>
          <a:bodyPr>
            <a:normAutofit/>
          </a:bodyPr>
          <a:lstStyle/>
          <a:p>
            <a:pPr marL="0" indent="0">
              <a:buNone/>
              <a:defRPr/>
            </a:pPr>
            <a:r>
              <a:rPr lang="en-US" sz="1800" dirty="0">
                <a:ea typeface="ＭＳ Ｐゴシック" charset="0"/>
              </a:rPr>
              <a:t>Linear Units of Measure (not case sensitive):</a:t>
            </a:r>
          </a:p>
          <a:p>
            <a:pPr marL="0" indent="0">
              <a:buNone/>
              <a:defRPr/>
            </a:pPr>
            <a:r>
              <a:rPr lang="en-US" sz="1800" dirty="0">
                <a:solidFill>
                  <a:schemeClr val="accent2">
                    <a:lumMod val="75000"/>
                  </a:schemeClr>
                </a:solidFill>
                <a:ea typeface="ＭＳ Ｐゴシック" charset="0"/>
              </a:rPr>
              <a:t>centimeters | decimal degrees | decimeters | feet | inches | kilometers | meters | miles | millimeters | nautical miles | points | unknown | yards</a:t>
            </a:r>
            <a:endParaRPr lang="en-US" sz="1800" dirty="0">
              <a:ea typeface="ＭＳ Ｐゴシック" charset="0"/>
            </a:endParaRPr>
          </a:p>
          <a:p>
            <a:pPr marL="0" indent="0">
              <a:buNone/>
              <a:defRPr/>
            </a:pPr>
            <a:r>
              <a:rPr lang="en-US" sz="1800" dirty="0">
                <a:ea typeface="ＭＳ Ｐゴシック" charset="0"/>
              </a:rPr>
              <a:t>Singular and plural both accepted (e.g., mile or miles).</a:t>
            </a:r>
          </a:p>
          <a:p>
            <a:pPr marL="0" indent="0">
              <a:buNone/>
              <a:defRPr/>
            </a:pPr>
            <a:endParaRPr lang="en-US" sz="1800" dirty="0">
              <a:ea typeface="ＭＳ Ｐゴシック" charset="0"/>
            </a:endParaRPr>
          </a:p>
          <a:p>
            <a:pPr marL="0" indent="0">
              <a:buNone/>
              <a:defRPr/>
            </a:pPr>
            <a:r>
              <a:rPr lang="en-US" sz="1800" dirty="0">
                <a:ea typeface="ＭＳ Ｐゴシック" charset="0"/>
              </a:rPr>
              <a:t>	</a:t>
            </a:r>
          </a:p>
          <a:p>
            <a:pPr marL="0" indent="0">
              <a:buNone/>
              <a:defRPr/>
            </a:pPr>
            <a:endParaRPr lang="en-US" sz="1800" dirty="0">
              <a:ea typeface="ＭＳ Ｐゴシック" charset="0"/>
            </a:endParaRPr>
          </a:p>
        </p:txBody>
      </p:sp>
      <p:sp>
        <p:nvSpPr>
          <p:cNvPr id="5" name="TextBox 4">
            <a:extLst>
              <a:ext uri="{FF2B5EF4-FFF2-40B4-BE49-F238E27FC236}">
                <a16:creationId xmlns:a16="http://schemas.microsoft.com/office/drawing/2014/main" id="{A2EFE60C-F3F6-3E9D-C86A-72C24F8B066C}"/>
              </a:ext>
            </a:extLst>
          </p:cNvPr>
          <p:cNvSpPr txBox="1"/>
          <p:nvPr/>
        </p:nvSpPr>
        <p:spPr>
          <a:xfrm>
            <a:off x="533399" y="6208722"/>
            <a:ext cx="8229599" cy="335756"/>
          </a:xfrm>
          <a:prstGeom prst="rect">
            <a:avLst/>
          </a:prstGeom>
          <a:noFill/>
        </p:spPr>
        <p:txBody>
          <a:bodyPr wrap="square">
            <a:spAutoFit/>
          </a:bodyPr>
          <a:lstStyle/>
          <a:p>
            <a:r>
              <a:rPr lang="en-US" sz="1800" b="0" dirty="0" err="1">
                <a:solidFill>
                  <a:srgbClr val="D4D4D4"/>
                </a:solidFill>
                <a:effectLst/>
                <a:latin typeface="Consolas" panose="020B0609020204030204" pitchFamily="49" charset="0"/>
              </a:rPr>
              <a:t>arcpy.Buffer_analysis</a:t>
            </a:r>
            <a:r>
              <a:rPr lang="en-US" sz="1800" b="0" dirty="0">
                <a:solidFill>
                  <a:srgbClr val="D4D4D4"/>
                </a:solidFill>
                <a:effectLst/>
                <a:latin typeface="Consolas" panose="020B0609020204030204" pitchFamily="49" charset="0"/>
              </a:rPr>
              <a:t>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lake.shp</a:t>
            </a:r>
            <a:r>
              <a:rPr lang="en-US" sz="1800" b="0" dirty="0">
                <a:solidFill>
                  <a:srgbClr val="CE9178"/>
                </a:solidFill>
                <a:effectLst/>
                <a:latin typeface="Consolas" panose="020B0609020204030204" pitchFamily="49" charset="0"/>
              </a:rPr>
              <a:t>'</a:t>
            </a:r>
            <a:r>
              <a:rPr lang="en-US" sz="1800" b="0" dirty="0">
                <a:solidFill>
                  <a:srgbClr val="D4D4D4"/>
                </a:solidFill>
                <a:effectLst/>
                <a:latin typeface="Consolas" panose="020B0609020204030204" pitchFamily="49" charset="0"/>
              </a:rPr>
              <a:t>,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buff.shp</a:t>
            </a:r>
            <a:r>
              <a:rPr lang="en-US" sz="1800" b="0" dirty="0">
                <a:solidFill>
                  <a:srgbClr val="CE9178"/>
                </a:solidFill>
                <a:effectLst/>
                <a:latin typeface="Consolas" panose="020B0609020204030204" pitchFamily="49" charset="0"/>
              </a:rPr>
              <a:t>'</a:t>
            </a:r>
            <a:r>
              <a:rPr lang="en-US" sz="1800" b="0" dirty="0">
                <a:solidFill>
                  <a:srgbClr val="D4D4D4"/>
                </a:solidFill>
                <a:effectLst/>
                <a:latin typeface="Consolas" panose="020B0609020204030204" pitchFamily="49" charset="0"/>
              </a:rPr>
              <a:t>, </a:t>
            </a:r>
            <a:r>
              <a:rPr lang="en-US" sz="1800" b="0" kern="1200" dirty="0">
                <a:solidFill>
                  <a:srgbClr val="CE9178"/>
                </a:solidFill>
                <a:effectLst/>
                <a:latin typeface="Consolas" panose="020B0609020204030204" pitchFamily="49" charset="0"/>
                <a:ea typeface="+mn-ea"/>
                <a:cs typeface="+mn-cs"/>
              </a:rPr>
              <a:t>'</a:t>
            </a:r>
            <a:r>
              <a:rPr lang="en-US" sz="1800" b="0" dirty="0">
                <a:solidFill>
                  <a:srgbClr val="CE9178"/>
                </a:solidFill>
                <a:effectLst/>
                <a:latin typeface="Consolas" panose="020B0609020204030204" pitchFamily="49" charset="0"/>
              </a:rPr>
              <a:t>1 kilometers'</a:t>
            </a:r>
            <a:r>
              <a:rPr lang="en-US" sz="1800" b="0" dirty="0">
                <a:solidFill>
                  <a:srgbClr val="D4D4D4"/>
                </a:solidFill>
                <a:effectLst/>
                <a:latin typeface="Consolas" panose="020B0609020204030204" pitchFamily="49" charset="0"/>
              </a:rPr>
              <a:t>)</a:t>
            </a:r>
            <a:endParaRPr lang="en-US" dirty="0"/>
          </a:p>
        </p:txBody>
      </p:sp>
      <p:sp>
        <p:nvSpPr>
          <p:cNvPr id="6" name="Line 11">
            <a:extLst>
              <a:ext uri="{FF2B5EF4-FFF2-40B4-BE49-F238E27FC236}">
                <a16:creationId xmlns:a16="http://schemas.microsoft.com/office/drawing/2014/main" id="{A0F0D0B0-F4DA-ACCB-4FAA-D0882FCE5EEF}"/>
              </a:ext>
            </a:extLst>
          </p:cNvPr>
          <p:cNvSpPr>
            <a:spLocks noChangeShapeType="1"/>
          </p:cNvSpPr>
          <p:nvPr/>
        </p:nvSpPr>
        <p:spPr bwMode="auto">
          <a:xfrm flipV="1">
            <a:off x="8085151" y="6487152"/>
            <a:ext cx="0" cy="315191"/>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4" name="Group 3">
            <a:extLst>
              <a:ext uri="{FF2B5EF4-FFF2-40B4-BE49-F238E27FC236}">
                <a16:creationId xmlns:a16="http://schemas.microsoft.com/office/drawing/2014/main" id="{052760A0-84C1-C94D-711D-5891D8A984FA}"/>
              </a:ext>
            </a:extLst>
          </p:cNvPr>
          <p:cNvGrpSpPr/>
          <p:nvPr/>
        </p:nvGrpSpPr>
        <p:grpSpPr>
          <a:xfrm>
            <a:off x="2409825" y="1447800"/>
            <a:ext cx="4371975" cy="2844598"/>
            <a:chOff x="1743940" y="762000"/>
            <a:chExt cx="4371975" cy="2844598"/>
          </a:xfrm>
        </p:grpSpPr>
        <p:pic>
          <p:nvPicPr>
            <p:cNvPr id="7" name="Picture 6">
              <a:extLst>
                <a:ext uri="{FF2B5EF4-FFF2-40B4-BE49-F238E27FC236}">
                  <a16:creationId xmlns:a16="http://schemas.microsoft.com/office/drawing/2014/main" id="{33F7E874-AA1A-6568-2301-3618B5D5E759}"/>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43940" y="762000"/>
              <a:ext cx="4371975" cy="2819400"/>
            </a:xfrm>
            <a:prstGeom prst="rect">
              <a:avLst/>
            </a:prstGeom>
          </p:spPr>
        </p:pic>
        <p:pic>
          <p:nvPicPr>
            <p:cNvPr id="8" name="Picture 7">
              <a:extLst>
                <a:ext uri="{FF2B5EF4-FFF2-40B4-BE49-F238E27FC236}">
                  <a16:creationId xmlns:a16="http://schemas.microsoft.com/office/drawing/2014/main" id="{59C94190-CAFA-F246-BA56-603037BDB552}"/>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52618" y="3260321"/>
              <a:ext cx="990600" cy="209954"/>
            </a:xfrm>
            <a:prstGeom prst="rect">
              <a:avLst/>
            </a:prstGeom>
          </p:spPr>
        </p:pic>
        <p:pic>
          <p:nvPicPr>
            <p:cNvPr id="9" name="Picture 8">
              <a:extLst>
                <a:ext uri="{FF2B5EF4-FFF2-40B4-BE49-F238E27FC236}">
                  <a16:creationId xmlns:a16="http://schemas.microsoft.com/office/drawing/2014/main" id="{673AAD2B-FA90-6448-F032-091DB5193ED8}"/>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6782"/>
            <a:stretch/>
          </p:blipFill>
          <p:spPr>
            <a:xfrm>
              <a:off x="5622940" y="3006523"/>
              <a:ext cx="485775" cy="600075"/>
            </a:xfrm>
            <a:prstGeom prst="rect">
              <a:avLst/>
            </a:prstGeom>
          </p:spPr>
        </p:pic>
      </p:grpSp>
    </p:spTree>
    <p:extLst>
      <p:ext uri="{BB962C8B-B14F-4D97-AF65-F5344CB8AC3E}">
        <p14:creationId xmlns:p14="http://schemas.microsoft.com/office/powerpoint/2010/main" val="227657510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95496EA-9119-28C8-0B10-C9B19A0364FD}"/>
              </a:ext>
            </a:extLst>
          </p:cNvPr>
          <p:cNvSpPr>
            <a:spLocks noGrp="1" noChangeArrowheads="1"/>
          </p:cNvSpPr>
          <p:nvPr>
            <p:ph type="title"/>
          </p:nvPr>
        </p:nvSpPr>
        <p:spPr/>
        <p:txBody>
          <a:bodyPr/>
          <a:lstStyle/>
          <a:p>
            <a:r>
              <a:rPr lang="en-US" altLang="en-US" dirty="0"/>
              <a:t>Unit not specified?</a:t>
            </a:r>
          </a:p>
        </p:txBody>
      </p:sp>
      <p:sp>
        <p:nvSpPr>
          <p:cNvPr id="3" name="Content Placeholder 2">
            <a:extLst>
              <a:ext uri="{FF2B5EF4-FFF2-40B4-BE49-F238E27FC236}">
                <a16:creationId xmlns:a16="http://schemas.microsoft.com/office/drawing/2014/main" id="{97C40E47-ED31-0764-DB6F-46B14E9341DE}"/>
              </a:ext>
            </a:extLst>
          </p:cNvPr>
          <p:cNvSpPr>
            <a:spLocks noGrp="1"/>
          </p:cNvSpPr>
          <p:nvPr>
            <p:ph idx="1"/>
          </p:nvPr>
        </p:nvSpPr>
        <p:spPr>
          <a:xfrm>
            <a:off x="1524000" y="4572000"/>
            <a:ext cx="6553200" cy="5410200"/>
          </a:xfrm>
        </p:spPr>
        <p:txBody>
          <a:bodyPr>
            <a:normAutofit/>
          </a:bodyPr>
          <a:lstStyle/>
          <a:p>
            <a:pPr marL="0" indent="0">
              <a:buNone/>
              <a:defRPr/>
            </a:pPr>
            <a:r>
              <a:rPr lang="en-US" sz="1800" dirty="0">
                <a:ea typeface="ＭＳ Ｐゴシック" charset="0"/>
              </a:rPr>
              <a:t>If only a numeric value is specified and a distance unit is not specified (e.g., '5'), the tool uses the units of the input feature, unless the Output Coordinate System environment property has been set.</a:t>
            </a:r>
          </a:p>
          <a:p>
            <a:pPr marL="0" indent="0">
              <a:buNone/>
              <a:defRPr/>
            </a:pPr>
            <a:endParaRPr lang="en-US" sz="1800" dirty="0">
              <a:ea typeface="ＭＳ Ｐゴシック" charset="0"/>
            </a:endParaRPr>
          </a:p>
          <a:p>
            <a:pPr marL="0" indent="0">
              <a:buNone/>
              <a:defRPr/>
            </a:pPr>
            <a:r>
              <a:rPr lang="en-US" sz="1800" dirty="0">
                <a:ea typeface="ＭＳ Ｐゴシック" charset="0"/>
              </a:rPr>
              <a:t>	</a:t>
            </a:r>
          </a:p>
          <a:p>
            <a:pPr marL="0" indent="0">
              <a:buNone/>
              <a:defRPr/>
            </a:pPr>
            <a:endParaRPr lang="en-US" sz="1800" dirty="0">
              <a:ea typeface="ＭＳ Ｐゴシック" charset="0"/>
            </a:endParaRPr>
          </a:p>
        </p:txBody>
      </p:sp>
      <p:sp>
        <p:nvSpPr>
          <p:cNvPr id="4" name="TextBox 3">
            <a:extLst>
              <a:ext uri="{FF2B5EF4-FFF2-40B4-BE49-F238E27FC236}">
                <a16:creationId xmlns:a16="http://schemas.microsoft.com/office/drawing/2014/main" id="{6DAFFC15-2AF8-2C56-9B25-FB71AD28ABF2}"/>
              </a:ext>
            </a:extLst>
          </p:cNvPr>
          <p:cNvSpPr txBox="1"/>
          <p:nvPr/>
        </p:nvSpPr>
        <p:spPr>
          <a:xfrm>
            <a:off x="533400" y="5879068"/>
            <a:ext cx="7924800" cy="369332"/>
          </a:xfrm>
          <a:prstGeom prst="rect">
            <a:avLst/>
          </a:prstGeom>
          <a:noFill/>
        </p:spPr>
        <p:txBody>
          <a:bodyPr wrap="square">
            <a:spAutoFit/>
          </a:bodyPr>
          <a:lstStyle/>
          <a:p>
            <a:r>
              <a:rPr lang="en-US" sz="1800" b="0" dirty="0" err="1">
                <a:solidFill>
                  <a:srgbClr val="D4D4D4"/>
                </a:solidFill>
                <a:effectLst/>
                <a:latin typeface="Consolas" panose="020B0609020204030204" pitchFamily="49" charset="0"/>
              </a:rPr>
              <a:t>arcpy.Buffer_analysis</a:t>
            </a:r>
            <a:r>
              <a:rPr lang="en-US" sz="1800" b="0" dirty="0">
                <a:solidFill>
                  <a:srgbClr val="D4D4D4"/>
                </a:solidFill>
                <a:effectLst/>
                <a:latin typeface="Consolas" panose="020B0609020204030204" pitchFamily="49" charset="0"/>
              </a:rPr>
              <a:t>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lake.shp</a:t>
            </a:r>
            <a:r>
              <a:rPr lang="en-US" sz="1800" b="0" dirty="0">
                <a:solidFill>
                  <a:srgbClr val="CE9178"/>
                </a:solidFill>
                <a:effectLst/>
                <a:latin typeface="Consolas" panose="020B0609020204030204" pitchFamily="49" charset="0"/>
              </a:rPr>
              <a:t>'</a:t>
            </a:r>
            <a:r>
              <a:rPr lang="en-US" sz="1800" b="0" dirty="0">
                <a:solidFill>
                  <a:srgbClr val="D4D4D4"/>
                </a:solidFill>
                <a:effectLst/>
                <a:latin typeface="Consolas" panose="020B0609020204030204" pitchFamily="49" charset="0"/>
              </a:rPr>
              <a:t>,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buff.shp</a:t>
            </a:r>
            <a:r>
              <a:rPr lang="en-US" sz="1800" b="0" dirty="0">
                <a:solidFill>
                  <a:srgbClr val="CE9178"/>
                </a:solidFill>
                <a:effectLst/>
                <a:latin typeface="Consolas" panose="020B0609020204030204" pitchFamily="49" charset="0"/>
              </a:rPr>
              <a:t>'</a:t>
            </a:r>
            <a:r>
              <a:rPr lang="en-US" sz="1800" b="0" dirty="0">
                <a:solidFill>
                  <a:srgbClr val="D4D4D4"/>
                </a:solidFill>
                <a:effectLst/>
                <a:latin typeface="Consolas" panose="020B0609020204030204" pitchFamily="49" charset="0"/>
              </a:rPr>
              <a:t>, </a:t>
            </a:r>
            <a:r>
              <a:rPr lang="en-US" sz="1800" b="0" kern="1200" dirty="0">
                <a:solidFill>
                  <a:srgbClr val="CE9178"/>
                </a:solidFill>
                <a:effectLst/>
                <a:latin typeface="Consolas" panose="020B0609020204030204" pitchFamily="49" charset="0"/>
                <a:ea typeface="+mn-ea"/>
                <a:cs typeface="+mn-cs"/>
              </a:rPr>
              <a:t>'</a:t>
            </a:r>
            <a:r>
              <a:rPr lang="en-US" sz="1800" b="0" dirty="0">
                <a:solidFill>
                  <a:srgbClr val="CE9178"/>
                </a:solidFill>
                <a:effectLst/>
                <a:latin typeface="Consolas" panose="020B0609020204030204" pitchFamily="49" charset="0"/>
              </a:rPr>
              <a:t>5000'</a:t>
            </a:r>
            <a:r>
              <a:rPr lang="en-US" sz="1800" b="0" dirty="0">
                <a:solidFill>
                  <a:srgbClr val="D4D4D4"/>
                </a:solidFill>
                <a:effectLst/>
                <a:latin typeface="Consolas" panose="020B0609020204030204" pitchFamily="49" charset="0"/>
              </a:rPr>
              <a:t>)</a:t>
            </a:r>
            <a:endParaRPr lang="en-US" dirty="0"/>
          </a:p>
        </p:txBody>
      </p:sp>
      <p:sp>
        <p:nvSpPr>
          <p:cNvPr id="5" name="Line 11">
            <a:extLst>
              <a:ext uri="{FF2B5EF4-FFF2-40B4-BE49-F238E27FC236}">
                <a16:creationId xmlns:a16="http://schemas.microsoft.com/office/drawing/2014/main" id="{A472D9B2-E39F-1888-D652-A87D99DBD9DD}"/>
              </a:ext>
            </a:extLst>
          </p:cNvPr>
          <p:cNvSpPr>
            <a:spLocks noChangeShapeType="1"/>
          </p:cNvSpPr>
          <p:nvPr/>
        </p:nvSpPr>
        <p:spPr bwMode="auto">
          <a:xfrm flipV="1">
            <a:off x="6934200" y="6224547"/>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nvGrpSpPr>
          <p:cNvPr id="6" name="Group 5">
            <a:extLst>
              <a:ext uri="{FF2B5EF4-FFF2-40B4-BE49-F238E27FC236}">
                <a16:creationId xmlns:a16="http://schemas.microsoft.com/office/drawing/2014/main" id="{BCB52613-0D84-75E2-7DC0-07B352769D2C}"/>
              </a:ext>
            </a:extLst>
          </p:cNvPr>
          <p:cNvGrpSpPr/>
          <p:nvPr/>
        </p:nvGrpSpPr>
        <p:grpSpPr>
          <a:xfrm>
            <a:off x="2409825" y="1447800"/>
            <a:ext cx="4371975" cy="2844598"/>
            <a:chOff x="1743940" y="762000"/>
            <a:chExt cx="4371975" cy="2844598"/>
          </a:xfrm>
        </p:grpSpPr>
        <p:pic>
          <p:nvPicPr>
            <p:cNvPr id="7" name="Picture 6">
              <a:extLst>
                <a:ext uri="{FF2B5EF4-FFF2-40B4-BE49-F238E27FC236}">
                  <a16:creationId xmlns:a16="http://schemas.microsoft.com/office/drawing/2014/main" id="{2240DBB2-E7AB-8960-17FC-E23E38825EC4}"/>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1743940" y="762000"/>
              <a:ext cx="4371975" cy="2819400"/>
            </a:xfrm>
            <a:prstGeom prst="rect">
              <a:avLst/>
            </a:prstGeom>
          </p:spPr>
        </p:pic>
        <p:pic>
          <p:nvPicPr>
            <p:cNvPr id="8" name="Picture 7">
              <a:extLst>
                <a:ext uri="{FF2B5EF4-FFF2-40B4-BE49-F238E27FC236}">
                  <a16:creationId xmlns:a16="http://schemas.microsoft.com/office/drawing/2014/main" id="{488729D3-2A4F-CD6C-5CED-97CC8C72D2EB}"/>
                </a:ext>
              </a:extLst>
            </p:cNvPr>
            <p:cNvPicPr>
              <a:picLocks noChangeAspect="1"/>
            </p:cNvPicPr>
            <p:nvPr/>
          </p:nvPicPr>
          <p:blipFill rotWithShape="1">
            <a:blip r:embed="rId4" cstate="email">
              <a:extLst>
                <a:ext uri="{28A0092B-C50C-407E-A947-70E740481C1C}">
                  <a14:useLocalDpi xmlns:a14="http://schemas.microsoft.com/office/drawing/2010/main" val="0"/>
                </a:ext>
              </a:extLst>
            </a:blip>
            <a:srcRect/>
            <a:stretch/>
          </p:blipFill>
          <p:spPr>
            <a:xfrm>
              <a:off x="1852618" y="3260321"/>
              <a:ext cx="990600" cy="209954"/>
            </a:xfrm>
            <a:prstGeom prst="rect">
              <a:avLst/>
            </a:prstGeom>
          </p:spPr>
        </p:pic>
        <p:pic>
          <p:nvPicPr>
            <p:cNvPr id="9" name="Picture 8">
              <a:extLst>
                <a:ext uri="{FF2B5EF4-FFF2-40B4-BE49-F238E27FC236}">
                  <a16:creationId xmlns:a16="http://schemas.microsoft.com/office/drawing/2014/main" id="{609A8773-2102-D9EB-D105-E1D09D73FDA8}"/>
                </a:ext>
              </a:extLst>
            </p:cNvPr>
            <p:cNvPicPr>
              <a:picLocks noChangeAspect="1"/>
            </p:cNvPicPr>
            <p:nvPr/>
          </p:nvPicPr>
          <p:blipFill rotWithShape="1">
            <a:blip r:embed="rId5" cstate="email">
              <a:extLst>
                <a:ext uri="{28A0092B-C50C-407E-A947-70E740481C1C}">
                  <a14:useLocalDpi xmlns:a14="http://schemas.microsoft.com/office/drawing/2010/main" val="0"/>
                </a:ext>
              </a:extLst>
            </a:blip>
            <a:srcRect b="-6782"/>
            <a:stretch/>
          </p:blipFill>
          <p:spPr>
            <a:xfrm>
              <a:off x="5622940" y="3006523"/>
              <a:ext cx="485775" cy="600075"/>
            </a:xfrm>
            <a:prstGeom prst="rect">
              <a:avLst/>
            </a:prstGeom>
          </p:spPr>
        </p:pic>
      </p:grpSp>
    </p:spTree>
    <p:extLst>
      <p:ext uri="{BB962C8B-B14F-4D97-AF65-F5344CB8AC3E}">
        <p14:creationId xmlns:p14="http://schemas.microsoft.com/office/powerpoint/2010/main" val="409604038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1AC0A7-6C93-6308-02D2-25E355A8794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5D0CBED-B282-A1F4-BD4A-D67C7C7DAAD9}"/>
              </a:ext>
            </a:extLst>
          </p:cNvPr>
          <p:cNvSpPr>
            <a:spLocks noGrp="1"/>
          </p:cNvSpPr>
          <p:nvPr>
            <p:ph idx="1"/>
          </p:nvPr>
        </p:nvSpPr>
        <p:spPr/>
        <p:txBody>
          <a:bodyPr/>
          <a:lstStyle/>
          <a:p>
            <a:endParaRPr lang="en-US" dirty="0"/>
          </a:p>
        </p:txBody>
      </p:sp>
      <p:pic>
        <p:nvPicPr>
          <p:cNvPr id="16386" name="Picture 2" descr="Governor declares emergency over wildfire near Yosemite | AP News">
            <a:extLst>
              <a:ext uri="{FF2B5EF4-FFF2-40B4-BE49-F238E27FC236}">
                <a16:creationId xmlns:a16="http://schemas.microsoft.com/office/drawing/2014/main" id="{61365A2A-36F2-83BD-1F75-8905CFEE2F11}"/>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0" y="387350"/>
            <a:ext cx="91440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6297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4763"/>
            <a:ext cx="4419600" cy="3276600"/>
          </a:xfrm>
        </p:spPr>
        <p:txBody>
          <a:bodyPr/>
          <a:lstStyle/>
          <a:p>
            <a:pPr algn="ctr" eaLnBrk="1" hangingPunct="1"/>
            <a:r>
              <a:rPr lang="en-US" altLang="en-US" sz="5400" dirty="0"/>
              <a:t>Calling tools with arcpy</a:t>
            </a:r>
          </a:p>
        </p:txBody>
      </p:sp>
      <p:sp>
        <p:nvSpPr>
          <p:cNvPr id="5" name="TextBox 4">
            <a:extLst>
              <a:ext uri="{FF2B5EF4-FFF2-40B4-BE49-F238E27FC236}">
                <a16:creationId xmlns:a16="http://schemas.microsoft.com/office/drawing/2014/main" id="{B954B261-134B-BAB0-ADE5-DA6B48DD86F6}"/>
              </a:ext>
            </a:extLst>
          </p:cNvPr>
          <p:cNvSpPr txBox="1"/>
          <p:nvPr/>
        </p:nvSpPr>
        <p:spPr>
          <a:xfrm>
            <a:off x="5867400" y="5562600"/>
            <a:ext cx="3170238" cy="708025"/>
          </a:xfrm>
          <a:prstGeom prst="rect">
            <a:avLst/>
          </a:prstGeom>
          <a:noFill/>
        </p:spPr>
        <p:txBody>
          <a:bodyPr wrap="none">
            <a:spAutoFit/>
          </a:bodyPr>
          <a:lstStyle/>
          <a:p>
            <a:pPr>
              <a:defRPr/>
            </a:pPr>
            <a:r>
              <a:rPr lang="en-US" altLang="en-US" sz="4000" dirty="0">
                <a:solidFill>
                  <a:srgbClr val="2E75B6"/>
                </a:solidFill>
                <a:latin typeface="+mn-lt"/>
              </a:rPr>
              <a:t>Dr. </a:t>
            </a:r>
            <a:r>
              <a:rPr lang="en-US" altLang="en-US" sz="4000" dirty="0" err="1">
                <a:solidFill>
                  <a:srgbClr val="2E75B6"/>
                </a:solidFill>
                <a:latin typeface="+mn-lt"/>
              </a:rPr>
              <a:t>Tateosian</a:t>
            </a:r>
            <a:endParaRPr lang="en-US" sz="4000" dirty="0">
              <a:solidFill>
                <a:srgbClr val="2E75B6"/>
              </a:solidFill>
              <a:latin typeface="+mn-lt"/>
            </a:endParaRPr>
          </a:p>
        </p:txBody>
      </p:sp>
      <p:sp>
        <p:nvSpPr>
          <p:cNvPr id="3076" name="Rectangle 2">
            <a:extLst>
              <a:ext uri="{FF2B5EF4-FFF2-40B4-BE49-F238E27FC236}">
                <a16:creationId xmlns:a16="http://schemas.microsoft.com/office/drawing/2014/main" id="{BC1B3A5A-5004-96B4-365D-D5FABEBDAD55}"/>
              </a:ext>
            </a:extLst>
          </p:cNvPr>
          <p:cNvSpPr>
            <a:spLocks noChangeArrowheads="1"/>
          </p:cNvSpPr>
          <p:nvPr/>
        </p:nvSpPr>
        <p:spPr bwMode="auto">
          <a:xfrm>
            <a:off x="381000" y="3048000"/>
            <a:ext cx="3810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dirty="0">
                <a:solidFill>
                  <a:schemeClr val="bg1"/>
                </a:solidFill>
              </a:rPr>
              <a:t>Python capabilities in ArcGIS</a:t>
            </a:r>
          </a:p>
          <a:p>
            <a:pPr>
              <a:spcBef>
                <a:spcPct val="0"/>
              </a:spcBef>
              <a:buFontTx/>
              <a:buNone/>
            </a:pPr>
            <a:r>
              <a:rPr lang="en-US" altLang="en-US" sz="1800" dirty="0">
                <a:solidFill>
                  <a:schemeClr val="bg1"/>
                </a:solidFill>
              </a:rPr>
              <a:t>Environments settings</a:t>
            </a:r>
          </a:p>
          <a:p>
            <a:pPr>
              <a:spcBef>
                <a:spcPct val="0"/>
              </a:spcBef>
              <a:buFontTx/>
              <a:buNone/>
            </a:pPr>
            <a:r>
              <a:rPr lang="en-US" altLang="en-US" sz="1800" dirty="0">
                <a:solidFill>
                  <a:schemeClr val="bg1"/>
                </a:solidFill>
              </a:rPr>
              <a:t>Calling tools</a:t>
            </a:r>
          </a:p>
          <a:p>
            <a:pPr>
              <a:spcBef>
                <a:spcPct val="0"/>
              </a:spcBef>
              <a:buFontTx/>
              <a:buNone/>
            </a:pPr>
            <a:r>
              <a:rPr lang="en-US" altLang="en-US" sz="1800" dirty="0">
                <a:solidFill>
                  <a:schemeClr val="bg1"/>
                </a:solidFill>
              </a:rPr>
              <a:t>Online help </a:t>
            </a:r>
          </a:p>
          <a:p>
            <a:pPr>
              <a:spcBef>
                <a:spcPct val="0"/>
              </a:spcBef>
              <a:buFontTx/>
              <a:buNone/>
            </a:pPr>
            <a:r>
              <a:rPr lang="en-US" altLang="en-US" sz="1800" dirty="0">
                <a:solidFill>
                  <a:schemeClr val="bg1"/>
                </a:solidFill>
              </a:rPr>
              <a:t>Spatial analyst</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96841918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sp>
        <p:nvSpPr>
          <p:cNvPr id="360450" name="Rectangle 2">
            <a:extLst>
              <a:ext uri="{FF2B5EF4-FFF2-40B4-BE49-F238E27FC236}">
                <a16:creationId xmlns:a16="http://schemas.microsoft.com/office/drawing/2014/main" id="{E72059D9-7E57-4119-81C0-8DB5BF69813B}"/>
              </a:ext>
            </a:extLst>
          </p:cNvPr>
          <p:cNvSpPr>
            <a:spLocks noGrp="1" noChangeArrowheads="1"/>
          </p:cNvSpPr>
          <p:nvPr>
            <p:ph type="title"/>
          </p:nvPr>
        </p:nvSpPr>
        <p:spPr>
          <a:xfrm>
            <a:off x="152400" y="152400"/>
            <a:ext cx="8686800" cy="457200"/>
          </a:xfrm>
        </p:spPr>
        <p:txBody>
          <a:bodyPr>
            <a:normAutofit fontScale="90000"/>
          </a:bodyPr>
          <a:lstStyle/>
          <a:p>
            <a:pPr algn="l" eaLnBrk="1" hangingPunct="1">
              <a:defRPr/>
            </a:pPr>
            <a:r>
              <a:rPr lang="en-US" dirty="0">
                <a:solidFill>
                  <a:schemeClr val="bg1">
                    <a:lumMod val="85000"/>
                  </a:schemeClr>
                </a:solidFill>
                <a:ea typeface="ＭＳ Ｐゴシック" pitchFamily="34" charset="-128"/>
                <a:cs typeface="+mj-cs"/>
              </a:rPr>
              <a:t>Wildfire Damage Assessment</a:t>
            </a:r>
          </a:p>
        </p:txBody>
      </p:sp>
      <p:sp>
        <p:nvSpPr>
          <p:cNvPr id="29700" name="Rectangle 3">
            <a:extLst>
              <a:ext uri="{FF2B5EF4-FFF2-40B4-BE49-F238E27FC236}">
                <a16:creationId xmlns:a16="http://schemas.microsoft.com/office/drawing/2014/main" id="{F9643D02-675F-405A-91C1-1D92D6C80B23}"/>
              </a:ext>
            </a:extLst>
          </p:cNvPr>
          <p:cNvSpPr>
            <a:spLocks noGrp="1" noChangeArrowheads="1"/>
          </p:cNvSpPr>
          <p:nvPr>
            <p:ph idx="1"/>
          </p:nvPr>
        </p:nvSpPr>
        <p:spPr>
          <a:xfrm>
            <a:off x="129073" y="1166018"/>
            <a:ext cx="8229600" cy="4525963"/>
          </a:xfrm>
        </p:spPr>
        <p:txBody>
          <a:bodyPr/>
          <a:lstStyle/>
          <a:p>
            <a:pPr marL="0" indent="0" eaLnBrk="1" hangingPunct="1">
              <a:buNone/>
              <a:defRPr/>
            </a:pPr>
            <a:r>
              <a:rPr lang="en-US" dirty="0">
                <a:solidFill>
                  <a:schemeClr val="bg1">
                    <a:lumMod val="85000"/>
                  </a:schemeClr>
                </a:solidFill>
                <a:ea typeface="ＭＳ Ｐゴシック" charset="0"/>
                <a:cs typeface="+mn-cs"/>
              </a:rPr>
              <a:t>Find the portion of a park which lies within 1 mile of the fire damage.</a:t>
            </a:r>
          </a:p>
        </p:txBody>
      </p:sp>
      <p:pic>
        <p:nvPicPr>
          <p:cNvPr id="44037" name="Picture 4">
            <a:extLst>
              <a:ext uri="{FF2B5EF4-FFF2-40B4-BE49-F238E27FC236}">
                <a16:creationId xmlns:a16="http://schemas.microsoft.com/office/drawing/2014/main" id="{6B973A91-05F5-4925-9A9E-991FB87114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362200"/>
            <a:ext cx="1905000"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8" name="Picture 5">
            <a:extLst>
              <a:ext uri="{FF2B5EF4-FFF2-40B4-BE49-F238E27FC236}">
                <a16:creationId xmlns:a16="http://schemas.microsoft.com/office/drawing/2014/main" id="{155720C2-06DE-4BBB-B1C2-4C56842044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38800" y="2362200"/>
            <a:ext cx="1905000"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039" name="Picture 6">
            <a:extLst>
              <a:ext uri="{FF2B5EF4-FFF2-40B4-BE49-F238E27FC236}">
                <a16:creationId xmlns:a16="http://schemas.microsoft.com/office/drawing/2014/main" id="{B0C8B7AF-88E4-4C41-8107-7A3AB2E186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24200" y="2362200"/>
            <a:ext cx="19050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040" name="Line 7">
            <a:extLst>
              <a:ext uri="{FF2B5EF4-FFF2-40B4-BE49-F238E27FC236}">
                <a16:creationId xmlns:a16="http://schemas.microsoft.com/office/drawing/2014/main" id="{70F38D27-0E0F-4353-B598-54512C600489}"/>
              </a:ext>
            </a:extLst>
          </p:cNvPr>
          <p:cNvSpPr>
            <a:spLocks noChangeShapeType="1"/>
          </p:cNvSpPr>
          <p:nvPr/>
        </p:nvSpPr>
        <p:spPr bwMode="auto">
          <a:xfrm flipH="1" flipV="1">
            <a:off x="1066800" y="3200400"/>
            <a:ext cx="76200" cy="1524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1" name="Line 8">
            <a:extLst>
              <a:ext uri="{FF2B5EF4-FFF2-40B4-BE49-F238E27FC236}">
                <a16:creationId xmlns:a16="http://schemas.microsoft.com/office/drawing/2014/main" id="{07E319CD-2CB5-45F5-808A-7F1459430D93}"/>
              </a:ext>
            </a:extLst>
          </p:cNvPr>
          <p:cNvSpPr>
            <a:spLocks noChangeShapeType="1"/>
          </p:cNvSpPr>
          <p:nvPr/>
        </p:nvSpPr>
        <p:spPr bwMode="auto">
          <a:xfrm flipH="1" flipV="1">
            <a:off x="609600" y="3124200"/>
            <a:ext cx="457200" cy="16002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2" name="Text Box 9">
            <a:extLst>
              <a:ext uri="{FF2B5EF4-FFF2-40B4-BE49-F238E27FC236}">
                <a16:creationId xmlns:a16="http://schemas.microsoft.com/office/drawing/2014/main" id="{768C2F1A-BA63-4407-BF5B-95277CE77717}"/>
              </a:ext>
            </a:extLst>
          </p:cNvPr>
          <p:cNvSpPr txBox="1">
            <a:spLocks noChangeArrowheads="1"/>
          </p:cNvSpPr>
          <p:nvPr/>
        </p:nvSpPr>
        <p:spPr bwMode="auto">
          <a:xfrm>
            <a:off x="838200" y="48768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a:solidFill>
                  <a:srgbClr val="FF0066"/>
                </a:solidFill>
              </a:rPr>
              <a:t>fire</a:t>
            </a:r>
          </a:p>
        </p:txBody>
      </p:sp>
      <p:sp>
        <p:nvSpPr>
          <p:cNvPr id="44043" name="Text Box 10">
            <a:extLst>
              <a:ext uri="{FF2B5EF4-FFF2-40B4-BE49-F238E27FC236}">
                <a16:creationId xmlns:a16="http://schemas.microsoft.com/office/drawing/2014/main" id="{FAA993C6-5D1B-45A5-AC22-D8AC8E91A806}"/>
              </a:ext>
            </a:extLst>
          </p:cNvPr>
          <p:cNvSpPr txBox="1">
            <a:spLocks noChangeArrowheads="1"/>
          </p:cNvSpPr>
          <p:nvPr/>
        </p:nvSpPr>
        <p:spPr bwMode="auto">
          <a:xfrm>
            <a:off x="3200400" y="4800600"/>
            <a:ext cx="18224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a:solidFill>
                  <a:srgbClr val="FF0066"/>
                </a:solidFill>
              </a:rPr>
              <a:t>1 mile fire buffer</a:t>
            </a:r>
          </a:p>
        </p:txBody>
      </p:sp>
      <p:sp>
        <p:nvSpPr>
          <p:cNvPr id="44044" name="Line 11">
            <a:extLst>
              <a:ext uri="{FF2B5EF4-FFF2-40B4-BE49-F238E27FC236}">
                <a16:creationId xmlns:a16="http://schemas.microsoft.com/office/drawing/2014/main" id="{648618D9-24AF-43DC-B83A-6BCB6E8A4D29}"/>
              </a:ext>
            </a:extLst>
          </p:cNvPr>
          <p:cNvSpPr>
            <a:spLocks noChangeShapeType="1"/>
          </p:cNvSpPr>
          <p:nvPr/>
        </p:nvSpPr>
        <p:spPr bwMode="auto">
          <a:xfrm flipV="1">
            <a:off x="6324600" y="3276600"/>
            <a:ext cx="228600" cy="1447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5" name="Line 13">
            <a:extLst>
              <a:ext uri="{FF2B5EF4-FFF2-40B4-BE49-F238E27FC236}">
                <a16:creationId xmlns:a16="http://schemas.microsoft.com/office/drawing/2014/main" id="{8D5A7DAF-12F1-4E12-909F-142023F059C3}"/>
              </a:ext>
            </a:extLst>
          </p:cNvPr>
          <p:cNvSpPr>
            <a:spLocks noChangeShapeType="1"/>
          </p:cNvSpPr>
          <p:nvPr/>
        </p:nvSpPr>
        <p:spPr bwMode="auto">
          <a:xfrm flipH="1" flipV="1">
            <a:off x="3276600" y="3581400"/>
            <a:ext cx="228600" cy="1143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6" name="Text Box 15">
            <a:extLst>
              <a:ext uri="{FF2B5EF4-FFF2-40B4-BE49-F238E27FC236}">
                <a16:creationId xmlns:a16="http://schemas.microsoft.com/office/drawing/2014/main" id="{1D93ABC8-21B7-489F-BD97-62D6FE4CCD84}"/>
              </a:ext>
            </a:extLst>
          </p:cNvPr>
          <p:cNvSpPr txBox="1">
            <a:spLocks noChangeArrowheads="1"/>
          </p:cNvSpPr>
          <p:nvPr/>
        </p:nvSpPr>
        <p:spPr bwMode="auto">
          <a:xfrm>
            <a:off x="5568950" y="4800600"/>
            <a:ext cx="23431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a:solidFill>
                  <a:srgbClr val="FF0066"/>
                </a:solidFill>
              </a:rPr>
              <a:t>(Clipped) Park region</a:t>
            </a:r>
          </a:p>
          <a:p>
            <a:pPr eaLnBrk="1" hangingPunct="1">
              <a:spcBef>
                <a:spcPct val="0"/>
              </a:spcBef>
              <a:buFontTx/>
              <a:buNone/>
            </a:pPr>
            <a:r>
              <a:rPr lang="en-US" altLang="en-US" sz="1800">
                <a:solidFill>
                  <a:srgbClr val="FF0066"/>
                </a:solidFill>
              </a:rPr>
              <a:t> close to fire</a:t>
            </a:r>
          </a:p>
        </p:txBody>
      </p:sp>
      <p:sp>
        <p:nvSpPr>
          <p:cNvPr id="44047" name="Line 16">
            <a:extLst>
              <a:ext uri="{FF2B5EF4-FFF2-40B4-BE49-F238E27FC236}">
                <a16:creationId xmlns:a16="http://schemas.microsoft.com/office/drawing/2014/main" id="{12EF269B-58A2-44C5-B127-1E169F52DC4C}"/>
              </a:ext>
            </a:extLst>
          </p:cNvPr>
          <p:cNvSpPr>
            <a:spLocks noChangeShapeType="1"/>
          </p:cNvSpPr>
          <p:nvPr/>
        </p:nvSpPr>
        <p:spPr bwMode="auto">
          <a:xfrm>
            <a:off x="2514600" y="3124200"/>
            <a:ext cx="5334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8" name="Line 17">
            <a:extLst>
              <a:ext uri="{FF2B5EF4-FFF2-40B4-BE49-F238E27FC236}">
                <a16:creationId xmlns:a16="http://schemas.microsoft.com/office/drawing/2014/main" id="{C7A379E1-818B-4B17-B19D-0166137CA980}"/>
              </a:ext>
            </a:extLst>
          </p:cNvPr>
          <p:cNvSpPr>
            <a:spLocks noChangeShapeType="1"/>
          </p:cNvSpPr>
          <p:nvPr/>
        </p:nvSpPr>
        <p:spPr bwMode="auto">
          <a:xfrm>
            <a:off x="5105400" y="3124200"/>
            <a:ext cx="457200" cy="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4049" name="Text Box 18">
            <a:extLst>
              <a:ext uri="{FF2B5EF4-FFF2-40B4-BE49-F238E27FC236}">
                <a16:creationId xmlns:a16="http://schemas.microsoft.com/office/drawing/2014/main" id="{51E8979D-7864-4A9B-824D-ABD068B4EB47}"/>
              </a:ext>
            </a:extLst>
          </p:cNvPr>
          <p:cNvSpPr txBox="1">
            <a:spLocks noChangeArrowheads="1"/>
          </p:cNvSpPr>
          <p:nvPr/>
        </p:nvSpPr>
        <p:spPr bwMode="auto">
          <a:xfrm>
            <a:off x="822325" y="5751513"/>
            <a:ext cx="1841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endParaRPr lang="en-US" altLang="en-US" sz="1800"/>
          </a:p>
        </p:txBody>
      </p:sp>
      <p:grpSp>
        <p:nvGrpSpPr>
          <p:cNvPr id="4" name="Group 3">
            <a:extLst>
              <a:ext uri="{FF2B5EF4-FFF2-40B4-BE49-F238E27FC236}">
                <a16:creationId xmlns:a16="http://schemas.microsoft.com/office/drawing/2014/main" id="{48BBE97E-5ABD-49DB-AC97-34921ADC2B40}"/>
              </a:ext>
            </a:extLst>
          </p:cNvPr>
          <p:cNvGrpSpPr/>
          <p:nvPr/>
        </p:nvGrpSpPr>
        <p:grpSpPr>
          <a:xfrm>
            <a:off x="381000" y="5638800"/>
            <a:ext cx="2284793" cy="923330"/>
            <a:chOff x="381000" y="5638800"/>
            <a:chExt cx="2284793" cy="923330"/>
          </a:xfrm>
        </p:grpSpPr>
        <p:sp>
          <p:nvSpPr>
            <p:cNvPr id="2" name="TextBox 1">
              <a:extLst>
                <a:ext uri="{FF2B5EF4-FFF2-40B4-BE49-F238E27FC236}">
                  <a16:creationId xmlns:a16="http://schemas.microsoft.com/office/drawing/2014/main" id="{BB4876C5-2CE2-486D-A13C-D2FC58B4552A}"/>
                </a:ext>
              </a:extLst>
            </p:cNvPr>
            <p:cNvSpPr txBox="1"/>
            <p:nvPr/>
          </p:nvSpPr>
          <p:spPr>
            <a:xfrm>
              <a:off x="381000" y="5638800"/>
              <a:ext cx="2284793" cy="923330"/>
            </a:xfrm>
            <a:prstGeom prst="rect">
              <a:avLst/>
            </a:prstGeom>
            <a:solidFill>
              <a:srgbClr val="4A452A"/>
            </a:solidFill>
          </p:spPr>
          <p:txBody>
            <a:bodyPr wrap="none" rtlCol="0">
              <a:spAutoFit/>
            </a:bodyPr>
            <a:lstStyle/>
            <a:p>
              <a:r>
                <a:rPr lang="en-US" dirty="0">
                  <a:solidFill>
                    <a:srgbClr val="F2F2F2"/>
                  </a:solidFill>
                </a:rPr>
                <a:t>     </a:t>
              </a:r>
              <a:r>
                <a:rPr lang="en-US" dirty="0" err="1">
                  <a:solidFill>
                    <a:srgbClr val="F2F2F2"/>
                  </a:solidFill>
                </a:rPr>
                <a:t>park.shp</a:t>
              </a:r>
              <a:endParaRPr lang="en-US" dirty="0">
                <a:solidFill>
                  <a:srgbClr val="F2F2F2"/>
                </a:solidFill>
              </a:endParaRPr>
            </a:p>
            <a:p>
              <a:r>
                <a:rPr lang="en-US" dirty="0">
                  <a:solidFill>
                    <a:srgbClr val="F2F2F2"/>
                  </a:solidFill>
                </a:rPr>
                <a:t>     </a:t>
              </a:r>
              <a:r>
                <a:rPr lang="en-US" dirty="0" err="1">
                  <a:solidFill>
                    <a:srgbClr val="F2F2F2"/>
                  </a:solidFill>
                </a:rPr>
                <a:t>special_regions.shp</a:t>
              </a:r>
              <a:endParaRPr lang="en-US" dirty="0">
                <a:solidFill>
                  <a:srgbClr val="F2F2F2"/>
                </a:solidFill>
              </a:endParaRPr>
            </a:p>
            <a:p>
              <a:endParaRPr lang="en-US" dirty="0">
                <a:solidFill>
                  <a:srgbClr val="F2F2F2"/>
                </a:solidFill>
              </a:endParaRPr>
            </a:p>
          </p:txBody>
        </p:sp>
        <p:sp>
          <p:nvSpPr>
            <p:cNvPr id="3" name="Rectangle 2">
              <a:extLst>
                <a:ext uri="{FF2B5EF4-FFF2-40B4-BE49-F238E27FC236}">
                  <a16:creationId xmlns:a16="http://schemas.microsoft.com/office/drawing/2014/main" id="{AD45A0D1-9B18-4225-85D3-4122001A2B67}"/>
                </a:ext>
              </a:extLst>
            </p:cNvPr>
            <p:cNvSpPr/>
            <p:nvPr/>
          </p:nvSpPr>
          <p:spPr>
            <a:xfrm>
              <a:off x="457200" y="5751513"/>
              <a:ext cx="152400" cy="192087"/>
            </a:xfrm>
            <a:prstGeom prst="rect">
              <a:avLst/>
            </a:prstGeom>
            <a:solidFill>
              <a:srgbClr val="040404"/>
            </a:solidFill>
            <a:ln>
              <a:solidFill>
                <a:srgbClr val="000000"/>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FEAB1A2F-C7D6-4A1D-8BD0-21818630E69A}"/>
                </a:ext>
              </a:extLst>
            </p:cNvPr>
            <p:cNvSpPr/>
            <p:nvPr/>
          </p:nvSpPr>
          <p:spPr>
            <a:xfrm>
              <a:off x="457200" y="6056313"/>
              <a:ext cx="152400" cy="192087"/>
            </a:xfrm>
            <a:prstGeom prst="rect">
              <a:avLst/>
            </a:prstGeom>
            <a:solidFill>
              <a:srgbClr val="686868"/>
            </a:solidFill>
            <a:ln>
              <a:solidFill>
                <a:srgbClr val="686868"/>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22" name="Group 21">
            <a:extLst>
              <a:ext uri="{FF2B5EF4-FFF2-40B4-BE49-F238E27FC236}">
                <a16:creationId xmlns:a16="http://schemas.microsoft.com/office/drawing/2014/main" id="{AB772302-7C38-42AD-862A-F48B5E15EFD9}"/>
              </a:ext>
            </a:extLst>
          </p:cNvPr>
          <p:cNvGrpSpPr/>
          <p:nvPr/>
        </p:nvGrpSpPr>
        <p:grpSpPr>
          <a:xfrm>
            <a:off x="3124200" y="5629870"/>
            <a:ext cx="2784160" cy="369332"/>
            <a:chOff x="304800" y="5638800"/>
            <a:chExt cx="2784160" cy="369332"/>
          </a:xfrm>
          <a:solidFill>
            <a:srgbClr val="4A452A"/>
          </a:solidFill>
        </p:grpSpPr>
        <p:sp>
          <p:nvSpPr>
            <p:cNvPr id="23" name="TextBox 22">
              <a:extLst>
                <a:ext uri="{FF2B5EF4-FFF2-40B4-BE49-F238E27FC236}">
                  <a16:creationId xmlns:a16="http://schemas.microsoft.com/office/drawing/2014/main" id="{12C2DECC-BB49-4525-934A-FC1E91447098}"/>
                </a:ext>
              </a:extLst>
            </p:cNvPr>
            <p:cNvSpPr txBox="1"/>
            <p:nvPr/>
          </p:nvSpPr>
          <p:spPr>
            <a:xfrm>
              <a:off x="304800" y="5638800"/>
              <a:ext cx="2784160" cy="369332"/>
            </a:xfrm>
            <a:prstGeom prst="rect">
              <a:avLst/>
            </a:prstGeom>
            <a:grpFill/>
          </p:spPr>
          <p:txBody>
            <a:bodyPr wrap="none" rtlCol="0">
              <a:spAutoFit/>
            </a:bodyPr>
            <a:lstStyle/>
            <a:p>
              <a:r>
                <a:rPr lang="en-US" dirty="0">
                  <a:solidFill>
                    <a:srgbClr val="F2F2F2"/>
                  </a:solidFill>
                </a:rPr>
                <a:t>    </a:t>
              </a:r>
              <a:r>
                <a:rPr lang="en-US" dirty="0" err="1">
                  <a:solidFill>
                    <a:srgbClr val="F2F2F2"/>
                  </a:solidFill>
                </a:rPr>
                <a:t>special_regionsBuffer.shp</a:t>
              </a:r>
              <a:endParaRPr lang="en-US" dirty="0">
                <a:solidFill>
                  <a:srgbClr val="F2F2F2"/>
                </a:solidFill>
              </a:endParaRPr>
            </a:p>
          </p:txBody>
        </p:sp>
        <p:sp>
          <p:nvSpPr>
            <p:cNvPr id="24" name="Rectangle 23">
              <a:extLst>
                <a:ext uri="{FF2B5EF4-FFF2-40B4-BE49-F238E27FC236}">
                  <a16:creationId xmlns:a16="http://schemas.microsoft.com/office/drawing/2014/main" id="{A2C9D960-5033-46FC-ADFF-16E6945D0AE5}"/>
                </a:ext>
              </a:extLst>
            </p:cNvPr>
            <p:cNvSpPr/>
            <p:nvPr/>
          </p:nvSpPr>
          <p:spPr>
            <a:xfrm>
              <a:off x="381000" y="5751513"/>
              <a:ext cx="152400" cy="192087"/>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grpSp>
        <p:nvGrpSpPr>
          <p:cNvPr id="5" name="Group 4">
            <a:extLst>
              <a:ext uri="{FF2B5EF4-FFF2-40B4-BE49-F238E27FC236}">
                <a16:creationId xmlns:a16="http://schemas.microsoft.com/office/drawing/2014/main" id="{54C48B4B-6A4E-4298-87F9-AF6DE2EAF57F}"/>
              </a:ext>
            </a:extLst>
          </p:cNvPr>
          <p:cNvGrpSpPr/>
          <p:nvPr/>
        </p:nvGrpSpPr>
        <p:grpSpPr>
          <a:xfrm>
            <a:off x="6243884" y="5650468"/>
            <a:ext cx="2527167" cy="369332"/>
            <a:chOff x="6243884" y="5650468"/>
            <a:chExt cx="2527167" cy="369332"/>
          </a:xfrm>
          <a:solidFill>
            <a:srgbClr val="4A452A"/>
          </a:solidFill>
        </p:grpSpPr>
        <p:sp>
          <p:nvSpPr>
            <p:cNvPr id="27" name="TextBox 26">
              <a:extLst>
                <a:ext uri="{FF2B5EF4-FFF2-40B4-BE49-F238E27FC236}">
                  <a16:creationId xmlns:a16="http://schemas.microsoft.com/office/drawing/2014/main" id="{C0B73FF2-4109-45A8-83B0-D9E720B716AD}"/>
                </a:ext>
              </a:extLst>
            </p:cNvPr>
            <p:cNvSpPr txBox="1"/>
            <p:nvPr/>
          </p:nvSpPr>
          <p:spPr>
            <a:xfrm>
              <a:off x="6243884" y="5650468"/>
              <a:ext cx="2527167" cy="369332"/>
            </a:xfrm>
            <a:prstGeom prst="rect">
              <a:avLst/>
            </a:prstGeom>
            <a:grpFill/>
          </p:spPr>
          <p:txBody>
            <a:bodyPr wrap="none" rtlCol="0">
              <a:spAutoFit/>
            </a:bodyPr>
            <a:lstStyle/>
            <a:p>
              <a:r>
                <a:rPr lang="en-US" dirty="0">
                  <a:solidFill>
                    <a:srgbClr val="F2F2F2"/>
                  </a:solidFill>
                </a:rPr>
                <a:t>    </a:t>
              </a:r>
              <a:r>
                <a:rPr lang="en-US" dirty="0" err="1">
                  <a:solidFill>
                    <a:srgbClr val="F2F2F2"/>
                  </a:solidFill>
                </a:rPr>
                <a:t>parkDamageBuffer.shp</a:t>
              </a:r>
              <a:endParaRPr lang="en-US" dirty="0">
                <a:solidFill>
                  <a:srgbClr val="F2F2F2"/>
                </a:solidFill>
              </a:endParaRPr>
            </a:p>
          </p:txBody>
        </p:sp>
        <p:sp>
          <p:nvSpPr>
            <p:cNvPr id="26" name="Rectangle 25">
              <a:extLst>
                <a:ext uri="{FF2B5EF4-FFF2-40B4-BE49-F238E27FC236}">
                  <a16:creationId xmlns:a16="http://schemas.microsoft.com/office/drawing/2014/main" id="{AB156066-FF1A-4655-8076-CE58F16C92AF}"/>
                </a:ext>
              </a:extLst>
            </p:cNvPr>
            <p:cNvSpPr/>
            <p:nvPr/>
          </p:nvSpPr>
          <p:spPr>
            <a:xfrm>
              <a:off x="6324600" y="5751513"/>
              <a:ext cx="152400" cy="192087"/>
            </a:xfrm>
            <a:prstGeom prst="rect">
              <a:avLst/>
            </a:prstGeom>
            <a:grp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grpSp>
      <p:sp>
        <p:nvSpPr>
          <p:cNvPr id="6" name="Rectangle 5">
            <a:extLst>
              <a:ext uri="{FF2B5EF4-FFF2-40B4-BE49-F238E27FC236}">
                <a16:creationId xmlns:a16="http://schemas.microsoft.com/office/drawing/2014/main" id="{08959F77-024C-37A1-53B2-E5C820DF411B}"/>
              </a:ext>
            </a:extLst>
          </p:cNvPr>
          <p:cNvSpPr/>
          <p:nvPr/>
        </p:nvSpPr>
        <p:spPr>
          <a:xfrm>
            <a:off x="3200400" y="5751513"/>
            <a:ext cx="152400" cy="192087"/>
          </a:xfrm>
          <a:prstGeom prst="rect">
            <a:avLst/>
          </a:prstGeom>
          <a:solidFill>
            <a:srgbClr val="C9F5DE"/>
          </a:solidFill>
          <a:ln>
            <a:solidFill>
              <a:srgbClr val="C9F5DE"/>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E2EC49C-52C2-0068-17D0-81F3F7CD7F65}"/>
              </a:ext>
            </a:extLst>
          </p:cNvPr>
          <p:cNvSpPr/>
          <p:nvPr/>
        </p:nvSpPr>
        <p:spPr>
          <a:xfrm>
            <a:off x="6324600" y="5751513"/>
            <a:ext cx="152400" cy="192087"/>
          </a:xfrm>
          <a:prstGeom prst="rect">
            <a:avLst/>
          </a:prstGeom>
          <a:solidFill>
            <a:srgbClr val="E3E3E3"/>
          </a:solidFill>
          <a:ln>
            <a:solidFill>
              <a:srgbClr val="E3E3E3"/>
            </a:solid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91517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AC71FE-5B74-4ECD-927B-70B49D89D0C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090"/>
            <a:ext cx="7166213" cy="5335090"/>
          </a:xfrm>
          <a:prstGeom prst="rect">
            <a:avLst/>
          </a:prstGeom>
        </p:spPr>
      </p:pic>
      <p:sp>
        <p:nvSpPr>
          <p:cNvPr id="359426" name="Rectangle 2">
            <a:extLst>
              <a:ext uri="{FF2B5EF4-FFF2-40B4-BE49-F238E27FC236}">
                <a16:creationId xmlns:a16="http://schemas.microsoft.com/office/drawing/2014/main" id="{57FF47A3-4D26-4491-AFAC-BD8B0C0226F0}"/>
              </a:ext>
            </a:extLst>
          </p:cNvPr>
          <p:cNvSpPr>
            <a:spLocks noGrp="1" noChangeArrowheads="1"/>
          </p:cNvSpPr>
          <p:nvPr>
            <p:ph type="title"/>
          </p:nvPr>
        </p:nvSpPr>
        <p:spPr>
          <a:xfrm>
            <a:off x="6391267" y="1066800"/>
            <a:ext cx="2708988" cy="457200"/>
          </a:xfrm>
        </p:spPr>
        <p:txBody>
          <a:bodyPr>
            <a:normAutofit fontScale="90000"/>
          </a:bodyPr>
          <a:lstStyle/>
          <a:p>
            <a:pPr algn="r" eaLnBrk="1" hangingPunct="1">
              <a:defRPr/>
            </a:pPr>
            <a:r>
              <a:rPr lang="en-US" dirty="0">
                <a:solidFill>
                  <a:schemeClr val="bg1">
                    <a:lumMod val="85000"/>
                  </a:schemeClr>
                </a:solidFill>
                <a:ea typeface="ＭＳ Ｐゴシック" pitchFamily="34" charset="-128"/>
                <a:cs typeface="+mj-cs"/>
              </a:rPr>
              <a:t>Wildfire </a:t>
            </a:r>
            <a:r>
              <a:rPr lang="en-US" dirty="0">
                <a:solidFill>
                  <a:schemeClr val="bg1">
                    <a:lumMod val="85000"/>
                  </a:schemeClr>
                </a:solidFill>
                <a:ea typeface="ＭＳ Ｐゴシック" pitchFamily="34" charset="-128"/>
              </a:rPr>
              <a:t>D</a:t>
            </a:r>
            <a:r>
              <a:rPr lang="en-US" dirty="0">
                <a:solidFill>
                  <a:schemeClr val="bg1">
                    <a:lumMod val="85000"/>
                  </a:schemeClr>
                </a:solidFill>
                <a:ea typeface="ＭＳ Ｐゴシック" pitchFamily="34" charset="-128"/>
                <a:cs typeface="+mj-cs"/>
              </a:rPr>
              <a:t>amage </a:t>
            </a:r>
            <a:r>
              <a:rPr lang="en-US" dirty="0">
                <a:solidFill>
                  <a:schemeClr val="bg1">
                    <a:lumMod val="85000"/>
                  </a:schemeClr>
                </a:solidFill>
                <a:ea typeface="ＭＳ Ｐゴシック" pitchFamily="34" charset="-128"/>
              </a:rPr>
              <a:t>A</a:t>
            </a:r>
            <a:r>
              <a:rPr lang="en-US" dirty="0">
                <a:solidFill>
                  <a:schemeClr val="bg1">
                    <a:lumMod val="85000"/>
                  </a:schemeClr>
                </a:solidFill>
                <a:ea typeface="ＭＳ Ｐゴシック" pitchFamily="34" charset="-128"/>
                <a:cs typeface="+mj-cs"/>
              </a:rPr>
              <a:t>ssessment script</a:t>
            </a:r>
          </a:p>
        </p:txBody>
      </p:sp>
      <p:sp>
        <p:nvSpPr>
          <p:cNvPr id="2" name="TextBox 1">
            <a:extLst>
              <a:ext uri="{FF2B5EF4-FFF2-40B4-BE49-F238E27FC236}">
                <a16:creationId xmlns:a16="http://schemas.microsoft.com/office/drawing/2014/main" id="{FE9E6C81-9439-1E60-C864-1CEB6808E320}"/>
              </a:ext>
            </a:extLst>
          </p:cNvPr>
          <p:cNvSpPr txBox="1"/>
          <p:nvPr/>
        </p:nvSpPr>
        <p:spPr>
          <a:xfrm>
            <a:off x="685800" y="5562600"/>
            <a:ext cx="4414350" cy="369332"/>
          </a:xfrm>
          <a:prstGeom prst="rect">
            <a:avLst/>
          </a:prstGeom>
          <a:noFill/>
        </p:spPr>
        <p:txBody>
          <a:bodyPr wrap="none" rtlCol="0">
            <a:spAutoFit/>
          </a:bodyPr>
          <a:lstStyle/>
          <a:p>
            <a:r>
              <a:rPr lang="en-US" dirty="0">
                <a:solidFill>
                  <a:srgbClr val="F2F2F2"/>
                </a:solidFill>
              </a:rPr>
              <a:t>Add code to buffer the </a:t>
            </a:r>
            <a:r>
              <a:rPr lang="en-US" dirty="0" err="1">
                <a:solidFill>
                  <a:srgbClr val="F2F2F2"/>
                </a:solidFill>
              </a:rPr>
              <a:t>fireDamage</a:t>
            </a:r>
            <a:r>
              <a:rPr lang="en-US" dirty="0">
                <a:solidFill>
                  <a:srgbClr val="F2F2F2"/>
                </a:solidFill>
              </a:rPr>
              <a:t> by 1 mile.</a:t>
            </a:r>
          </a:p>
        </p:txBody>
      </p:sp>
      <p:grpSp>
        <p:nvGrpSpPr>
          <p:cNvPr id="3" name="Group 2">
            <a:extLst>
              <a:ext uri="{FF2B5EF4-FFF2-40B4-BE49-F238E27FC236}">
                <a16:creationId xmlns:a16="http://schemas.microsoft.com/office/drawing/2014/main" id="{5664A085-9B5B-967E-7FF8-C1CD323CCE0C}"/>
              </a:ext>
            </a:extLst>
          </p:cNvPr>
          <p:cNvGrpSpPr>
            <a:grpSpLocks/>
          </p:cNvGrpSpPr>
          <p:nvPr/>
        </p:nvGrpSpPr>
        <p:grpSpPr bwMode="auto">
          <a:xfrm>
            <a:off x="4876798" y="3228964"/>
            <a:ext cx="4149534" cy="400072"/>
            <a:chOff x="4432416" y="4527688"/>
            <a:chExt cx="4146656" cy="400110"/>
          </a:xfrm>
        </p:grpSpPr>
        <p:sp>
          <p:nvSpPr>
            <p:cNvPr id="4" name="Text Box 8">
              <a:extLst>
                <a:ext uri="{FF2B5EF4-FFF2-40B4-BE49-F238E27FC236}">
                  <a16:creationId xmlns:a16="http://schemas.microsoft.com/office/drawing/2014/main" id="{4C0C57BA-823F-1C29-810E-16416C8B62F6}"/>
                </a:ext>
              </a:extLst>
            </p:cNvPr>
            <p:cNvSpPr txBox="1">
              <a:spLocks noChangeArrowheads="1"/>
            </p:cNvSpPr>
            <p:nvPr/>
          </p:nvSpPr>
          <p:spPr bwMode="auto">
            <a:xfrm>
              <a:off x="5544769" y="4527688"/>
              <a:ext cx="3034303" cy="3385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600" dirty="0">
                  <a:solidFill>
                    <a:srgbClr val="FF0066"/>
                  </a:solidFill>
                </a:rPr>
                <a:t>returns name with no extension</a:t>
              </a:r>
            </a:p>
          </p:txBody>
        </p:sp>
        <p:sp>
          <p:nvSpPr>
            <p:cNvPr id="5" name="Line 9">
              <a:extLst>
                <a:ext uri="{FF2B5EF4-FFF2-40B4-BE49-F238E27FC236}">
                  <a16:creationId xmlns:a16="http://schemas.microsoft.com/office/drawing/2014/main" id="{5096564D-8C22-2EE6-27DE-3A544F9AF6E4}"/>
                </a:ext>
              </a:extLst>
            </p:cNvPr>
            <p:cNvSpPr>
              <a:spLocks noChangeShapeType="1"/>
            </p:cNvSpPr>
            <p:nvPr/>
          </p:nvSpPr>
          <p:spPr bwMode="auto">
            <a:xfrm flipH="1">
              <a:off x="4432416" y="4756654"/>
              <a:ext cx="1112353" cy="171144"/>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spTree>
    <p:extLst>
      <p:ext uri="{BB962C8B-B14F-4D97-AF65-F5344CB8AC3E}">
        <p14:creationId xmlns:p14="http://schemas.microsoft.com/office/powerpoint/2010/main" val="139924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rgbClr val="404040"/>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AC71FE-5B74-4ECD-927B-70B49D89D0CB}"/>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a:stretch/>
        </p:blipFill>
        <p:spPr>
          <a:xfrm>
            <a:off x="0" y="-1090"/>
            <a:ext cx="7166213" cy="6097090"/>
          </a:xfrm>
          <a:prstGeom prst="rect">
            <a:avLst/>
          </a:prstGeom>
        </p:spPr>
      </p:pic>
      <p:sp>
        <p:nvSpPr>
          <p:cNvPr id="359426" name="Rectangle 2">
            <a:extLst>
              <a:ext uri="{FF2B5EF4-FFF2-40B4-BE49-F238E27FC236}">
                <a16:creationId xmlns:a16="http://schemas.microsoft.com/office/drawing/2014/main" id="{57FF47A3-4D26-4491-AFAC-BD8B0C0226F0}"/>
              </a:ext>
            </a:extLst>
          </p:cNvPr>
          <p:cNvSpPr>
            <a:spLocks noGrp="1" noChangeArrowheads="1"/>
          </p:cNvSpPr>
          <p:nvPr>
            <p:ph type="title"/>
          </p:nvPr>
        </p:nvSpPr>
        <p:spPr>
          <a:xfrm>
            <a:off x="6391267" y="1066800"/>
            <a:ext cx="2708988" cy="457200"/>
          </a:xfrm>
        </p:spPr>
        <p:txBody>
          <a:bodyPr>
            <a:normAutofit fontScale="90000"/>
          </a:bodyPr>
          <a:lstStyle/>
          <a:p>
            <a:pPr algn="r" eaLnBrk="1" hangingPunct="1">
              <a:defRPr/>
            </a:pPr>
            <a:r>
              <a:rPr lang="en-US" dirty="0">
                <a:solidFill>
                  <a:schemeClr val="bg1">
                    <a:lumMod val="85000"/>
                  </a:schemeClr>
                </a:solidFill>
                <a:ea typeface="ＭＳ Ｐゴシック" pitchFamily="34" charset="-128"/>
                <a:cs typeface="+mj-cs"/>
              </a:rPr>
              <a:t>Wildfire </a:t>
            </a:r>
            <a:r>
              <a:rPr lang="en-US" dirty="0">
                <a:solidFill>
                  <a:schemeClr val="bg1">
                    <a:lumMod val="85000"/>
                  </a:schemeClr>
                </a:solidFill>
                <a:ea typeface="ＭＳ Ｐゴシック" pitchFamily="34" charset="-128"/>
              </a:rPr>
              <a:t>D</a:t>
            </a:r>
            <a:r>
              <a:rPr lang="en-US" dirty="0">
                <a:solidFill>
                  <a:schemeClr val="bg1">
                    <a:lumMod val="85000"/>
                  </a:schemeClr>
                </a:solidFill>
                <a:ea typeface="ＭＳ Ｐゴシック" pitchFamily="34" charset="-128"/>
                <a:cs typeface="+mj-cs"/>
              </a:rPr>
              <a:t>amage </a:t>
            </a:r>
            <a:r>
              <a:rPr lang="en-US" dirty="0">
                <a:solidFill>
                  <a:schemeClr val="bg1">
                    <a:lumMod val="85000"/>
                  </a:schemeClr>
                </a:solidFill>
                <a:ea typeface="ＭＳ Ｐゴシック" pitchFamily="34" charset="-128"/>
              </a:rPr>
              <a:t>A</a:t>
            </a:r>
            <a:r>
              <a:rPr lang="en-US" dirty="0">
                <a:solidFill>
                  <a:schemeClr val="bg1">
                    <a:lumMod val="85000"/>
                  </a:schemeClr>
                </a:solidFill>
                <a:ea typeface="ＭＳ Ｐゴシック" pitchFamily="34" charset="-128"/>
                <a:cs typeface="+mj-cs"/>
              </a:rPr>
              <a:t>ssessment script</a:t>
            </a:r>
          </a:p>
        </p:txBody>
      </p:sp>
      <p:sp>
        <p:nvSpPr>
          <p:cNvPr id="2" name="TextBox 1">
            <a:extLst>
              <a:ext uri="{FF2B5EF4-FFF2-40B4-BE49-F238E27FC236}">
                <a16:creationId xmlns:a16="http://schemas.microsoft.com/office/drawing/2014/main" id="{27B82696-D426-A630-B004-512D13242E30}"/>
              </a:ext>
            </a:extLst>
          </p:cNvPr>
          <p:cNvSpPr txBox="1"/>
          <p:nvPr/>
        </p:nvSpPr>
        <p:spPr>
          <a:xfrm>
            <a:off x="685800" y="6336268"/>
            <a:ext cx="4229106" cy="369332"/>
          </a:xfrm>
          <a:prstGeom prst="rect">
            <a:avLst/>
          </a:prstGeom>
          <a:noFill/>
        </p:spPr>
        <p:txBody>
          <a:bodyPr wrap="none" rtlCol="0">
            <a:spAutoFit/>
          </a:bodyPr>
          <a:lstStyle/>
          <a:p>
            <a:r>
              <a:rPr lang="en-US" dirty="0">
                <a:solidFill>
                  <a:srgbClr val="F2F2F2"/>
                </a:solidFill>
              </a:rPr>
              <a:t>Add code to clip the park on the fireBuffer.</a:t>
            </a:r>
          </a:p>
        </p:txBody>
      </p:sp>
    </p:spTree>
    <p:extLst>
      <p:ext uri="{BB962C8B-B14F-4D97-AF65-F5344CB8AC3E}">
        <p14:creationId xmlns:p14="http://schemas.microsoft.com/office/powerpoint/2010/main" val="352762267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9CAC71FE-5B74-4ECD-927B-70B49D89D0CB}"/>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90"/>
            <a:ext cx="7166213" cy="6859090"/>
          </a:xfrm>
          <a:prstGeom prst="rect">
            <a:avLst/>
          </a:prstGeom>
        </p:spPr>
      </p:pic>
      <p:sp>
        <p:nvSpPr>
          <p:cNvPr id="359426" name="Rectangle 2">
            <a:extLst>
              <a:ext uri="{FF2B5EF4-FFF2-40B4-BE49-F238E27FC236}">
                <a16:creationId xmlns:a16="http://schemas.microsoft.com/office/drawing/2014/main" id="{57FF47A3-4D26-4491-AFAC-BD8B0C0226F0}"/>
              </a:ext>
            </a:extLst>
          </p:cNvPr>
          <p:cNvSpPr>
            <a:spLocks noGrp="1" noChangeArrowheads="1"/>
          </p:cNvSpPr>
          <p:nvPr>
            <p:ph type="title"/>
          </p:nvPr>
        </p:nvSpPr>
        <p:spPr>
          <a:xfrm>
            <a:off x="6391267" y="1066800"/>
            <a:ext cx="2708988" cy="457200"/>
          </a:xfrm>
        </p:spPr>
        <p:txBody>
          <a:bodyPr>
            <a:normAutofit fontScale="90000"/>
          </a:bodyPr>
          <a:lstStyle/>
          <a:p>
            <a:pPr algn="r" eaLnBrk="1" hangingPunct="1">
              <a:defRPr/>
            </a:pPr>
            <a:r>
              <a:rPr lang="en-US" dirty="0">
                <a:solidFill>
                  <a:schemeClr val="bg1">
                    <a:lumMod val="85000"/>
                  </a:schemeClr>
                </a:solidFill>
                <a:ea typeface="ＭＳ Ｐゴシック" pitchFamily="34" charset="-128"/>
                <a:cs typeface="+mj-cs"/>
              </a:rPr>
              <a:t>Wildfire </a:t>
            </a:r>
            <a:r>
              <a:rPr lang="en-US" dirty="0">
                <a:solidFill>
                  <a:schemeClr val="bg1">
                    <a:lumMod val="85000"/>
                  </a:schemeClr>
                </a:solidFill>
                <a:ea typeface="ＭＳ Ｐゴシック" pitchFamily="34" charset="-128"/>
              </a:rPr>
              <a:t>D</a:t>
            </a:r>
            <a:r>
              <a:rPr lang="en-US" dirty="0">
                <a:solidFill>
                  <a:schemeClr val="bg1">
                    <a:lumMod val="85000"/>
                  </a:schemeClr>
                </a:solidFill>
                <a:ea typeface="ＭＳ Ｐゴシック" pitchFamily="34" charset="-128"/>
                <a:cs typeface="+mj-cs"/>
              </a:rPr>
              <a:t>amage </a:t>
            </a:r>
            <a:r>
              <a:rPr lang="en-US" dirty="0">
                <a:solidFill>
                  <a:schemeClr val="bg1">
                    <a:lumMod val="85000"/>
                  </a:schemeClr>
                </a:solidFill>
                <a:ea typeface="ＭＳ Ｐゴシック" pitchFamily="34" charset="-128"/>
              </a:rPr>
              <a:t>A</a:t>
            </a:r>
            <a:r>
              <a:rPr lang="en-US" dirty="0">
                <a:solidFill>
                  <a:schemeClr val="bg1">
                    <a:lumMod val="85000"/>
                  </a:schemeClr>
                </a:solidFill>
                <a:ea typeface="ＭＳ Ｐゴシック" pitchFamily="34" charset="-128"/>
                <a:cs typeface="+mj-cs"/>
              </a:rPr>
              <a:t>ssessment script</a:t>
            </a:r>
          </a:p>
        </p:txBody>
      </p:sp>
      <p:grpSp>
        <p:nvGrpSpPr>
          <p:cNvPr id="3" name="Group 2">
            <a:extLst>
              <a:ext uri="{FF2B5EF4-FFF2-40B4-BE49-F238E27FC236}">
                <a16:creationId xmlns:a16="http://schemas.microsoft.com/office/drawing/2014/main" id="{C53B78B4-4CD8-43EC-A793-2C9F527D0CDD}"/>
              </a:ext>
            </a:extLst>
          </p:cNvPr>
          <p:cNvGrpSpPr>
            <a:grpSpLocks/>
          </p:cNvGrpSpPr>
          <p:nvPr/>
        </p:nvGrpSpPr>
        <p:grpSpPr bwMode="auto">
          <a:xfrm>
            <a:off x="4715069" y="5185430"/>
            <a:ext cx="2730585" cy="400072"/>
            <a:chOff x="4432416" y="4527688"/>
            <a:chExt cx="2728693" cy="400110"/>
          </a:xfrm>
        </p:grpSpPr>
        <p:sp>
          <p:nvSpPr>
            <p:cNvPr id="46089" name="Text Box 8">
              <a:extLst>
                <a:ext uri="{FF2B5EF4-FFF2-40B4-BE49-F238E27FC236}">
                  <a16:creationId xmlns:a16="http://schemas.microsoft.com/office/drawing/2014/main" id="{E2772D8A-FFE6-4C33-B799-702E8A9C1BD4}"/>
                </a:ext>
              </a:extLst>
            </p:cNvPr>
            <p:cNvSpPr txBox="1">
              <a:spLocks noChangeArrowheads="1"/>
            </p:cNvSpPr>
            <p:nvPr/>
          </p:nvSpPr>
          <p:spPr bwMode="auto">
            <a:xfrm>
              <a:off x="5544769" y="4527688"/>
              <a:ext cx="16163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dirty="0">
                  <a:solidFill>
                    <a:srgbClr val="FF0066"/>
                  </a:solidFill>
                </a:rPr>
                <a:t>output buffer</a:t>
              </a:r>
            </a:p>
          </p:txBody>
        </p:sp>
        <p:sp>
          <p:nvSpPr>
            <p:cNvPr id="46090" name="Line 9">
              <a:extLst>
                <a:ext uri="{FF2B5EF4-FFF2-40B4-BE49-F238E27FC236}">
                  <a16:creationId xmlns:a16="http://schemas.microsoft.com/office/drawing/2014/main" id="{F04671ED-4906-4C32-953E-C398FA3E9F5B}"/>
                </a:ext>
              </a:extLst>
            </p:cNvPr>
            <p:cNvSpPr>
              <a:spLocks noChangeShapeType="1"/>
            </p:cNvSpPr>
            <p:nvPr/>
          </p:nvSpPr>
          <p:spPr bwMode="auto">
            <a:xfrm flipH="1">
              <a:off x="4432416" y="4756654"/>
              <a:ext cx="1112353" cy="171144"/>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4" name="Group 3">
            <a:extLst>
              <a:ext uri="{FF2B5EF4-FFF2-40B4-BE49-F238E27FC236}">
                <a16:creationId xmlns:a16="http://schemas.microsoft.com/office/drawing/2014/main" id="{F3D842F4-387E-4A3D-B3F4-597EC67C2B7D}"/>
              </a:ext>
            </a:extLst>
          </p:cNvPr>
          <p:cNvGrpSpPr>
            <a:grpSpLocks/>
          </p:cNvGrpSpPr>
          <p:nvPr/>
        </p:nvGrpSpPr>
        <p:grpSpPr bwMode="auto">
          <a:xfrm>
            <a:off x="3886200" y="5951374"/>
            <a:ext cx="2315248" cy="401191"/>
            <a:chOff x="3399885" y="5361940"/>
            <a:chExt cx="2315163" cy="400110"/>
          </a:xfrm>
        </p:grpSpPr>
        <p:sp>
          <p:nvSpPr>
            <p:cNvPr id="46087" name="Line 7">
              <a:extLst>
                <a:ext uri="{FF2B5EF4-FFF2-40B4-BE49-F238E27FC236}">
                  <a16:creationId xmlns:a16="http://schemas.microsoft.com/office/drawing/2014/main" id="{EE96E0A4-5E45-49F2-B375-2672F8387AF5}"/>
                </a:ext>
              </a:extLst>
            </p:cNvPr>
            <p:cNvSpPr>
              <a:spLocks noChangeShapeType="1"/>
            </p:cNvSpPr>
            <p:nvPr/>
          </p:nvSpPr>
          <p:spPr bwMode="auto">
            <a:xfrm flipH="1">
              <a:off x="3399885" y="5570908"/>
              <a:ext cx="876948" cy="170667"/>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6088" name="TextBox 1">
              <a:extLst>
                <a:ext uri="{FF2B5EF4-FFF2-40B4-BE49-F238E27FC236}">
                  <a16:creationId xmlns:a16="http://schemas.microsoft.com/office/drawing/2014/main" id="{5AC869D3-ED64-4AF0-8AEC-20CB5DFA059E}"/>
                </a:ext>
              </a:extLst>
            </p:cNvPr>
            <p:cNvSpPr txBox="1">
              <a:spLocks noChangeArrowheads="1"/>
            </p:cNvSpPr>
            <p:nvPr/>
          </p:nvSpPr>
          <p:spPr bwMode="auto">
            <a:xfrm>
              <a:off x="4276834" y="5361940"/>
              <a:ext cx="143821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2000" dirty="0">
                  <a:solidFill>
                    <a:srgbClr val="FF0066"/>
                  </a:solidFill>
                </a:rPr>
                <a:t>clip feature</a:t>
              </a:r>
            </a:p>
          </p:txBody>
        </p:sp>
      </p:grpSp>
    </p:spTree>
    <p:extLst>
      <p:ext uri="{BB962C8B-B14F-4D97-AF65-F5344CB8AC3E}">
        <p14:creationId xmlns:p14="http://schemas.microsoft.com/office/powerpoint/2010/main" val="284473117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2">
            <a:extLst>
              <a:ext uri="{FF2B5EF4-FFF2-40B4-BE49-F238E27FC236}">
                <a16:creationId xmlns:a16="http://schemas.microsoft.com/office/drawing/2014/main" id="{1A949CCE-0C2C-9B27-07C0-2DC15CF5B78A}"/>
              </a:ext>
            </a:extLst>
          </p:cNvPr>
          <p:cNvSpPr txBox="1">
            <a:spLocks/>
          </p:cNvSpPr>
          <p:nvPr/>
        </p:nvSpPr>
        <p:spPr>
          <a:xfrm>
            <a:off x="457200" y="1524000"/>
            <a:ext cx="8229600" cy="5059362"/>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bg1">
                    <a:lumMod val="8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bg1">
                    <a:lumMod val="8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bg1">
                    <a:lumMod val="8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bg1">
                    <a:lumMod val="8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1600" dirty="0">
                <a:latin typeface="Arial Unicode MS" panose="020B0604020202020204" pitchFamily="34" charset="-128"/>
              </a:rPr>
              <a:t>Some tools accept multiple values as input for a single parameter.</a:t>
            </a:r>
          </a:p>
          <a:p>
            <a:pPr>
              <a:defRPr/>
            </a:pPr>
            <a:endParaRPr lang="en-US" sz="1600" dirty="0">
              <a:latin typeface="Arial Unicode MS" panose="020B0604020202020204" pitchFamily="34" charset="-128"/>
            </a:endParaRPr>
          </a:p>
          <a:p>
            <a:pPr>
              <a:defRPr/>
            </a:pPr>
            <a:endParaRPr lang="en-US" sz="1600" dirty="0">
              <a:latin typeface="Arial Unicode MS" panose="020B0604020202020204" pitchFamily="34" charset="-128"/>
            </a:endParaRPr>
          </a:p>
          <a:p>
            <a:pPr>
              <a:defRPr/>
            </a:pPr>
            <a:endParaRPr lang="en-US" sz="1600" dirty="0">
              <a:latin typeface="Arial Unicode MS" panose="020B0604020202020204" pitchFamily="34" charset="-128"/>
            </a:endParaRPr>
          </a:p>
          <a:p>
            <a:pPr marL="0" indent="0">
              <a:buFontTx/>
              <a:buNone/>
              <a:defRPr/>
            </a:pPr>
            <a:endParaRPr lang="en-US" altLang="en-US" sz="1600" dirty="0">
              <a:latin typeface="Arial Unicode MS" panose="020B0604020202020204" pitchFamily="34" charset="-128"/>
            </a:endParaRPr>
          </a:p>
          <a:p>
            <a:pPr marL="0" indent="0">
              <a:buFontTx/>
              <a:buNone/>
              <a:defRPr/>
            </a:pPr>
            <a:endParaRPr lang="en-US" altLang="en-US" sz="1600" dirty="0">
              <a:latin typeface="Arial Unicode MS" panose="020B0604020202020204" pitchFamily="34" charset="-128"/>
            </a:endParaRPr>
          </a:p>
          <a:p>
            <a:pPr marL="0" indent="0">
              <a:buFontTx/>
              <a:buNone/>
              <a:defRPr/>
            </a:pPr>
            <a:endParaRPr lang="en-US" altLang="en-US" sz="1600" dirty="0">
              <a:latin typeface="Arial Unicode MS" panose="020B0604020202020204" pitchFamily="34" charset="-128"/>
            </a:endParaRPr>
          </a:p>
          <a:p>
            <a:pPr marL="0" indent="0">
              <a:buFontTx/>
              <a:buNone/>
              <a:defRPr/>
            </a:pPr>
            <a:endParaRPr lang="en-US" altLang="en-US" sz="1600" dirty="0">
              <a:latin typeface="Arial Unicode MS" panose="020B0604020202020204" pitchFamily="34" charset="-128"/>
            </a:endParaRPr>
          </a:p>
          <a:p>
            <a:pPr marL="0" indent="0">
              <a:buNone/>
              <a:defRPr/>
            </a:pPr>
            <a:endParaRPr lang="en-US" altLang="en-US" sz="1600" dirty="0">
              <a:latin typeface="Arial Unicode MS" panose="020B0604020202020204" pitchFamily="34" charset="-128"/>
            </a:endParaRPr>
          </a:p>
          <a:p>
            <a:pPr marL="0" indent="0">
              <a:buNone/>
              <a:defRPr/>
            </a:pPr>
            <a:endParaRPr lang="en-US" altLang="en-US" sz="1600" dirty="0">
              <a:latin typeface="Arial Unicode MS" panose="020B0604020202020204" pitchFamily="34" charset="-128"/>
            </a:endParaRPr>
          </a:p>
          <a:p>
            <a:pPr marL="0" indent="0">
              <a:buNone/>
              <a:defRPr/>
            </a:pPr>
            <a:endParaRPr lang="en-US" altLang="en-US" sz="1600" dirty="0">
              <a:latin typeface="Arial Unicode MS" panose="020B0604020202020204" pitchFamily="34" charset="-128"/>
            </a:endParaRPr>
          </a:p>
          <a:p>
            <a:pPr marL="0" indent="0">
              <a:buNone/>
              <a:defRPr/>
            </a:pPr>
            <a:endParaRPr lang="en-US" altLang="en-US" sz="1600" dirty="0">
              <a:latin typeface="Arial Unicode MS" panose="020B0604020202020204" pitchFamily="34" charset="-128"/>
            </a:endParaRPr>
          </a:p>
          <a:p>
            <a:pPr marL="0" indent="0">
              <a:buNone/>
              <a:defRPr/>
            </a:pPr>
            <a:endParaRPr lang="en-US" altLang="en-US" sz="1600" dirty="0">
              <a:latin typeface="Arial Unicode MS" panose="020B0604020202020204" pitchFamily="34" charset="-128"/>
            </a:endParaRPr>
          </a:p>
          <a:p>
            <a:pPr marL="0" indent="0">
              <a:buNone/>
              <a:defRPr/>
            </a:pPr>
            <a:r>
              <a:rPr lang="en-US" altLang="en-US" sz="1600" dirty="0">
                <a:latin typeface="Arial Unicode MS" panose="020B0604020202020204" pitchFamily="34" charset="-128"/>
              </a:rPr>
              <a:t>Use a Python list.</a:t>
            </a:r>
          </a:p>
          <a:p>
            <a:pPr marL="0" indent="0">
              <a:buNone/>
            </a:pPr>
            <a:r>
              <a:rPr lang="en-US" sz="1100" b="0" dirty="0" err="1">
                <a:solidFill>
                  <a:srgbClr val="D4D4D4"/>
                </a:solidFill>
                <a:effectLst/>
                <a:latin typeface="Consolas" panose="020B0609020204030204" pitchFamily="49" charset="0"/>
              </a:rPr>
              <a:t>inputFiles</a:t>
            </a:r>
            <a:r>
              <a:rPr lang="en-US" sz="1100" b="0" dirty="0">
                <a:solidFill>
                  <a:srgbClr val="D4D4D4"/>
                </a:solidFill>
                <a:effectLst/>
                <a:latin typeface="Consolas" panose="020B0609020204030204" pitchFamily="49" charset="0"/>
              </a:rPr>
              <a:t> =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park.shp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special_regions.shp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workzones.shp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pPr marL="0" indent="0">
              <a:buNone/>
            </a:pPr>
            <a:r>
              <a:rPr lang="en-US" sz="1100" b="0" dirty="0" err="1">
                <a:solidFill>
                  <a:srgbClr val="D4D4D4"/>
                </a:solidFill>
                <a:effectLst/>
                <a:latin typeface="Consolas" panose="020B0609020204030204" pitchFamily="49" charset="0"/>
              </a:rPr>
              <a:t>arcpy.management.Merge</a:t>
            </a:r>
            <a:r>
              <a:rPr lang="en-US" sz="1100" b="0" dirty="0">
                <a:solidFill>
                  <a:srgbClr val="D4D4D4"/>
                </a:solidFill>
                <a:effectLst/>
                <a:latin typeface="Consolas" panose="020B0609020204030204" pitchFamily="49" charset="0"/>
              </a:rPr>
              <a:t>(</a:t>
            </a:r>
            <a:r>
              <a:rPr lang="en-US" sz="1100" b="0" dirty="0" err="1">
                <a:solidFill>
                  <a:srgbClr val="D4D4D4"/>
                </a:solidFill>
                <a:effectLst/>
                <a:latin typeface="Consolas" panose="020B0609020204030204" pitchFamily="49" charset="0"/>
              </a:rPr>
              <a:t>inputFiles</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err="1">
                <a:solidFill>
                  <a:srgbClr val="CE9178"/>
                </a:solidFill>
                <a:effectLst/>
                <a:latin typeface="Consolas" panose="020B0609020204030204" pitchFamily="49" charset="0"/>
              </a:rPr>
              <a:t>mergedData.shp</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 </a:t>
            </a:r>
          </a:p>
          <a:p>
            <a:pPr marL="0" indent="0">
              <a:buFontTx/>
              <a:buNone/>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a:p>
            <a:pPr>
              <a:defRPr/>
            </a:pPr>
            <a:endParaRPr lang="en-US" dirty="0"/>
          </a:p>
        </p:txBody>
      </p:sp>
      <p:sp>
        <p:nvSpPr>
          <p:cNvPr id="2" name="Title 1">
            <a:extLst>
              <a:ext uri="{FF2B5EF4-FFF2-40B4-BE49-F238E27FC236}">
                <a16:creationId xmlns:a16="http://schemas.microsoft.com/office/drawing/2014/main" id="{5F5D763A-B0A0-11E4-A962-DE8B6DCEB61E}"/>
              </a:ext>
            </a:extLst>
          </p:cNvPr>
          <p:cNvSpPr>
            <a:spLocks noGrp="1"/>
          </p:cNvSpPr>
          <p:nvPr>
            <p:ph type="title"/>
          </p:nvPr>
        </p:nvSpPr>
        <p:spPr/>
        <p:txBody>
          <a:bodyPr/>
          <a:lstStyle/>
          <a:p>
            <a:r>
              <a:rPr lang="en-US" dirty="0"/>
              <a:t>Multi-part parameters</a:t>
            </a:r>
          </a:p>
        </p:txBody>
      </p:sp>
      <p:pic>
        <p:nvPicPr>
          <p:cNvPr id="5" name="Picture 4">
            <a:extLst>
              <a:ext uri="{FF2B5EF4-FFF2-40B4-BE49-F238E27FC236}">
                <a16:creationId xmlns:a16="http://schemas.microsoft.com/office/drawing/2014/main" id="{836918C1-D151-FD7B-B4C6-972910A81F0D}"/>
              </a:ext>
            </a:extLst>
          </p:cNvPr>
          <p:cNvPicPr>
            <a:picLocks noChangeAspect="1"/>
          </p:cNvPicPr>
          <p:nvPr/>
        </p:nvPicPr>
        <p:blipFill rotWithShape="1">
          <a:blip r:embed="rId2" cstate="email">
            <a:extLst>
              <a:ext uri="{28A0092B-C50C-407E-A947-70E740481C1C}">
                <a14:useLocalDpi xmlns:a14="http://schemas.microsoft.com/office/drawing/2010/main" val="0"/>
              </a:ext>
            </a:extLst>
          </a:blip>
          <a:srcRect/>
          <a:stretch/>
        </p:blipFill>
        <p:spPr>
          <a:xfrm>
            <a:off x="1575040" y="2095694"/>
            <a:ext cx="4520960" cy="3085906"/>
          </a:xfrm>
          <a:prstGeom prst="rect">
            <a:avLst/>
          </a:prstGeom>
        </p:spPr>
      </p:pic>
      <p:sp>
        <p:nvSpPr>
          <p:cNvPr id="6" name="Line 11">
            <a:extLst>
              <a:ext uri="{FF2B5EF4-FFF2-40B4-BE49-F238E27FC236}">
                <a16:creationId xmlns:a16="http://schemas.microsoft.com/office/drawing/2014/main" id="{E23EFB40-ECD9-47B6-299E-4D97DF7DB286}"/>
              </a:ext>
            </a:extLst>
          </p:cNvPr>
          <p:cNvSpPr>
            <a:spLocks noChangeShapeType="1"/>
          </p:cNvSpPr>
          <p:nvPr/>
        </p:nvSpPr>
        <p:spPr bwMode="auto">
          <a:xfrm flipV="1">
            <a:off x="1194040" y="3848294"/>
            <a:ext cx="5334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3769249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798134A-B9AA-AC72-CDC4-A8DBABC5B0CE}"/>
              </a:ext>
            </a:extLst>
          </p:cNvPr>
          <p:cNvSpPr>
            <a:spLocks noGrp="1" noChangeArrowheads="1"/>
          </p:cNvSpPr>
          <p:nvPr>
            <p:ph type="title"/>
          </p:nvPr>
        </p:nvSpPr>
        <p:spPr/>
        <p:txBody>
          <a:bodyPr/>
          <a:lstStyle/>
          <a:p>
            <a:r>
              <a:rPr lang="en-US" altLang="en-US" dirty="0"/>
              <a:t>Expression parameters</a:t>
            </a:r>
          </a:p>
        </p:txBody>
      </p:sp>
      <p:sp>
        <p:nvSpPr>
          <p:cNvPr id="3" name="Content Placeholder 2">
            <a:extLst>
              <a:ext uri="{FF2B5EF4-FFF2-40B4-BE49-F238E27FC236}">
                <a16:creationId xmlns:a16="http://schemas.microsoft.com/office/drawing/2014/main" id="{88864903-0E77-F0CC-F92D-9E3AD14F898F}"/>
              </a:ext>
            </a:extLst>
          </p:cNvPr>
          <p:cNvSpPr>
            <a:spLocks noGrp="1"/>
          </p:cNvSpPr>
          <p:nvPr>
            <p:ph idx="1"/>
          </p:nvPr>
        </p:nvSpPr>
        <p:spPr>
          <a:xfrm>
            <a:off x="762000" y="4343400"/>
            <a:ext cx="9372600" cy="5410200"/>
          </a:xfrm>
        </p:spPr>
        <p:txBody>
          <a:bodyPr/>
          <a:lstStyle/>
          <a:p>
            <a:pPr marL="0" indent="0">
              <a:buNone/>
            </a:pPr>
            <a:r>
              <a:rPr lang="en-US" sz="1800" dirty="0"/>
              <a:t>The expression value will populate all (or selected) rows of a given field.</a:t>
            </a:r>
          </a:p>
          <a:p>
            <a:pPr marL="0" indent="0">
              <a:buNone/>
            </a:pPr>
            <a:endParaRPr lang="en-US" sz="1800" b="0" i="0" dirty="0">
              <a:solidFill>
                <a:srgbClr val="4C4C4C"/>
              </a:solidFill>
              <a:effectLst/>
              <a:latin typeface="Avenir Next W01"/>
            </a:endParaRPr>
          </a:p>
          <a:p>
            <a:pPr marL="0" indent="0">
              <a:buNone/>
            </a:pPr>
            <a:r>
              <a:rPr lang="en-US" sz="1000" b="0" i="0" dirty="0">
                <a:solidFill>
                  <a:srgbClr val="4C4C4C"/>
                </a:solidFill>
                <a:effectLst/>
                <a:latin typeface="Avenir Next W01"/>
              </a:rPr>
              <a:t>.</a:t>
            </a:r>
            <a:r>
              <a:rPr lang="en-US" sz="1400" b="0" dirty="0">
                <a:solidFill>
                  <a:srgbClr val="D4D4D4"/>
                </a:solidFill>
                <a:effectLst/>
                <a:latin typeface="Consolas" panose="020B0609020204030204" pitchFamily="49" charset="0"/>
              </a:rPr>
              <a:t>data = </a:t>
            </a:r>
            <a:r>
              <a:rPr lang="en-US" sz="1400" b="0" dirty="0">
                <a:solidFill>
                  <a:srgbClr val="CE9178"/>
                </a:solidFill>
                <a:effectLst/>
                <a:latin typeface="Consolas" panose="020B0609020204030204" pitchFamily="49" charset="0"/>
              </a:rPr>
              <a:t>'C:/</a:t>
            </a:r>
            <a:r>
              <a:rPr lang="en-US" sz="1400" b="0" dirty="0" err="1">
                <a:solidFill>
                  <a:srgbClr val="CE9178"/>
                </a:solidFill>
                <a:effectLst/>
                <a:latin typeface="Consolas" panose="020B0609020204030204" pitchFamily="49" charset="0"/>
              </a:rPr>
              <a:t>gispy</a:t>
            </a:r>
            <a:r>
              <a:rPr lang="en-US" sz="1400" b="0" dirty="0">
                <a:solidFill>
                  <a:srgbClr val="CE9178"/>
                </a:solidFill>
                <a:effectLst/>
                <a:latin typeface="Consolas" panose="020B0609020204030204" pitchFamily="49" charset="0"/>
              </a:rPr>
              <a:t>/data/ch06/data1.shp'</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fieldName</a:t>
            </a:r>
            <a:r>
              <a:rPr lang="en-US" sz="1400" b="0" dirty="0">
                <a:solidFill>
                  <a:srgbClr val="D4D4D4"/>
                </a:solidFill>
                <a:effectLst/>
                <a:latin typeface="Consolas" panose="020B0609020204030204" pitchFamily="49" charset="0"/>
              </a:rPr>
              <a:t> = </a:t>
            </a:r>
            <a:r>
              <a:rPr lang="en-US" sz="1400" b="0" dirty="0">
                <a:solidFill>
                  <a:srgbClr val="CE9178"/>
                </a:solidFill>
                <a:effectLst/>
                <a:latin typeface="Consolas" panose="020B0609020204030204" pitchFamily="49" charset="0"/>
              </a:rPr>
              <a:t>'result’</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numeric_expression</a:t>
            </a:r>
            <a:r>
              <a:rPr lang="en-US" sz="1400" b="0" dirty="0">
                <a:solidFill>
                  <a:srgbClr val="D4D4D4"/>
                </a:solidFill>
                <a:effectLst/>
                <a:latin typeface="Consolas" panose="020B0609020204030204" pitchFamily="49" charset="0"/>
              </a:rPr>
              <a:t> = </a:t>
            </a:r>
            <a:r>
              <a:rPr lang="en-US" sz="1400" b="0" dirty="0">
                <a:solidFill>
                  <a:srgbClr val="B5CEA8"/>
                </a:solidFill>
                <a:effectLst/>
                <a:latin typeface="Consolas" panose="020B0609020204030204" pitchFamily="49" charset="0"/>
              </a:rPr>
              <a:t>5</a:t>
            </a:r>
            <a:endParaRPr lang="en-US" sz="1400" b="0" dirty="0">
              <a:solidFill>
                <a:srgbClr val="D4D4D4"/>
              </a:solidFill>
              <a:effectLst/>
              <a:latin typeface="Consolas" panose="020B0609020204030204" pitchFamily="49" charset="0"/>
            </a:endParaRPr>
          </a:p>
          <a:p>
            <a:pPr marL="0" indent="0">
              <a:buNone/>
            </a:pPr>
            <a:r>
              <a:rPr lang="en-US" sz="1400" b="0" dirty="0" err="1">
                <a:solidFill>
                  <a:srgbClr val="D4D4D4"/>
                </a:solidFill>
                <a:effectLst/>
                <a:latin typeface="Consolas" panose="020B0609020204030204" pitchFamily="49" charset="0"/>
              </a:rPr>
              <a:t>arcpy.management.CalculateField</a:t>
            </a:r>
            <a:r>
              <a:rPr lang="en-US" sz="1400" b="0" dirty="0">
                <a:solidFill>
                  <a:srgbClr val="D4D4D4"/>
                </a:solidFill>
                <a:effectLst/>
                <a:latin typeface="Consolas" panose="020B0609020204030204" pitchFamily="49" charset="0"/>
              </a:rPr>
              <a:t>(</a:t>
            </a:r>
            <a:r>
              <a:rPr lang="en-US" sz="1400" b="0" dirty="0" err="1">
                <a:solidFill>
                  <a:srgbClr val="D4D4D4"/>
                </a:solidFill>
                <a:effectLst/>
                <a:latin typeface="Consolas" panose="020B0609020204030204" pitchFamily="49" charset="0"/>
              </a:rPr>
              <a:t>in_table</a:t>
            </a:r>
            <a:r>
              <a:rPr lang="en-US" sz="1400" b="0" dirty="0">
                <a:solidFill>
                  <a:srgbClr val="D4D4D4"/>
                </a:solidFill>
                <a:effectLst/>
                <a:latin typeface="Consolas" panose="020B0609020204030204" pitchFamily="49" charset="0"/>
              </a:rPr>
              <a:t>=data, </a:t>
            </a:r>
          </a:p>
          <a:p>
            <a:pPr marL="0" indent="0">
              <a:buNone/>
            </a:pPr>
            <a:r>
              <a:rPr lang="en-US" sz="1400" dirty="0">
                <a:solidFill>
                  <a:srgbClr val="D4D4D4"/>
                </a:solidFill>
                <a:latin typeface="Consolas" panose="020B0609020204030204" pitchFamily="49" charset="0"/>
              </a:rPr>
              <a:t>                                </a:t>
            </a:r>
            <a:r>
              <a:rPr lang="en-US" sz="1400" b="0" dirty="0">
                <a:solidFill>
                  <a:srgbClr val="D4D4D4"/>
                </a:solidFill>
                <a:effectLst/>
                <a:latin typeface="Consolas" panose="020B0609020204030204" pitchFamily="49" charset="0"/>
              </a:rPr>
              <a:t>field=</a:t>
            </a:r>
            <a:r>
              <a:rPr lang="en-US" sz="1400" b="0" dirty="0" err="1">
                <a:solidFill>
                  <a:srgbClr val="D4D4D4"/>
                </a:solidFill>
                <a:effectLst/>
                <a:latin typeface="Consolas" panose="020B0609020204030204" pitchFamily="49" charset="0"/>
              </a:rPr>
              <a:t>fieldName</a:t>
            </a:r>
            <a:r>
              <a:rPr lang="en-US" sz="1400" b="0" dirty="0">
                <a:solidFill>
                  <a:srgbClr val="D4D4D4"/>
                </a:solidFill>
                <a:effectLst/>
                <a:latin typeface="Consolas" panose="020B0609020204030204" pitchFamily="49" charset="0"/>
              </a:rPr>
              <a:t>, </a:t>
            </a:r>
          </a:p>
          <a:p>
            <a:pPr marL="0" indent="0">
              <a:buNone/>
            </a:pPr>
            <a:r>
              <a:rPr lang="en-US" sz="1400" dirty="0">
                <a:solidFill>
                  <a:srgbClr val="D4D4D4"/>
                </a:solidFill>
                <a:latin typeface="Consolas" panose="020B0609020204030204" pitchFamily="49" charset="0"/>
              </a:rPr>
              <a:t>                                expression = </a:t>
            </a:r>
            <a:r>
              <a:rPr lang="en-US" sz="1400" dirty="0" err="1">
                <a:solidFill>
                  <a:srgbClr val="D4D4D4"/>
                </a:solidFill>
                <a:latin typeface="Consolas" panose="020B0609020204030204" pitchFamily="49" charset="0"/>
              </a:rPr>
              <a:t>numeric_</a:t>
            </a:r>
            <a:r>
              <a:rPr lang="en-US" sz="1400" b="0" dirty="0" err="1">
                <a:solidFill>
                  <a:srgbClr val="D4D4D4"/>
                </a:solidFill>
                <a:effectLst/>
                <a:latin typeface="Consolas" panose="020B0609020204030204" pitchFamily="49" charset="0"/>
              </a:rPr>
              <a:t>expression</a:t>
            </a:r>
            <a:r>
              <a:rPr lang="en-US" sz="1400" b="0" dirty="0">
                <a:solidFill>
                  <a:srgbClr val="D4D4D4"/>
                </a:solidFill>
                <a:effectLst/>
                <a:latin typeface="Consolas" panose="020B0609020204030204" pitchFamily="49" charset="0"/>
              </a:rPr>
              <a:t>)</a:t>
            </a:r>
            <a:endParaRPr lang="en-US" altLang="en-US" sz="1800" dirty="0"/>
          </a:p>
          <a:p>
            <a:pPr marL="0" indent="0">
              <a:buNone/>
              <a:defRPr/>
            </a:pPr>
            <a:endParaRPr lang="en-US" altLang="en-US" sz="1800" dirty="0"/>
          </a:p>
          <a:p>
            <a:pPr>
              <a:buFontTx/>
              <a:buNone/>
              <a:defRPr/>
            </a:pPr>
            <a:endParaRPr lang="en-US" altLang="en-US" sz="2000" dirty="0"/>
          </a:p>
        </p:txBody>
      </p:sp>
      <p:pic>
        <p:nvPicPr>
          <p:cNvPr id="4" name="Picture 3">
            <a:extLst>
              <a:ext uri="{FF2B5EF4-FFF2-40B4-BE49-F238E27FC236}">
                <a16:creationId xmlns:a16="http://schemas.microsoft.com/office/drawing/2014/main" id="{38B09F64-CECC-277F-AAAC-151CF838988A}"/>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2590800" y="1371600"/>
            <a:ext cx="4157663" cy="2748286"/>
          </a:xfrm>
          <a:prstGeom prst="rect">
            <a:avLst/>
          </a:prstGeom>
        </p:spPr>
      </p:pic>
      <p:sp>
        <p:nvSpPr>
          <p:cNvPr id="2" name="Line 11">
            <a:extLst>
              <a:ext uri="{FF2B5EF4-FFF2-40B4-BE49-F238E27FC236}">
                <a16:creationId xmlns:a16="http://schemas.microsoft.com/office/drawing/2014/main" id="{F2595C03-E756-5C1D-5504-1351D00D06BA}"/>
              </a:ext>
            </a:extLst>
          </p:cNvPr>
          <p:cNvSpPr>
            <a:spLocks noChangeShapeType="1"/>
          </p:cNvSpPr>
          <p:nvPr/>
        </p:nvSpPr>
        <p:spPr bwMode="auto">
          <a:xfrm flipV="1">
            <a:off x="2215375" y="3869472"/>
            <a:ext cx="5334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155479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798134A-B9AA-AC72-CDC4-A8DBABC5B0CE}"/>
              </a:ext>
            </a:extLst>
          </p:cNvPr>
          <p:cNvSpPr>
            <a:spLocks noGrp="1" noChangeArrowheads="1"/>
          </p:cNvSpPr>
          <p:nvPr>
            <p:ph type="title"/>
          </p:nvPr>
        </p:nvSpPr>
        <p:spPr/>
        <p:txBody>
          <a:bodyPr/>
          <a:lstStyle/>
          <a:p>
            <a:r>
              <a:rPr lang="en-US" altLang="en-US" dirty="0"/>
              <a:t>Expression parameters</a:t>
            </a:r>
          </a:p>
        </p:txBody>
      </p:sp>
      <p:sp>
        <p:nvSpPr>
          <p:cNvPr id="3" name="Content Placeholder 2">
            <a:extLst>
              <a:ext uri="{FF2B5EF4-FFF2-40B4-BE49-F238E27FC236}">
                <a16:creationId xmlns:a16="http://schemas.microsoft.com/office/drawing/2014/main" id="{88864903-0E77-F0CC-F92D-9E3AD14F898F}"/>
              </a:ext>
            </a:extLst>
          </p:cNvPr>
          <p:cNvSpPr>
            <a:spLocks noGrp="1"/>
          </p:cNvSpPr>
          <p:nvPr>
            <p:ph idx="1"/>
          </p:nvPr>
        </p:nvSpPr>
        <p:spPr>
          <a:xfrm>
            <a:off x="685800" y="1219200"/>
            <a:ext cx="8458200" cy="5410200"/>
          </a:xfrm>
        </p:spPr>
        <p:txBody>
          <a:bodyPr/>
          <a:lstStyle/>
          <a:p>
            <a:pPr marL="0" indent="0">
              <a:buNone/>
              <a:defRPr/>
            </a:pPr>
            <a:endParaRPr lang="en-US" altLang="en-US" sz="1800" dirty="0"/>
          </a:p>
          <a:p>
            <a:pPr marL="0" indent="0">
              <a:buNone/>
              <a:defRPr/>
            </a:pPr>
            <a:endParaRPr lang="en-US" altLang="en-US" sz="1800" dirty="0"/>
          </a:p>
          <a:p>
            <a:pPr marL="0" indent="0">
              <a:buNone/>
              <a:defRPr/>
            </a:pPr>
            <a:r>
              <a:rPr lang="en-US" altLang="en-US" sz="1800" dirty="0"/>
              <a:t>Expressions can use other fields in the data.</a:t>
            </a:r>
          </a:p>
          <a:p>
            <a:pPr marL="0" indent="0">
              <a:buNone/>
              <a:defRPr/>
            </a:pPr>
            <a:endParaRPr lang="en-US" altLang="en-US" sz="1800" dirty="0"/>
          </a:p>
          <a:p>
            <a:pPr marL="0" indent="0">
              <a:buNone/>
              <a:defRPr/>
            </a:pPr>
            <a:endParaRPr lang="en-US" altLang="en-US" sz="1800" dirty="0"/>
          </a:p>
          <a:p>
            <a:pPr marL="0" indent="0">
              <a:buNone/>
              <a:defRPr/>
            </a:pPr>
            <a:endParaRPr lang="en-US" altLang="en-US" sz="1800" dirty="0"/>
          </a:p>
          <a:p>
            <a:pPr marL="0" indent="0">
              <a:buNone/>
              <a:defRPr/>
            </a:pPr>
            <a:r>
              <a:rPr lang="en-US" altLang="en-US" sz="1800" i="1" dirty="0"/>
              <a:t>                               coverage</a:t>
            </a:r>
            <a:r>
              <a:rPr lang="en-US" altLang="en-US" sz="1800" dirty="0"/>
              <a:t> and </a:t>
            </a:r>
            <a:r>
              <a:rPr lang="en-US" altLang="en-US" sz="1800" i="1" dirty="0"/>
              <a:t>measure</a:t>
            </a:r>
            <a:r>
              <a:rPr lang="en-US" altLang="en-US" sz="1800" dirty="0"/>
              <a:t> are field names.</a:t>
            </a:r>
          </a:p>
          <a:p>
            <a:pPr marL="0" indent="0">
              <a:buNone/>
              <a:defRPr/>
            </a:pPr>
            <a:r>
              <a:rPr lang="en-US" altLang="en-US" sz="1800" dirty="0"/>
              <a:t> </a:t>
            </a:r>
          </a:p>
          <a:p>
            <a:pPr marL="0" indent="0">
              <a:buNone/>
            </a:pPr>
            <a:r>
              <a:rPr lang="en-US" sz="1800" dirty="0" err="1">
                <a:solidFill>
                  <a:srgbClr val="D4D4D4"/>
                </a:solidFill>
                <a:latin typeface="Consolas" panose="020B0609020204030204" pitchFamily="49" charset="0"/>
              </a:rPr>
              <a:t>field</a:t>
            </a:r>
            <a:r>
              <a:rPr lang="en-US" sz="1800" b="0" dirty="0" err="1">
                <a:solidFill>
                  <a:srgbClr val="D4D4D4"/>
                </a:solidFill>
                <a:effectLst/>
                <a:latin typeface="Consolas" panose="020B0609020204030204" pitchFamily="49" charset="0"/>
              </a:rPr>
              <a:t>_expression</a:t>
            </a:r>
            <a:r>
              <a:rPr lang="en-US" sz="1800" b="0" dirty="0">
                <a:solidFill>
                  <a:srgbClr val="D4D4D4"/>
                </a:solidFill>
                <a:effectLst/>
                <a:latin typeface="Consolas" panose="020B0609020204030204" pitchFamily="49" charset="0"/>
              </a:rPr>
              <a:t> = </a:t>
            </a:r>
            <a:r>
              <a:rPr lang="en-US" sz="1800" b="0" dirty="0">
                <a:solidFill>
                  <a:srgbClr val="CE9178"/>
                </a:solidFill>
                <a:effectLst/>
                <a:latin typeface="Consolas" panose="020B0609020204030204" pitchFamily="49" charset="0"/>
              </a:rPr>
              <a:t>'2*!measure! - !coverage!'</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D4D4D4"/>
                </a:solidFill>
                <a:effectLst/>
                <a:latin typeface="Consolas" panose="020B0609020204030204" pitchFamily="49" charset="0"/>
              </a:rPr>
              <a:t>arcpy.management.CalculateField</a:t>
            </a:r>
            <a:r>
              <a:rPr lang="en-US" sz="1800" b="0" dirty="0">
                <a:solidFill>
                  <a:srgbClr val="D4D4D4"/>
                </a:solidFill>
                <a:effectLst/>
                <a:latin typeface="Consolas" panose="020B0609020204030204" pitchFamily="49" charset="0"/>
              </a:rPr>
              <a:t>(</a:t>
            </a:r>
            <a:r>
              <a:rPr lang="en-US" sz="1800" b="0" dirty="0" err="1">
                <a:solidFill>
                  <a:srgbClr val="D4D4D4"/>
                </a:solidFill>
                <a:effectLst/>
                <a:latin typeface="Consolas" panose="020B0609020204030204" pitchFamily="49" charset="0"/>
              </a:rPr>
              <a:t>in_table</a:t>
            </a:r>
            <a:r>
              <a:rPr lang="en-US" sz="1800" b="0" dirty="0">
                <a:solidFill>
                  <a:srgbClr val="D4D4D4"/>
                </a:solidFill>
                <a:effectLst/>
                <a:latin typeface="Consolas" panose="020B0609020204030204" pitchFamily="49" charset="0"/>
              </a:rPr>
              <a:t>=data, </a:t>
            </a:r>
          </a:p>
          <a:p>
            <a:pPr marL="0" indent="0">
              <a:buNone/>
            </a:pPr>
            <a:r>
              <a:rPr lang="en-US" sz="1800" dirty="0">
                <a:solidFill>
                  <a:srgbClr val="D4D4D4"/>
                </a:solidFill>
                <a:latin typeface="Consolas" panose="020B0609020204030204" pitchFamily="49" charset="0"/>
              </a:rPr>
              <a:t>                                </a:t>
            </a:r>
            <a:r>
              <a:rPr lang="en-US" sz="1800" b="0" dirty="0">
                <a:solidFill>
                  <a:srgbClr val="D4D4D4"/>
                </a:solidFill>
                <a:effectLst/>
                <a:latin typeface="Consolas" panose="020B0609020204030204" pitchFamily="49" charset="0"/>
              </a:rPr>
              <a:t>field=</a:t>
            </a:r>
            <a:r>
              <a:rPr lang="en-US" sz="1800" b="0" dirty="0" err="1">
                <a:solidFill>
                  <a:srgbClr val="D4D4D4"/>
                </a:solidFill>
                <a:effectLst/>
                <a:latin typeface="Consolas" panose="020B0609020204030204" pitchFamily="49" charset="0"/>
              </a:rPr>
              <a:t>fieldName</a:t>
            </a:r>
            <a:r>
              <a:rPr lang="en-US" sz="1800" b="0" dirty="0">
                <a:solidFill>
                  <a:srgbClr val="D4D4D4"/>
                </a:solidFill>
                <a:effectLst/>
                <a:latin typeface="Consolas" panose="020B0609020204030204" pitchFamily="49" charset="0"/>
              </a:rPr>
              <a:t>, </a:t>
            </a:r>
          </a:p>
          <a:p>
            <a:pPr marL="0" indent="0">
              <a:buNone/>
            </a:pPr>
            <a:r>
              <a:rPr lang="en-US" sz="1800" dirty="0">
                <a:solidFill>
                  <a:srgbClr val="D4D4D4"/>
                </a:solidFill>
                <a:latin typeface="Consolas" panose="020B0609020204030204" pitchFamily="49" charset="0"/>
              </a:rPr>
              <a:t>                                expression = </a:t>
            </a:r>
            <a:r>
              <a:rPr lang="en-US" sz="1800" dirty="0" err="1">
                <a:solidFill>
                  <a:srgbClr val="D4D4D4"/>
                </a:solidFill>
                <a:latin typeface="Consolas" panose="020B0609020204030204" pitchFamily="49" charset="0"/>
              </a:rPr>
              <a:t>field_</a:t>
            </a:r>
            <a:r>
              <a:rPr lang="en-US" sz="1800" b="0" dirty="0" err="1">
                <a:solidFill>
                  <a:srgbClr val="D4D4D4"/>
                </a:solidFill>
                <a:effectLst/>
                <a:latin typeface="Consolas" panose="020B0609020204030204" pitchFamily="49" charset="0"/>
              </a:rPr>
              <a:t>expression</a:t>
            </a:r>
            <a:r>
              <a:rPr lang="en-US" sz="1800" b="0" dirty="0">
                <a:solidFill>
                  <a:srgbClr val="D4D4D4"/>
                </a:solidFill>
                <a:effectLst/>
                <a:latin typeface="Consolas" panose="020B0609020204030204" pitchFamily="49" charset="0"/>
              </a:rPr>
              <a:t>)</a:t>
            </a:r>
          </a:p>
          <a:p>
            <a:pPr>
              <a:buFontTx/>
              <a:buNone/>
              <a:defRPr/>
            </a:pPr>
            <a:endParaRPr lang="en-US" altLang="en-US" sz="2000" dirty="0"/>
          </a:p>
          <a:p>
            <a:pPr>
              <a:buFontTx/>
              <a:buNone/>
              <a:defRPr/>
            </a:pPr>
            <a:endParaRPr lang="en-US" altLang="en-US" sz="2000" dirty="0"/>
          </a:p>
        </p:txBody>
      </p:sp>
      <p:sp>
        <p:nvSpPr>
          <p:cNvPr id="5" name="Line 11">
            <a:extLst>
              <a:ext uri="{FF2B5EF4-FFF2-40B4-BE49-F238E27FC236}">
                <a16:creationId xmlns:a16="http://schemas.microsoft.com/office/drawing/2014/main" id="{F9618179-8F35-FE59-0EFE-25B0C0ADC843}"/>
              </a:ext>
            </a:extLst>
          </p:cNvPr>
          <p:cNvSpPr>
            <a:spLocks noChangeShapeType="1"/>
          </p:cNvSpPr>
          <p:nvPr/>
        </p:nvSpPr>
        <p:spPr bwMode="auto">
          <a:xfrm flipH="1">
            <a:off x="4038600" y="3657600"/>
            <a:ext cx="1524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6" name="Line 11">
            <a:extLst>
              <a:ext uri="{FF2B5EF4-FFF2-40B4-BE49-F238E27FC236}">
                <a16:creationId xmlns:a16="http://schemas.microsoft.com/office/drawing/2014/main" id="{1B23EA8C-9976-2F98-B24B-B7BCDD9E0663}"/>
              </a:ext>
            </a:extLst>
          </p:cNvPr>
          <p:cNvSpPr>
            <a:spLocks noChangeShapeType="1"/>
          </p:cNvSpPr>
          <p:nvPr/>
        </p:nvSpPr>
        <p:spPr bwMode="auto">
          <a:xfrm flipH="1">
            <a:off x="5562600" y="3657600"/>
            <a:ext cx="152400" cy="3048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430445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2798134A-B9AA-AC72-CDC4-A8DBABC5B0CE}"/>
              </a:ext>
            </a:extLst>
          </p:cNvPr>
          <p:cNvSpPr>
            <a:spLocks noGrp="1" noChangeArrowheads="1"/>
          </p:cNvSpPr>
          <p:nvPr>
            <p:ph type="title"/>
          </p:nvPr>
        </p:nvSpPr>
        <p:spPr/>
        <p:txBody>
          <a:bodyPr/>
          <a:lstStyle/>
          <a:p>
            <a:r>
              <a:rPr lang="en-US" altLang="en-US" dirty="0"/>
              <a:t>Expression parameters</a:t>
            </a:r>
          </a:p>
        </p:txBody>
      </p:sp>
      <p:sp>
        <p:nvSpPr>
          <p:cNvPr id="3" name="Content Placeholder 2">
            <a:extLst>
              <a:ext uri="{FF2B5EF4-FFF2-40B4-BE49-F238E27FC236}">
                <a16:creationId xmlns:a16="http://schemas.microsoft.com/office/drawing/2014/main" id="{88864903-0E77-F0CC-F92D-9E3AD14F898F}"/>
              </a:ext>
            </a:extLst>
          </p:cNvPr>
          <p:cNvSpPr>
            <a:spLocks noGrp="1"/>
          </p:cNvSpPr>
          <p:nvPr>
            <p:ph idx="1"/>
          </p:nvPr>
        </p:nvSpPr>
        <p:spPr>
          <a:xfrm>
            <a:off x="838200" y="990600"/>
            <a:ext cx="9372600" cy="5410200"/>
          </a:xfrm>
        </p:spPr>
        <p:txBody>
          <a:bodyPr/>
          <a:lstStyle/>
          <a:p>
            <a:pPr>
              <a:defRPr/>
            </a:pPr>
            <a:endParaRPr lang="en-US" altLang="en-US" sz="1800" dirty="0"/>
          </a:p>
          <a:p>
            <a:pPr>
              <a:buFontTx/>
              <a:buNone/>
              <a:defRPr/>
            </a:pPr>
            <a:endParaRPr lang="en-US" altLang="en-US" sz="1800" dirty="0"/>
          </a:p>
          <a:p>
            <a:pPr marL="0" indent="0">
              <a:buNone/>
            </a:pPr>
            <a:r>
              <a:rPr lang="en-US" altLang="en-US" sz="1800" dirty="0"/>
              <a:t>Expressions can use Python code blocks.</a:t>
            </a:r>
            <a:endParaRPr lang="en-US" altLang="en-US" sz="2000" dirty="0"/>
          </a:p>
        </p:txBody>
      </p:sp>
      <p:sp>
        <p:nvSpPr>
          <p:cNvPr id="5" name="TextBox 4">
            <a:extLst>
              <a:ext uri="{FF2B5EF4-FFF2-40B4-BE49-F238E27FC236}">
                <a16:creationId xmlns:a16="http://schemas.microsoft.com/office/drawing/2014/main" id="{112D3080-8EB3-68DD-38BF-284567FB11D1}"/>
              </a:ext>
            </a:extLst>
          </p:cNvPr>
          <p:cNvSpPr txBox="1"/>
          <p:nvPr/>
        </p:nvSpPr>
        <p:spPr>
          <a:xfrm>
            <a:off x="838200" y="2209800"/>
            <a:ext cx="7315200" cy="4616648"/>
          </a:xfrm>
          <a:prstGeom prst="rect">
            <a:avLst/>
          </a:prstGeom>
          <a:noFill/>
        </p:spPr>
        <p:txBody>
          <a:bodyPr wrap="square">
            <a:spAutoFit/>
          </a:bodyPr>
          <a:lstStyle/>
          <a:p>
            <a:r>
              <a:rPr lang="en-US" sz="1050" b="0" dirty="0">
                <a:solidFill>
                  <a:srgbClr val="6A9955"/>
                </a:solidFill>
                <a:effectLst/>
                <a:latin typeface="Consolas" panose="020B0609020204030204" pitchFamily="49" charset="0"/>
              </a:rPr>
              <a:t># Name: CalculateField_ranges.py</a:t>
            </a:r>
            <a:endParaRPr lang="en-US" sz="1050" b="0" dirty="0">
              <a:solidFill>
                <a:srgbClr val="D4D4D4"/>
              </a:solidFill>
              <a:effectLst/>
              <a:latin typeface="Consolas" panose="020B0609020204030204" pitchFamily="49" charset="0"/>
            </a:endParaRPr>
          </a:p>
          <a:p>
            <a:br>
              <a:rPr lang="en-US" sz="1050" b="0" dirty="0">
                <a:solidFill>
                  <a:srgbClr val="D4D4D4"/>
                </a:solidFill>
                <a:effectLst/>
                <a:latin typeface="Consolas" panose="020B0609020204030204" pitchFamily="49" charset="0"/>
              </a:rPr>
            </a:br>
            <a:r>
              <a:rPr lang="en-US" sz="1050" b="0" dirty="0">
                <a:solidFill>
                  <a:srgbClr val="6A9955"/>
                </a:solidFill>
                <a:effectLst/>
                <a:latin typeface="Consolas" panose="020B0609020204030204" pitchFamily="49" charset="0"/>
              </a:rPr>
              <a:t># Import system modules</a:t>
            </a:r>
            <a:endParaRPr lang="en-US" sz="1050" b="0" dirty="0">
              <a:solidFill>
                <a:srgbClr val="D4D4D4"/>
              </a:solidFill>
              <a:effectLst/>
              <a:latin typeface="Consolas" panose="020B0609020204030204" pitchFamily="49" charset="0"/>
            </a:endParaRPr>
          </a:p>
          <a:p>
            <a:r>
              <a:rPr lang="en-US" sz="1050" b="0" dirty="0">
                <a:solidFill>
                  <a:srgbClr val="569CD6"/>
                </a:solidFill>
                <a:effectLst/>
                <a:latin typeface="Consolas" panose="020B0609020204030204" pitchFamily="49" charset="0"/>
              </a:rPr>
              <a:t>import</a:t>
            </a:r>
            <a:r>
              <a:rPr lang="en-US" sz="1050" b="0" dirty="0">
                <a:solidFill>
                  <a:srgbClr val="D4D4D4"/>
                </a:solidFill>
                <a:effectLst/>
                <a:latin typeface="Consolas" panose="020B0609020204030204" pitchFamily="49" charset="0"/>
              </a:rPr>
              <a:t> </a:t>
            </a:r>
            <a:r>
              <a:rPr lang="en-US" sz="1050" b="0" dirty="0" err="1">
                <a:solidFill>
                  <a:srgbClr val="D4D4D4"/>
                </a:solidFill>
                <a:effectLst/>
                <a:latin typeface="Consolas" panose="020B0609020204030204" pitchFamily="49" charset="0"/>
              </a:rPr>
              <a:t>arcpy</a:t>
            </a:r>
            <a:endParaRPr lang="en-US" sz="1050" b="0" dirty="0">
              <a:solidFill>
                <a:srgbClr val="D4D4D4"/>
              </a:solidFill>
              <a:effectLst/>
              <a:latin typeface="Consolas" panose="020B0609020204030204" pitchFamily="49" charset="0"/>
            </a:endParaRPr>
          </a:p>
          <a:p>
            <a:r>
              <a:rPr lang="en-US" sz="1050" b="0" dirty="0">
                <a:solidFill>
                  <a:srgbClr val="D4D4D4"/>
                </a:solidFill>
                <a:effectLst/>
                <a:latin typeface="Consolas" panose="020B0609020204030204" pitchFamily="49" charset="0"/>
              </a:rPr>
              <a:t> </a:t>
            </a:r>
          </a:p>
          <a:p>
            <a:r>
              <a:rPr lang="en-US" sz="1050" b="0" dirty="0">
                <a:solidFill>
                  <a:srgbClr val="6A9955"/>
                </a:solidFill>
                <a:effectLst/>
                <a:latin typeface="Consolas" panose="020B0609020204030204" pitchFamily="49" charset="0"/>
              </a:rPr>
              <a:t># Set environment settings</a:t>
            </a:r>
            <a:endParaRPr lang="en-US" sz="1050" b="0" dirty="0">
              <a:solidFill>
                <a:srgbClr val="D4D4D4"/>
              </a:solidFill>
              <a:effectLst/>
              <a:latin typeface="Consolas" panose="020B0609020204030204" pitchFamily="49" charset="0"/>
            </a:endParaRPr>
          </a:p>
          <a:p>
            <a:r>
              <a:rPr lang="en-US" sz="1050" b="0" dirty="0" err="1">
                <a:solidFill>
                  <a:srgbClr val="D4D4D4"/>
                </a:solidFill>
                <a:effectLst/>
                <a:latin typeface="Consolas" panose="020B0609020204030204" pitchFamily="49" charset="0"/>
              </a:rPr>
              <a:t>arcpy.env.workspace</a:t>
            </a:r>
            <a:r>
              <a:rPr lang="en-US" sz="1050" b="0" dirty="0">
                <a:solidFill>
                  <a:srgbClr val="D4D4D4"/>
                </a:solidFill>
                <a:effectLst/>
                <a:latin typeface="Consolas" panose="020B0609020204030204" pitchFamily="49" charset="0"/>
              </a:rPr>
              <a:t> = </a:t>
            </a:r>
            <a:r>
              <a:rPr lang="en-US" sz="1050" b="0" dirty="0">
                <a:solidFill>
                  <a:srgbClr val="CE9178"/>
                </a:solidFill>
                <a:effectLst/>
                <a:latin typeface="Consolas" panose="020B0609020204030204" pitchFamily="49" charset="0"/>
              </a:rPr>
              <a:t>"C:/data/airport.gdb"</a:t>
            </a:r>
            <a:endParaRPr lang="en-US" sz="1050" b="0" dirty="0">
              <a:solidFill>
                <a:srgbClr val="D4D4D4"/>
              </a:solidFill>
              <a:effectLst/>
              <a:latin typeface="Consolas" panose="020B0609020204030204" pitchFamily="49" charset="0"/>
            </a:endParaRPr>
          </a:p>
          <a:p>
            <a:r>
              <a:rPr lang="en-US" sz="1050" b="0" dirty="0">
                <a:solidFill>
                  <a:srgbClr val="D4D4D4"/>
                </a:solidFill>
                <a:effectLst/>
                <a:latin typeface="Consolas" panose="020B0609020204030204" pitchFamily="49" charset="0"/>
              </a:rPr>
              <a:t> </a:t>
            </a:r>
          </a:p>
          <a:p>
            <a:r>
              <a:rPr lang="en-US" sz="1050" b="0" dirty="0">
                <a:solidFill>
                  <a:srgbClr val="6A9955"/>
                </a:solidFill>
                <a:effectLst/>
                <a:latin typeface="Consolas" panose="020B0609020204030204" pitchFamily="49" charset="0"/>
              </a:rPr>
              <a:t># Set local variables</a:t>
            </a:r>
            <a:endParaRPr lang="en-US" sz="1050" b="0" dirty="0">
              <a:solidFill>
                <a:srgbClr val="D4D4D4"/>
              </a:solidFill>
              <a:effectLst/>
              <a:latin typeface="Consolas" panose="020B0609020204030204" pitchFamily="49" charset="0"/>
            </a:endParaRPr>
          </a:p>
          <a:p>
            <a:r>
              <a:rPr lang="en-US" sz="1050" b="0" dirty="0" err="1">
                <a:solidFill>
                  <a:srgbClr val="D4D4D4"/>
                </a:solidFill>
                <a:effectLst/>
                <a:latin typeface="Consolas" panose="020B0609020204030204" pitchFamily="49" charset="0"/>
              </a:rPr>
              <a:t>inTable</a:t>
            </a:r>
            <a:r>
              <a:rPr lang="en-US" sz="1050" b="0" dirty="0">
                <a:solidFill>
                  <a:srgbClr val="D4D4D4"/>
                </a:solidFill>
                <a:effectLst/>
                <a:latin typeface="Consolas" panose="020B0609020204030204" pitchFamily="49" charset="0"/>
              </a:rPr>
              <a:t> = </a:t>
            </a:r>
            <a:r>
              <a:rPr lang="en-US" sz="1050" b="0" dirty="0">
                <a:solidFill>
                  <a:srgbClr val="CE9178"/>
                </a:solidFill>
                <a:effectLst/>
                <a:latin typeface="Consolas" panose="020B0609020204030204" pitchFamily="49" charset="0"/>
              </a:rPr>
              <a:t>"parcels"</a:t>
            </a:r>
            <a:endParaRPr lang="en-US" sz="1050" b="0" dirty="0">
              <a:solidFill>
                <a:srgbClr val="D4D4D4"/>
              </a:solidFill>
              <a:effectLst/>
              <a:latin typeface="Consolas" panose="020B0609020204030204" pitchFamily="49" charset="0"/>
            </a:endParaRPr>
          </a:p>
          <a:p>
            <a:r>
              <a:rPr lang="en-US" sz="1050" b="0" dirty="0" err="1">
                <a:solidFill>
                  <a:srgbClr val="D4D4D4"/>
                </a:solidFill>
                <a:effectLst/>
                <a:latin typeface="Consolas" panose="020B0609020204030204" pitchFamily="49" charset="0"/>
              </a:rPr>
              <a:t>fieldName</a:t>
            </a:r>
            <a:r>
              <a:rPr lang="en-US" sz="1050" b="0" dirty="0">
                <a:solidFill>
                  <a:srgbClr val="D4D4D4"/>
                </a:solidFill>
                <a:effectLst/>
                <a:latin typeface="Consolas" panose="020B0609020204030204" pitchFamily="49" charset="0"/>
              </a:rPr>
              <a:t> = </a:t>
            </a:r>
            <a:r>
              <a:rPr lang="en-US" sz="1050" b="0" dirty="0">
                <a:solidFill>
                  <a:srgbClr val="CE9178"/>
                </a:solidFill>
                <a:effectLst/>
                <a:latin typeface="Consolas" panose="020B0609020204030204" pitchFamily="49" charset="0"/>
              </a:rPr>
              <a:t>"</a:t>
            </a:r>
            <a:r>
              <a:rPr lang="en-US" sz="1050" b="0" dirty="0" err="1">
                <a:solidFill>
                  <a:srgbClr val="CE9178"/>
                </a:solidFill>
                <a:effectLst/>
                <a:latin typeface="Consolas" panose="020B0609020204030204" pitchFamily="49" charset="0"/>
              </a:rPr>
              <a:t>areaclass</a:t>
            </a:r>
            <a:r>
              <a:rPr lang="en-US" sz="1050" b="0" dirty="0">
                <a:solidFill>
                  <a:srgbClr val="CE9178"/>
                </a:solidFill>
                <a:effectLst/>
                <a:latin typeface="Consolas" panose="020B0609020204030204" pitchFamily="49" charset="0"/>
              </a:rPr>
              <a:t>"</a:t>
            </a:r>
            <a:endParaRPr lang="en-US" sz="1050" b="0" dirty="0">
              <a:solidFill>
                <a:srgbClr val="D4D4D4"/>
              </a:solidFill>
              <a:effectLst/>
              <a:latin typeface="Consolas" panose="020B0609020204030204" pitchFamily="49" charset="0"/>
            </a:endParaRPr>
          </a:p>
          <a:p>
            <a:r>
              <a:rPr lang="en-US" sz="1050" b="0" dirty="0">
                <a:solidFill>
                  <a:srgbClr val="D4D4D4"/>
                </a:solidFill>
                <a:effectLst/>
                <a:latin typeface="Consolas" panose="020B0609020204030204" pitchFamily="49" charset="0"/>
              </a:rPr>
              <a:t>expression = </a:t>
            </a:r>
            <a:r>
              <a:rPr lang="en-US" sz="1050" b="0" dirty="0">
                <a:solidFill>
                  <a:srgbClr val="CE9178"/>
                </a:solidFill>
                <a:effectLst/>
                <a:latin typeface="Consolas" panose="020B0609020204030204" pitchFamily="49" charset="0"/>
              </a:rPr>
              <a:t>"</a:t>
            </a:r>
            <a:r>
              <a:rPr lang="en-US" sz="1050" b="0" dirty="0" err="1">
                <a:solidFill>
                  <a:srgbClr val="CE9178"/>
                </a:solidFill>
                <a:effectLst/>
                <a:latin typeface="Consolas" panose="020B0609020204030204" pitchFamily="49" charset="0"/>
              </a:rPr>
              <a:t>getClass</a:t>
            </a:r>
            <a:r>
              <a:rPr lang="en-US" sz="1050" b="0" dirty="0">
                <a:solidFill>
                  <a:srgbClr val="CE9178"/>
                </a:solidFill>
                <a:effectLst/>
                <a:latin typeface="Consolas" panose="020B0609020204030204" pitchFamily="49" charset="0"/>
              </a:rPr>
              <a:t>(float(!</a:t>
            </a:r>
            <a:r>
              <a:rPr lang="en-US" sz="1050" b="0" dirty="0" err="1">
                <a:solidFill>
                  <a:srgbClr val="CE9178"/>
                </a:solidFill>
                <a:effectLst/>
                <a:latin typeface="Consolas" panose="020B0609020204030204" pitchFamily="49" charset="0"/>
              </a:rPr>
              <a:t>SHAPE.area</a:t>
            </a:r>
            <a:r>
              <a:rPr lang="en-US" sz="1050" b="0" dirty="0">
                <a:solidFill>
                  <a:srgbClr val="CE9178"/>
                </a:solidFill>
                <a:effectLst/>
                <a:latin typeface="Consolas" panose="020B0609020204030204" pitchFamily="49" charset="0"/>
              </a:rPr>
              <a:t>!))"</a:t>
            </a:r>
            <a:endParaRPr lang="en-US" sz="1050" b="0" dirty="0">
              <a:solidFill>
                <a:srgbClr val="D4D4D4"/>
              </a:solidFill>
              <a:effectLst/>
              <a:latin typeface="Consolas" panose="020B0609020204030204" pitchFamily="49" charset="0"/>
            </a:endParaRPr>
          </a:p>
          <a:p>
            <a:br>
              <a:rPr lang="en-US" sz="1050" b="0" dirty="0">
                <a:solidFill>
                  <a:srgbClr val="D4D4D4"/>
                </a:solidFill>
                <a:effectLst/>
                <a:latin typeface="Consolas" panose="020B0609020204030204" pitchFamily="49" charset="0"/>
              </a:rPr>
            </a:br>
            <a:r>
              <a:rPr lang="en-US" sz="1050" b="0" dirty="0" err="1">
                <a:solidFill>
                  <a:srgbClr val="D4D4D4"/>
                </a:solidFill>
                <a:effectLst/>
                <a:latin typeface="Consolas" panose="020B0609020204030204" pitchFamily="49" charset="0"/>
              </a:rPr>
              <a:t>codeblock</a:t>
            </a:r>
            <a:r>
              <a:rPr lang="en-US" sz="1050" b="0" dirty="0">
                <a:solidFill>
                  <a:srgbClr val="D4D4D4"/>
                </a:solidFill>
                <a:effectLst/>
                <a:latin typeface="Consolas" panose="020B0609020204030204" pitchFamily="49" charset="0"/>
              </a:rPr>
              <a:t> = </a:t>
            </a:r>
            <a:r>
              <a:rPr lang="en-US" sz="1050" b="0" dirty="0">
                <a:solidFill>
                  <a:srgbClr val="CE9178"/>
                </a:solidFill>
                <a:effectLst/>
                <a:latin typeface="Consolas" panose="020B0609020204030204" pitchFamily="49" charset="0"/>
              </a:rPr>
              <a:t>"""</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def </a:t>
            </a:r>
            <a:r>
              <a:rPr lang="en-US" sz="1050" b="0" dirty="0" err="1">
                <a:solidFill>
                  <a:srgbClr val="CE9178"/>
                </a:solidFill>
                <a:effectLst/>
                <a:latin typeface="Consolas" panose="020B0609020204030204" pitchFamily="49" charset="0"/>
              </a:rPr>
              <a:t>getClass</a:t>
            </a:r>
            <a:r>
              <a:rPr lang="en-US" sz="1050" b="0" dirty="0">
                <a:solidFill>
                  <a:srgbClr val="CE9178"/>
                </a:solidFill>
                <a:effectLst/>
                <a:latin typeface="Consolas" panose="020B0609020204030204" pitchFamily="49" charset="0"/>
              </a:rPr>
              <a:t>(area):</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if area &lt;= 1000:</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return 1</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if area &gt; 1000 and area &lt;= 10000:</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return 2</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else:</a:t>
            </a:r>
            <a:endParaRPr lang="en-US" sz="1050" b="0" dirty="0">
              <a:solidFill>
                <a:srgbClr val="D4D4D4"/>
              </a:solidFill>
              <a:effectLst/>
              <a:latin typeface="Consolas" panose="020B0609020204030204" pitchFamily="49" charset="0"/>
            </a:endParaRPr>
          </a:p>
          <a:p>
            <a:r>
              <a:rPr lang="en-US" sz="1050" b="0" dirty="0">
                <a:solidFill>
                  <a:srgbClr val="CE9178"/>
                </a:solidFill>
                <a:effectLst/>
                <a:latin typeface="Consolas" panose="020B0609020204030204" pitchFamily="49" charset="0"/>
              </a:rPr>
              <a:t>        return 3"""</a:t>
            </a:r>
            <a:endParaRPr lang="en-US" sz="1050" b="0" dirty="0">
              <a:solidFill>
                <a:srgbClr val="D4D4D4"/>
              </a:solidFill>
              <a:effectLst/>
              <a:latin typeface="Consolas" panose="020B0609020204030204" pitchFamily="49" charset="0"/>
            </a:endParaRPr>
          </a:p>
          <a:p>
            <a:r>
              <a:rPr lang="en-US" sz="1050" b="0" dirty="0">
                <a:solidFill>
                  <a:srgbClr val="D4D4D4"/>
                </a:solidFill>
                <a:effectLst/>
                <a:latin typeface="Consolas" panose="020B0609020204030204" pitchFamily="49" charset="0"/>
              </a:rPr>
              <a:t> </a:t>
            </a:r>
          </a:p>
          <a:p>
            <a:r>
              <a:rPr lang="en-US" sz="1050" b="0" dirty="0">
                <a:solidFill>
                  <a:srgbClr val="6A9955"/>
                </a:solidFill>
                <a:effectLst/>
                <a:latin typeface="Consolas" panose="020B0609020204030204" pitchFamily="49" charset="0"/>
              </a:rPr>
              <a:t># Run </a:t>
            </a:r>
            <a:r>
              <a:rPr lang="en-US" sz="1050" b="0" dirty="0" err="1">
                <a:solidFill>
                  <a:srgbClr val="6A9955"/>
                </a:solidFill>
                <a:effectLst/>
                <a:latin typeface="Consolas" panose="020B0609020204030204" pitchFamily="49" charset="0"/>
              </a:rPr>
              <a:t>AddField</a:t>
            </a:r>
            <a:endParaRPr lang="en-US" sz="1050" b="0" dirty="0">
              <a:solidFill>
                <a:srgbClr val="D4D4D4"/>
              </a:solidFill>
              <a:effectLst/>
              <a:latin typeface="Consolas" panose="020B0609020204030204" pitchFamily="49" charset="0"/>
            </a:endParaRPr>
          </a:p>
          <a:p>
            <a:r>
              <a:rPr lang="en-US" sz="1050" b="0" dirty="0" err="1">
                <a:solidFill>
                  <a:srgbClr val="D4D4D4"/>
                </a:solidFill>
                <a:effectLst/>
                <a:latin typeface="Consolas" panose="020B0609020204030204" pitchFamily="49" charset="0"/>
              </a:rPr>
              <a:t>arcpy.management.AddField</a:t>
            </a:r>
            <a:r>
              <a:rPr lang="en-US" sz="1050" b="0" dirty="0">
                <a:solidFill>
                  <a:srgbClr val="D4D4D4"/>
                </a:solidFill>
                <a:effectLst/>
                <a:latin typeface="Consolas" panose="020B0609020204030204" pitchFamily="49" charset="0"/>
              </a:rPr>
              <a:t>(</a:t>
            </a:r>
            <a:r>
              <a:rPr lang="en-US" sz="1050" b="0" dirty="0" err="1">
                <a:solidFill>
                  <a:srgbClr val="D4D4D4"/>
                </a:solidFill>
                <a:effectLst/>
                <a:latin typeface="Consolas" panose="020B0609020204030204" pitchFamily="49" charset="0"/>
              </a:rPr>
              <a:t>inTable</a:t>
            </a:r>
            <a:r>
              <a:rPr lang="en-US" sz="1050" b="0" dirty="0">
                <a:solidFill>
                  <a:srgbClr val="D4D4D4"/>
                </a:solidFill>
                <a:effectLst/>
                <a:latin typeface="Consolas" panose="020B0609020204030204" pitchFamily="49" charset="0"/>
              </a:rPr>
              <a:t>, </a:t>
            </a:r>
            <a:r>
              <a:rPr lang="en-US" sz="1050" b="0" dirty="0" err="1">
                <a:solidFill>
                  <a:srgbClr val="D4D4D4"/>
                </a:solidFill>
                <a:effectLst/>
                <a:latin typeface="Consolas" panose="020B0609020204030204" pitchFamily="49" charset="0"/>
              </a:rPr>
              <a:t>fieldName</a:t>
            </a:r>
            <a:r>
              <a:rPr lang="en-US" sz="1050" b="0" dirty="0">
                <a:solidFill>
                  <a:srgbClr val="D4D4D4"/>
                </a:solidFill>
                <a:effectLst/>
                <a:latin typeface="Consolas" panose="020B0609020204030204" pitchFamily="49" charset="0"/>
              </a:rPr>
              <a:t>, </a:t>
            </a:r>
            <a:r>
              <a:rPr lang="en-US" sz="1050" b="0" dirty="0">
                <a:solidFill>
                  <a:srgbClr val="CE9178"/>
                </a:solidFill>
                <a:effectLst/>
                <a:latin typeface="Consolas" panose="020B0609020204030204" pitchFamily="49" charset="0"/>
              </a:rPr>
              <a:t>"SHORT"</a:t>
            </a:r>
            <a:r>
              <a:rPr lang="en-US" sz="1050" b="0" dirty="0">
                <a:solidFill>
                  <a:srgbClr val="D4D4D4"/>
                </a:solidFill>
                <a:effectLst/>
                <a:latin typeface="Consolas" panose="020B0609020204030204" pitchFamily="49" charset="0"/>
              </a:rPr>
              <a:t>)</a:t>
            </a:r>
          </a:p>
          <a:p>
            <a:r>
              <a:rPr lang="en-US" sz="1050" b="0" dirty="0">
                <a:solidFill>
                  <a:srgbClr val="D4D4D4"/>
                </a:solidFill>
                <a:effectLst/>
                <a:latin typeface="Consolas" panose="020B0609020204030204" pitchFamily="49" charset="0"/>
              </a:rPr>
              <a:t> </a:t>
            </a:r>
          </a:p>
          <a:p>
            <a:r>
              <a:rPr lang="en-US" sz="1050" b="0" dirty="0">
                <a:solidFill>
                  <a:srgbClr val="6A9955"/>
                </a:solidFill>
                <a:effectLst/>
                <a:latin typeface="Consolas" panose="020B0609020204030204" pitchFamily="49" charset="0"/>
              </a:rPr>
              <a:t># Run </a:t>
            </a:r>
            <a:r>
              <a:rPr lang="en-US" sz="1050" b="0" dirty="0" err="1">
                <a:solidFill>
                  <a:srgbClr val="6A9955"/>
                </a:solidFill>
                <a:effectLst/>
                <a:latin typeface="Consolas" panose="020B0609020204030204" pitchFamily="49" charset="0"/>
              </a:rPr>
              <a:t>CalculateField</a:t>
            </a:r>
            <a:r>
              <a:rPr lang="en-US" sz="1050" b="0" dirty="0">
                <a:solidFill>
                  <a:srgbClr val="6A9955"/>
                </a:solidFill>
                <a:effectLst/>
                <a:latin typeface="Consolas" panose="020B0609020204030204" pitchFamily="49" charset="0"/>
              </a:rPr>
              <a:t> </a:t>
            </a:r>
            <a:endParaRPr lang="en-US" sz="1050" b="0" dirty="0">
              <a:solidFill>
                <a:srgbClr val="D4D4D4"/>
              </a:solidFill>
              <a:effectLst/>
              <a:latin typeface="Consolas" panose="020B0609020204030204" pitchFamily="49" charset="0"/>
            </a:endParaRPr>
          </a:p>
          <a:p>
            <a:r>
              <a:rPr lang="en-US" sz="1050" b="0" dirty="0" err="1">
                <a:solidFill>
                  <a:srgbClr val="D4D4D4"/>
                </a:solidFill>
                <a:effectLst/>
                <a:latin typeface="Consolas" panose="020B0609020204030204" pitchFamily="49" charset="0"/>
              </a:rPr>
              <a:t>arcpy.management.CalculateField</a:t>
            </a:r>
            <a:r>
              <a:rPr lang="en-US" sz="1050" b="0" dirty="0">
                <a:solidFill>
                  <a:srgbClr val="D4D4D4"/>
                </a:solidFill>
                <a:effectLst/>
                <a:latin typeface="Consolas" panose="020B0609020204030204" pitchFamily="49" charset="0"/>
              </a:rPr>
              <a:t>(</a:t>
            </a:r>
            <a:r>
              <a:rPr lang="en-US" sz="1050" b="0" dirty="0" err="1">
                <a:solidFill>
                  <a:srgbClr val="D4D4D4"/>
                </a:solidFill>
                <a:effectLst/>
                <a:latin typeface="Consolas" panose="020B0609020204030204" pitchFamily="49" charset="0"/>
              </a:rPr>
              <a:t>inTable</a:t>
            </a:r>
            <a:r>
              <a:rPr lang="en-US" sz="1050" b="0" dirty="0">
                <a:solidFill>
                  <a:srgbClr val="D4D4D4"/>
                </a:solidFill>
                <a:effectLst/>
                <a:latin typeface="Consolas" panose="020B0609020204030204" pitchFamily="49" charset="0"/>
              </a:rPr>
              <a:t>, </a:t>
            </a:r>
            <a:r>
              <a:rPr lang="en-US" sz="1050" b="0" dirty="0" err="1">
                <a:solidFill>
                  <a:srgbClr val="D4D4D4"/>
                </a:solidFill>
                <a:effectLst/>
                <a:latin typeface="Consolas" panose="020B0609020204030204" pitchFamily="49" charset="0"/>
              </a:rPr>
              <a:t>fieldName</a:t>
            </a:r>
            <a:r>
              <a:rPr lang="en-US" sz="1050" b="0" dirty="0">
                <a:solidFill>
                  <a:srgbClr val="D4D4D4"/>
                </a:solidFill>
                <a:effectLst/>
                <a:latin typeface="Consolas" panose="020B0609020204030204" pitchFamily="49" charset="0"/>
              </a:rPr>
              <a:t>, expression, </a:t>
            </a:r>
            <a:r>
              <a:rPr lang="en-US" sz="1050" b="0" dirty="0">
                <a:solidFill>
                  <a:srgbClr val="CE9178"/>
                </a:solidFill>
                <a:effectLst/>
                <a:latin typeface="Consolas" panose="020B0609020204030204" pitchFamily="49" charset="0"/>
              </a:rPr>
              <a:t>"PYTHON3"</a:t>
            </a:r>
            <a:r>
              <a:rPr lang="en-US" sz="1050" b="0" dirty="0">
                <a:solidFill>
                  <a:srgbClr val="D4D4D4"/>
                </a:solidFill>
                <a:effectLst/>
                <a:latin typeface="Consolas" panose="020B0609020204030204" pitchFamily="49" charset="0"/>
              </a:rPr>
              <a:t>,</a:t>
            </a:r>
            <a:r>
              <a:rPr lang="en-US" sz="1050" dirty="0">
                <a:solidFill>
                  <a:srgbClr val="D4D4D4"/>
                </a:solidFill>
                <a:latin typeface="Consolas" panose="020B0609020204030204" pitchFamily="49" charset="0"/>
              </a:rPr>
              <a:t> </a:t>
            </a:r>
            <a:r>
              <a:rPr lang="en-US" sz="1050" b="0" dirty="0" err="1">
                <a:solidFill>
                  <a:srgbClr val="D4D4D4"/>
                </a:solidFill>
                <a:effectLst/>
                <a:latin typeface="Consolas" panose="020B0609020204030204" pitchFamily="49" charset="0"/>
              </a:rPr>
              <a:t>codeblock</a:t>
            </a:r>
            <a:r>
              <a:rPr lang="en-US" sz="1050" b="0" dirty="0">
                <a:solidFill>
                  <a:srgbClr val="D4D4D4"/>
                </a:solidFill>
                <a:effectLst/>
                <a:latin typeface="Consolas" panose="020B0609020204030204" pitchFamily="49" charset="0"/>
              </a:rPr>
              <a:t>)</a:t>
            </a:r>
          </a:p>
        </p:txBody>
      </p:sp>
      <p:sp>
        <p:nvSpPr>
          <p:cNvPr id="8" name="Line 11">
            <a:extLst>
              <a:ext uri="{FF2B5EF4-FFF2-40B4-BE49-F238E27FC236}">
                <a16:creationId xmlns:a16="http://schemas.microsoft.com/office/drawing/2014/main" id="{DD50915D-9AEA-A0E0-252F-D74F2BB32C2C}"/>
              </a:ext>
            </a:extLst>
          </p:cNvPr>
          <p:cNvSpPr>
            <a:spLocks noChangeShapeType="1"/>
          </p:cNvSpPr>
          <p:nvPr/>
        </p:nvSpPr>
        <p:spPr bwMode="auto">
          <a:xfrm>
            <a:off x="304800" y="4419600"/>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9" name="Line 11">
            <a:extLst>
              <a:ext uri="{FF2B5EF4-FFF2-40B4-BE49-F238E27FC236}">
                <a16:creationId xmlns:a16="http://schemas.microsoft.com/office/drawing/2014/main" id="{EDD94598-28C6-0311-9BAC-C8C991D3EF31}"/>
              </a:ext>
            </a:extLst>
          </p:cNvPr>
          <p:cNvSpPr>
            <a:spLocks noChangeShapeType="1"/>
          </p:cNvSpPr>
          <p:nvPr/>
        </p:nvSpPr>
        <p:spPr bwMode="auto">
          <a:xfrm flipH="1">
            <a:off x="6705600" y="5943600"/>
            <a:ext cx="0" cy="38100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824540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a:extLst>
              <a:ext uri="{FF2B5EF4-FFF2-40B4-BE49-F238E27FC236}">
                <a16:creationId xmlns:a16="http://schemas.microsoft.com/office/drawing/2014/main" id="{465D16D5-B080-3896-15E2-D90E1F957A8F}"/>
              </a:ext>
            </a:extLst>
          </p:cNvPr>
          <p:cNvSpPr>
            <a:spLocks noGrp="1" noChangeArrowheads="1"/>
          </p:cNvSpPr>
          <p:nvPr>
            <p:ph type="title"/>
          </p:nvPr>
        </p:nvSpPr>
        <p:spPr/>
        <p:txBody>
          <a:bodyPr/>
          <a:lstStyle/>
          <a:p>
            <a:r>
              <a:rPr lang="en-US" altLang="en-US" dirty="0"/>
              <a:t>Expression parameters</a:t>
            </a:r>
          </a:p>
        </p:txBody>
      </p:sp>
      <p:sp>
        <p:nvSpPr>
          <p:cNvPr id="50179" name="Content Placeholder 2">
            <a:extLst>
              <a:ext uri="{FF2B5EF4-FFF2-40B4-BE49-F238E27FC236}">
                <a16:creationId xmlns:a16="http://schemas.microsoft.com/office/drawing/2014/main" id="{429C7079-4CBA-2F5A-6BF1-F5D6A6B9203B}"/>
              </a:ext>
            </a:extLst>
          </p:cNvPr>
          <p:cNvSpPr>
            <a:spLocks noGrp="1" noChangeArrowheads="1"/>
          </p:cNvSpPr>
          <p:nvPr>
            <p:ph idx="1"/>
          </p:nvPr>
        </p:nvSpPr>
        <p:spPr>
          <a:xfrm>
            <a:off x="457200" y="1600200"/>
            <a:ext cx="8610600" cy="4525963"/>
          </a:xfrm>
        </p:spPr>
        <p:txBody>
          <a:bodyPr>
            <a:normAutofit/>
          </a:bodyPr>
          <a:lstStyle/>
          <a:p>
            <a:pPr marL="0" indent="0">
              <a:buNone/>
            </a:pPr>
            <a:r>
              <a:rPr lang="en-US" altLang="en-US" sz="2000" dirty="0"/>
              <a:t>Expressions can also use the </a:t>
            </a:r>
            <a:r>
              <a:rPr lang="en-US" altLang="en-US" sz="2000" i="1" dirty="0"/>
              <a:t>Shape </a:t>
            </a:r>
            <a:r>
              <a:rPr lang="en-US" altLang="en-US" sz="2000" dirty="0"/>
              <a:t>field.</a:t>
            </a:r>
          </a:p>
          <a:p>
            <a:pPr marL="0" indent="0">
              <a:buNone/>
            </a:pPr>
            <a:endParaRPr lang="en-US" altLang="en-US" sz="2000" dirty="0"/>
          </a:p>
          <a:p>
            <a:pPr marL="0" indent="0">
              <a:buNone/>
            </a:pPr>
            <a:r>
              <a:rPr lang="en-US" altLang="en-US" sz="2000" dirty="0"/>
              <a:t>The Shape field contains a Geometry object.</a:t>
            </a:r>
          </a:p>
          <a:p>
            <a:pPr marL="0" indent="0">
              <a:buNone/>
            </a:pPr>
            <a:endParaRPr lang="en-US" altLang="en-US" sz="2000" dirty="0"/>
          </a:p>
          <a:p>
            <a:pPr marL="0" indent="0">
              <a:buNone/>
            </a:pPr>
            <a:r>
              <a:rPr lang="en-US" altLang="en-US" sz="2000" dirty="0"/>
              <a:t>Geometry objects have properties such as 'area' and 'length’. </a:t>
            </a:r>
          </a:p>
          <a:p>
            <a:pPr marL="0" indent="0">
              <a:buNone/>
            </a:pPr>
            <a:endParaRPr lang="en-US" altLang="en-US" sz="2000" dirty="0"/>
          </a:p>
          <a:p>
            <a:pPr marL="0" indent="0">
              <a:buNone/>
            </a:pPr>
            <a:r>
              <a:rPr lang="en-US" sz="1800" b="0" dirty="0">
                <a:solidFill>
                  <a:srgbClr val="D4D4D4"/>
                </a:solidFill>
                <a:effectLst/>
                <a:latin typeface="Consolas" panose="020B0609020204030204" pitchFamily="49" charset="0"/>
              </a:rPr>
              <a:t>data = </a:t>
            </a:r>
            <a:r>
              <a:rPr lang="en-US" sz="1800" b="0" dirty="0">
                <a:solidFill>
                  <a:srgbClr val="CE9178"/>
                </a:solidFill>
                <a:effectLst/>
                <a:latin typeface="Consolas" panose="020B0609020204030204" pitchFamily="49" charset="0"/>
              </a:rPr>
              <a:t>'C:/</a:t>
            </a:r>
            <a:r>
              <a:rPr lang="en-US" sz="1800" b="0" dirty="0" err="1">
                <a:solidFill>
                  <a:srgbClr val="CE9178"/>
                </a:solidFill>
                <a:effectLst/>
                <a:latin typeface="Consolas" panose="020B0609020204030204" pitchFamily="49" charset="0"/>
              </a:rPr>
              <a:t>special_regions.shp</a:t>
            </a:r>
            <a:r>
              <a:rPr lang="en-US" sz="1800" b="0" dirty="0">
                <a:solidFill>
                  <a:srgbClr val="CE9178"/>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D4D4D4"/>
                </a:solidFill>
                <a:effectLst/>
                <a:latin typeface="Consolas" panose="020B0609020204030204" pitchFamily="49" charset="0"/>
              </a:rPr>
              <a:t>fieldName</a:t>
            </a:r>
            <a:r>
              <a:rPr lang="en-US" sz="1800" b="0" dirty="0">
                <a:solidFill>
                  <a:srgbClr val="D4D4D4"/>
                </a:solidFill>
                <a:effectLst/>
                <a:latin typeface="Consolas" panose="020B0609020204030204" pitchFamily="49" charset="0"/>
              </a:rPr>
              <a:t> =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PolyArea</a:t>
            </a:r>
            <a:r>
              <a:rPr lang="en-US" sz="1800" b="0" dirty="0">
                <a:solidFill>
                  <a:srgbClr val="CE9178"/>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D4D4D4"/>
                </a:solidFill>
                <a:effectLst/>
                <a:latin typeface="Consolas" panose="020B0609020204030204" pitchFamily="49" charset="0"/>
              </a:rPr>
              <a:t>shape_expression</a:t>
            </a:r>
            <a:r>
              <a:rPr lang="en-US" sz="1800" b="0" dirty="0">
                <a:solidFill>
                  <a:srgbClr val="D4D4D4"/>
                </a:solidFill>
                <a:effectLst/>
                <a:latin typeface="Consolas" panose="020B0609020204030204" pitchFamily="49" charset="0"/>
              </a:rPr>
              <a:t> = </a:t>
            </a:r>
            <a:r>
              <a:rPr lang="en-US" sz="1800" b="0" dirty="0">
                <a:solidFill>
                  <a:srgbClr val="CE9178"/>
                </a:solidFill>
                <a:effectLst/>
                <a:latin typeface="Consolas" panose="020B0609020204030204" pitchFamily="49" charset="0"/>
              </a:rPr>
              <a:t>'!</a:t>
            </a:r>
            <a:r>
              <a:rPr lang="en-US" sz="1800" b="0" dirty="0" err="1">
                <a:solidFill>
                  <a:srgbClr val="CE9178"/>
                </a:solidFill>
                <a:effectLst/>
                <a:latin typeface="Consolas" panose="020B0609020204030204" pitchFamily="49" charset="0"/>
              </a:rPr>
              <a:t>shape.area</a:t>
            </a:r>
            <a:r>
              <a:rPr lang="en-US" sz="1800" b="0" dirty="0">
                <a:solidFill>
                  <a:srgbClr val="CE9178"/>
                </a:solidFill>
                <a:effectLst/>
                <a:latin typeface="Consolas" panose="020B0609020204030204" pitchFamily="49" charset="0"/>
              </a:rPr>
              <a:t>!'</a:t>
            </a:r>
            <a:endParaRPr lang="en-US" sz="1800" b="0" dirty="0">
              <a:solidFill>
                <a:srgbClr val="D4D4D4"/>
              </a:solidFill>
              <a:effectLst/>
              <a:latin typeface="Consolas" panose="020B0609020204030204" pitchFamily="49" charset="0"/>
            </a:endParaRPr>
          </a:p>
          <a:p>
            <a:pPr marL="0" indent="0">
              <a:buNone/>
            </a:pPr>
            <a:r>
              <a:rPr lang="en-US" sz="1800" b="0" dirty="0" err="1">
                <a:solidFill>
                  <a:srgbClr val="D4D4D4"/>
                </a:solidFill>
                <a:effectLst/>
                <a:latin typeface="Consolas" panose="020B0609020204030204" pitchFamily="49" charset="0"/>
              </a:rPr>
              <a:t>arcpy.management.CalculateField</a:t>
            </a:r>
            <a:r>
              <a:rPr lang="en-US" sz="1800" b="0" dirty="0">
                <a:solidFill>
                  <a:srgbClr val="D4D4D4"/>
                </a:solidFill>
                <a:effectLst/>
                <a:latin typeface="Consolas" panose="020B0609020204030204" pitchFamily="49" charset="0"/>
              </a:rPr>
              <a:t>(</a:t>
            </a:r>
            <a:r>
              <a:rPr lang="en-US" sz="1800" b="0" dirty="0" err="1">
                <a:solidFill>
                  <a:srgbClr val="D4D4D4"/>
                </a:solidFill>
                <a:effectLst/>
                <a:latin typeface="Consolas" panose="020B0609020204030204" pitchFamily="49" charset="0"/>
              </a:rPr>
              <a:t>in_table</a:t>
            </a:r>
            <a:r>
              <a:rPr lang="en-US" sz="1800" b="0" dirty="0">
                <a:solidFill>
                  <a:srgbClr val="D4D4D4"/>
                </a:solidFill>
                <a:effectLst/>
                <a:latin typeface="Consolas" panose="020B0609020204030204" pitchFamily="49" charset="0"/>
              </a:rPr>
              <a:t>=data, </a:t>
            </a:r>
          </a:p>
          <a:p>
            <a:pPr marL="0" indent="0">
              <a:buNone/>
            </a:pPr>
            <a:r>
              <a:rPr lang="en-US" sz="1800" dirty="0">
                <a:solidFill>
                  <a:srgbClr val="D4D4D4"/>
                </a:solidFill>
                <a:latin typeface="Consolas" panose="020B0609020204030204" pitchFamily="49" charset="0"/>
              </a:rPr>
              <a:t>                                </a:t>
            </a:r>
            <a:r>
              <a:rPr lang="en-US" sz="1800" b="0" dirty="0">
                <a:solidFill>
                  <a:srgbClr val="D4D4D4"/>
                </a:solidFill>
                <a:effectLst/>
                <a:latin typeface="Consolas" panose="020B0609020204030204" pitchFamily="49" charset="0"/>
              </a:rPr>
              <a:t>field=</a:t>
            </a:r>
            <a:r>
              <a:rPr lang="en-US" sz="1800" b="0" dirty="0" err="1">
                <a:solidFill>
                  <a:srgbClr val="D4D4D4"/>
                </a:solidFill>
                <a:effectLst/>
                <a:latin typeface="Consolas" panose="020B0609020204030204" pitchFamily="49" charset="0"/>
              </a:rPr>
              <a:t>fieldName</a:t>
            </a:r>
            <a:r>
              <a:rPr lang="en-US" sz="1800" b="0" dirty="0">
                <a:solidFill>
                  <a:srgbClr val="D4D4D4"/>
                </a:solidFill>
                <a:effectLst/>
                <a:latin typeface="Consolas" panose="020B0609020204030204" pitchFamily="49" charset="0"/>
              </a:rPr>
              <a:t>, </a:t>
            </a:r>
          </a:p>
          <a:p>
            <a:pPr marL="0" indent="0">
              <a:buNone/>
            </a:pPr>
            <a:r>
              <a:rPr lang="en-US" sz="1800" dirty="0">
                <a:solidFill>
                  <a:srgbClr val="D4D4D4"/>
                </a:solidFill>
                <a:latin typeface="Consolas" panose="020B0609020204030204" pitchFamily="49" charset="0"/>
              </a:rPr>
              <a:t>                                expression = </a:t>
            </a:r>
            <a:r>
              <a:rPr lang="en-US" sz="1800" dirty="0" err="1">
                <a:solidFill>
                  <a:srgbClr val="D4D4D4"/>
                </a:solidFill>
                <a:latin typeface="Consolas" panose="020B0609020204030204" pitchFamily="49" charset="0"/>
              </a:rPr>
              <a:t>shape_</a:t>
            </a:r>
            <a:r>
              <a:rPr lang="en-US" sz="1800" b="0" dirty="0" err="1">
                <a:solidFill>
                  <a:srgbClr val="D4D4D4"/>
                </a:solidFill>
                <a:effectLst/>
                <a:latin typeface="Consolas" panose="020B0609020204030204" pitchFamily="49" charset="0"/>
              </a:rPr>
              <a:t>expression</a:t>
            </a:r>
            <a:r>
              <a:rPr lang="en-US" sz="1800" b="0" dirty="0">
                <a:solidFill>
                  <a:srgbClr val="D4D4D4"/>
                </a:solidFill>
                <a:effectLst/>
                <a:latin typeface="Consolas" panose="020B0609020204030204" pitchFamily="49" charset="0"/>
              </a:rPr>
              <a:t>)</a:t>
            </a: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685800"/>
            <a:ext cx="4419600" cy="3276600"/>
          </a:xfrm>
        </p:spPr>
        <p:txBody>
          <a:bodyPr>
            <a:normAutofit/>
          </a:bodyPr>
          <a:lstStyle/>
          <a:p>
            <a:pPr algn="ctr" eaLnBrk="1" hangingPunct="1"/>
            <a:r>
              <a:rPr lang="en-US" altLang="en-US" sz="5400" dirty="0"/>
              <a:t>Summary</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486400" y="1107716"/>
            <a:ext cx="2995051" cy="2215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Rectangle 2">
            <a:extLst>
              <a:ext uri="{FF2B5EF4-FFF2-40B4-BE49-F238E27FC236}">
                <a16:creationId xmlns:a16="http://schemas.microsoft.com/office/drawing/2014/main" id="{ECA8946A-4098-6695-0DC2-8859D669CBCE}"/>
              </a:ext>
            </a:extLst>
          </p:cNvPr>
          <p:cNvSpPr>
            <a:spLocks noChangeArrowheads="1"/>
          </p:cNvSpPr>
          <p:nvPr/>
        </p:nvSpPr>
        <p:spPr bwMode="auto">
          <a:xfrm>
            <a:off x="457200" y="3508375"/>
            <a:ext cx="4572000"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u="sng" dirty="0">
                <a:solidFill>
                  <a:schemeClr val="bg1">
                    <a:lumMod val="90000"/>
                  </a:schemeClr>
                </a:solidFill>
              </a:rPr>
              <a:t>Parameters</a:t>
            </a:r>
          </a:p>
          <a:p>
            <a:pPr eaLnBrk="1" hangingPunct="1">
              <a:spcBef>
                <a:spcPct val="0"/>
              </a:spcBef>
              <a:buFontTx/>
              <a:buNone/>
            </a:pPr>
            <a:r>
              <a:rPr lang="en-US" altLang="en-US" sz="1800" dirty="0">
                <a:solidFill>
                  <a:schemeClr val="bg1">
                    <a:lumMod val="90000"/>
                  </a:schemeClr>
                </a:solidFill>
              </a:rPr>
              <a:t>Help table </a:t>
            </a:r>
          </a:p>
          <a:p>
            <a:pPr eaLnBrk="1" hangingPunct="1">
              <a:spcBef>
                <a:spcPct val="0"/>
              </a:spcBef>
              <a:buFontTx/>
              <a:buNone/>
            </a:pPr>
            <a:r>
              <a:rPr lang="en-US" altLang="en-US" sz="1800" dirty="0">
                <a:solidFill>
                  <a:schemeClr val="bg1">
                    <a:lumMod val="90000"/>
                  </a:schemeClr>
                </a:solidFill>
              </a:rPr>
              <a:t>Distance</a:t>
            </a:r>
          </a:p>
          <a:p>
            <a:pPr eaLnBrk="1" hangingPunct="1">
              <a:spcBef>
                <a:spcPct val="0"/>
              </a:spcBef>
              <a:buFontTx/>
              <a:buNone/>
            </a:pPr>
            <a:r>
              <a:rPr lang="en-US" altLang="en-US" sz="1800" dirty="0">
                <a:solidFill>
                  <a:schemeClr val="bg1">
                    <a:lumMod val="90000"/>
                  </a:schemeClr>
                </a:solidFill>
              </a:rPr>
              <a:t>Output to input </a:t>
            </a:r>
          </a:p>
          <a:p>
            <a:pPr eaLnBrk="1" hangingPunct="1">
              <a:spcBef>
                <a:spcPct val="0"/>
              </a:spcBef>
              <a:buFontTx/>
              <a:buNone/>
            </a:pPr>
            <a:r>
              <a:rPr lang="en-US" altLang="en-US" sz="1800" dirty="0">
                <a:solidFill>
                  <a:schemeClr val="bg1">
                    <a:lumMod val="90000"/>
                  </a:schemeClr>
                </a:solidFill>
              </a:rPr>
              <a:t>Multi-part </a:t>
            </a:r>
          </a:p>
          <a:p>
            <a:pPr eaLnBrk="1" hangingPunct="1">
              <a:spcBef>
                <a:spcPct val="0"/>
              </a:spcBef>
              <a:buFontTx/>
              <a:buNone/>
            </a:pPr>
            <a:r>
              <a:rPr lang="en-US" altLang="en-US" sz="1800" dirty="0">
                <a:solidFill>
                  <a:schemeClr val="bg1">
                    <a:lumMod val="90000"/>
                  </a:schemeClr>
                </a:solidFill>
              </a:rPr>
              <a:t>Expression </a:t>
            </a:r>
          </a:p>
        </p:txBody>
      </p:sp>
      <p:sp>
        <p:nvSpPr>
          <p:cNvPr id="4" name="Rectangle 3">
            <a:extLst>
              <a:ext uri="{FF2B5EF4-FFF2-40B4-BE49-F238E27FC236}">
                <a16:creationId xmlns:a16="http://schemas.microsoft.com/office/drawing/2014/main" id="{83728F98-9072-95A1-128D-7BA1FF3E8795}"/>
              </a:ext>
            </a:extLst>
          </p:cNvPr>
          <p:cNvSpPr>
            <a:spLocks noChangeArrowheads="1"/>
          </p:cNvSpPr>
          <p:nvPr/>
        </p:nvSpPr>
        <p:spPr bwMode="auto">
          <a:xfrm>
            <a:off x="5410200" y="3508375"/>
            <a:ext cx="3581400"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eaLnBrk="1" hangingPunct="1">
              <a:spcBef>
                <a:spcPct val="0"/>
              </a:spcBef>
              <a:buFontTx/>
              <a:buNone/>
            </a:pPr>
            <a:r>
              <a:rPr lang="en-US" altLang="en-US" sz="1800" u="sng" dirty="0">
                <a:solidFill>
                  <a:schemeClr val="bg1">
                    <a:lumMod val="90000"/>
                  </a:schemeClr>
                </a:solidFill>
              </a:rPr>
              <a:t>Tools</a:t>
            </a:r>
          </a:p>
          <a:p>
            <a:pPr eaLnBrk="1" hangingPunct="1">
              <a:spcBef>
                <a:spcPct val="0"/>
              </a:spcBef>
              <a:buFontTx/>
              <a:buNone/>
            </a:pPr>
            <a:r>
              <a:rPr lang="en-US" altLang="en-US" sz="1800" dirty="0">
                <a:solidFill>
                  <a:schemeClr val="bg1">
                    <a:lumMod val="90000"/>
                  </a:schemeClr>
                </a:solidFill>
              </a:rPr>
              <a:t>double-dot | underscore</a:t>
            </a:r>
          </a:p>
          <a:p>
            <a:pPr eaLnBrk="1" hangingPunct="1">
              <a:spcBef>
                <a:spcPct val="0"/>
              </a:spcBef>
              <a:buFontTx/>
              <a:buNone/>
            </a:pPr>
            <a:r>
              <a:rPr lang="en-US" altLang="en-US" sz="1800" dirty="0">
                <a:solidFill>
                  <a:schemeClr val="bg1">
                    <a:lumMod val="90000"/>
                  </a:schemeClr>
                </a:solidFill>
              </a:rPr>
              <a:t>positional | keyword arguments</a:t>
            </a:r>
          </a:p>
          <a:p>
            <a:pPr eaLnBrk="1" hangingPunct="1">
              <a:spcBef>
                <a:spcPct val="0"/>
              </a:spcBef>
              <a:buFontTx/>
              <a:buNone/>
            </a:pPr>
            <a:r>
              <a:rPr lang="en-US" altLang="en-US" sz="1800" dirty="0">
                <a:solidFill>
                  <a:schemeClr val="bg1">
                    <a:lumMod val="90000"/>
                  </a:schemeClr>
                </a:solidFill>
              </a:rPr>
              <a:t>setting environment variables</a:t>
            </a:r>
          </a:p>
          <a:p>
            <a:pPr eaLnBrk="1" hangingPunct="1">
              <a:spcBef>
                <a:spcPct val="0"/>
              </a:spcBef>
              <a:buFontTx/>
              <a:buNone/>
            </a:pPr>
            <a:r>
              <a:rPr lang="en-US" altLang="en-US" sz="1800" dirty="0" err="1">
                <a:solidFill>
                  <a:schemeClr val="bg1">
                    <a:lumMod val="90000"/>
                  </a:schemeClr>
                </a:solidFill>
              </a:rPr>
              <a:t>object.method</a:t>
            </a:r>
            <a:r>
              <a:rPr lang="en-US" altLang="en-US" sz="1800" dirty="0">
                <a:solidFill>
                  <a:schemeClr val="bg1">
                    <a:lumMod val="90000"/>
                  </a:schemeClr>
                </a:solidFill>
              </a:rPr>
              <a:t> | </a:t>
            </a:r>
            <a:r>
              <a:rPr lang="en-US" altLang="en-US" sz="1800" dirty="0" err="1">
                <a:solidFill>
                  <a:schemeClr val="bg1">
                    <a:lumMod val="90000"/>
                  </a:schemeClr>
                </a:solidFill>
              </a:rPr>
              <a:t>object.property</a:t>
            </a:r>
            <a:endParaRPr lang="en-US" altLang="en-US" sz="1800" dirty="0">
              <a:solidFill>
                <a:schemeClr val="bg1">
                  <a:lumMod val="90000"/>
                </a:schemeClr>
              </a:solidFill>
            </a:endParaRPr>
          </a:p>
          <a:p>
            <a:pPr eaLnBrk="1" hangingPunct="1">
              <a:spcBef>
                <a:spcPct val="0"/>
              </a:spcBef>
              <a:buFontTx/>
              <a:buNone/>
            </a:pPr>
            <a:r>
              <a:rPr lang="en-US" altLang="en-US" sz="1800" dirty="0">
                <a:solidFill>
                  <a:schemeClr val="bg1">
                    <a:lumMod val="90000"/>
                  </a:schemeClr>
                </a:solidFill>
              </a:rPr>
              <a:t>setting the workspace</a:t>
            </a:r>
          </a:p>
          <a:p>
            <a:pPr eaLnBrk="1" hangingPunct="1">
              <a:spcBef>
                <a:spcPct val="0"/>
              </a:spcBef>
              <a:buFontTx/>
              <a:buNone/>
            </a:pPr>
            <a:r>
              <a:rPr lang="en-US" altLang="en-US" sz="1800" dirty="0">
                <a:solidFill>
                  <a:schemeClr val="bg1">
                    <a:lumMod val="90000"/>
                  </a:schemeClr>
                </a:solidFill>
              </a:rPr>
              <a:t>absolute | relative paths</a:t>
            </a:r>
          </a:p>
        </p:txBody>
      </p:sp>
      <p:pic>
        <p:nvPicPr>
          <p:cNvPr id="6" name="Graphic 5" descr="Forest scene outline">
            <a:extLst>
              <a:ext uri="{FF2B5EF4-FFF2-40B4-BE49-F238E27FC236}">
                <a16:creationId xmlns:a16="http://schemas.microsoft.com/office/drawing/2014/main" id="{0D8040E9-61F8-69CA-BE19-F63E07C8B7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2625805" y="3323708"/>
            <a:ext cx="2215992" cy="2215992"/>
          </a:xfrm>
          <a:prstGeom prst="rect">
            <a:avLst/>
          </a:prstGeom>
        </p:spPr>
      </p:pic>
    </p:spTree>
    <p:extLst>
      <p:ext uri="{BB962C8B-B14F-4D97-AF65-F5344CB8AC3E}">
        <p14:creationId xmlns:p14="http://schemas.microsoft.com/office/powerpoint/2010/main" val="840791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a:extLst>
              <a:ext uri="{FF2B5EF4-FFF2-40B4-BE49-F238E27FC236}">
                <a16:creationId xmlns:a16="http://schemas.microsoft.com/office/drawing/2014/main" id="{B39E2C2E-C74C-314B-078B-52BE822BE200}"/>
              </a:ext>
            </a:extLst>
          </p:cNvPr>
          <p:cNvSpPr>
            <a:spLocks noGrp="1" noChangeArrowheads="1"/>
          </p:cNvSpPr>
          <p:nvPr>
            <p:ph type="ctrTitle"/>
          </p:nvPr>
        </p:nvSpPr>
        <p:spPr>
          <a:xfrm>
            <a:off x="0" y="4763"/>
            <a:ext cx="4419600" cy="3276600"/>
          </a:xfrm>
        </p:spPr>
        <p:txBody>
          <a:bodyPr/>
          <a:lstStyle/>
          <a:p>
            <a:pPr algn="ctr" eaLnBrk="1" hangingPunct="1"/>
            <a:r>
              <a:rPr lang="en-US" altLang="en-US" sz="5400" dirty="0"/>
              <a:t>Calling tools with arcpy</a:t>
            </a:r>
          </a:p>
        </p:txBody>
      </p:sp>
      <p:sp>
        <p:nvSpPr>
          <p:cNvPr id="5" name="TextBox 4">
            <a:extLst>
              <a:ext uri="{FF2B5EF4-FFF2-40B4-BE49-F238E27FC236}">
                <a16:creationId xmlns:a16="http://schemas.microsoft.com/office/drawing/2014/main" id="{B954B261-134B-BAB0-ADE5-DA6B48DD86F6}"/>
              </a:ext>
            </a:extLst>
          </p:cNvPr>
          <p:cNvSpPr txBox="1"/>
          <p:nvPr/>
        </p:nvSpPr>
        <p:spPr>
          <a:xfrm>
            <a:off x="5867400" y="5562600"/>
            <a:ext cx="3170238" cy="708025"/>
          </a:xfrm>
          <a:prstGeom prst="rect">
            <a:avLst/>
          </a:prstGeom>
          <a:noFill/>
        </p:spPr>
        <p:txBody>
          <a:bodyPr wrap="none">
            <a:spAutoFit/>
          </a:bodyPr>
          <a:lstStyle/>
          <a:p>
            <a:pPr>
              <a:defRPr/>
            </a:pPr>
            <a:r>
              <a:rPr lang="en-US" altLang="en-US" sz="4000" dirty="0">
                <a:solidFill>
                  <a:srgbClr val="2E75B6"/>
                </a:solidFill>
                <a:latin typeface="+mn-lt"/>
              </a:rPr>
              <a:t>Dr. </a:t>
            </a:r>
            <a:r>
              <a:rPr lang="en-US" altLang="en-US" sz="4000" dirty="0" err="1">
                <a:solidFill>
                  <a:srgbClr val="2E75B6"/>
                </a:solidFill>
                <a:latin typeface="+mn-lt"/>
              </a:rPr>
              <a:t>Tateosian</a:t>
            </a:r>
            <a:endParaRPr lang="en-US" sz="4000" dirty="0">
              <a:solidFill>
                <a:srgbClr val="2E75B6"/>
              </a:solidFill>
              <a:latin typeface="+mn-lt"/>
            </a:endParaRPr>
          </a:p>
        </p:txBody>
      </p:sp>
      <p:sp>
        <p:nvSpPr>
          <p:cNvPr id="3076" name="Rectangle 2">
            <a:extLst>
              <a:ext uri="{FF2B5EF4-FFF2-40B4-BE49-F238E27FC236}">
                <a16:creationId xmlns:a16="http://schemas.microsoft.com/office/drawing/2014/main" id="{BC1B3A5A-5004-96B4-365D-D5FABEBDAD55}"/>
              </a:ext>
            </a:extLst>
          </p:cNvPr>
          <p:cNvSpPr>
            <a:spLocks noChangeArrowheads="1"/>
          </p:cNvSpPr>
          <p:nvPr/>
        </p:nvSpPr>
        <p:spPr bwMode="auto">
          <a:xfrm>
            <a:off x="381000" y="3048000"/>
            <a:ext cx="38100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MS PGothic" panose="020B0600070205080204" pitchFamily="34" charset="-128"/>
              </a:defRPr>
            </a:lvl1pPr>
            <a:lvl2pPr marL="742950" indent="-285750">
              <a:spcBef>
                <a:spcPct val="20000"/>
              </a:spcBef>
              <a:defRPr sz="2800">
                <a:solidFill>
                  <a:schemeClr val="tx1"/>
                </a:solidFill>
                <a:latin typeface="Arial" panose="020B0604020202020204" pitchFamily="34" charset="0"/>
                <a:ea typeface="MS PGothic" panose="020B0600070205080204" pitchFamily="34" charset="-128"/>
              </a:defRPr>
            </a:lvl2pPr>
            <a:lvl3pPr marL="1143000" indent="-228600">
              <a:spcBef>
                <a:spcPct val="20000"/>
              </a:spcBef>
              <a:buChar char="•"/>
              <a:defRPr sz="2400">
                <a:solidFill>
                  <a:schemeClr val="tx1"/>
                </a:solidFill>
                <a:latin typeface="Arial" panose="020B0604020202020204" pitchFamily="34" charset="0"/>
                <a:ea typeface="MS PGothic" panose="020B0600070205080204" pitchFamily="34" charset="-128"/>
              </a:defRPr>
            </a:lvl3pPr>
            <a:lvl4pPr marL="1600200" indent="-228600">
              <a:spcBef>
                <a:spcPct val="20000"/>
              </a:spcBef>
              <a:buChar char="–"/>
              <a:defRPr sz="2000">
                <a:solidFill>
                  <a:schemeClr val="tx1"/>
                </a:solidFill>
                <a:latin typeface="Arial" panose="020B0604020202020204" pitchFamily="34" charset="0"/>
                <a:ea typeface="MS PGothic" panose="020B0600070205080204" pitchFamily="34" charset="-128"/>
              </a:defRPr>
            </a:lvl4pPr>
            <a:lvl5pPr marL="2057400" indent="-228600">
              <a:spcBef>
                <a:spcPct val="20000"/>
              </a:spcBef>
              <a:buChar char="»"/>
              <a:defRPr sz="20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MS PGothic" panose="020B0600070205080204" pitchFamily="34" charset="-128"/>
              </a:defRPr>
            </a:lvl9pPr>
          </a:lstStyle>
          <a:p>
            <a:pPr>
              <a:spcBef>
                <a:spcPct val="0"/>
              </a:spcBef>
              <a:buFontTx/>
              <a:buNone/>
            </a:pPr>
            <a:r>
              <a:rPr lang="en-US" altLang="en-US" sz="1800" dirty="0">
                <a:solidFill>
                  <a:schemeClr val="accent6">
                    <a:lumMod val="60000"/>
                    <a:lumOff val="40000"/>
                  </a:schemeClr>
                </a:solidFill>
              </a:rPr>
              <a:t>Python capabilities in ArcGIS</a:t>
            </a:r>
          </a:p>
          <a:p>
            <a:pPr>
              <a:spcBef>
                <a:spcPct val="0"/>
              </a:spcBef>
              <a:buFontTx/>
              <a:buNone/>
            </a:pPr>
            <a:r>
              <a:rPr lang="en-US" altLang="en-US" sz="1800" dirty="0">
                <a:solidFill>
                  <a:schemeClr val="bg1"/>
                </a:solidFill>
              </a:rPr>
              <a:t>Environments settings</a:t>
            </a:r>
          </a:p>
          <a:p>
            <a:pPr>
              <a:spcBef>
                <a:spcPct val="0"/>
              </a:spcBef>
              <a:buFontTx/>
              <a:buNone/>
            </a:pPr>
            <a:r>
              <a:rPr lang="en-US" altLang="en-US" sz="1800" dirty="0">
                <a:solidFill>
                  <a:schemeClr val="bg1"/>
                </a:solidFill>
              </a:rPr>
              <a:t>Calling tools</a:t>
            </a:r>
          </a:p>
          <a:p>
            <a:pPr>
              <a:spcBef>
                <a:spcPct val="0"/>
              </a:spcBef>
              <a:buFontTx/>
              <a:buNone/>
            </a:pPr>
            <a:r>
              <a:rPr lang="en-US" altLang="en-US" sz="1800" dirty="0">
                <a:solidFill>
                  <a:schemeClr val="bg1"/>
                </a:solidFill>
              </a:rPr>
              <a:t>Online help </a:t>
            </a:r>
          </a:p>
          <a:p>
            <a:pPr>
              <a:spcBef>
                <a:spcPct val="0"/>
              </a:spcBef>
              <a:buFontTx/>
              <a:buNone/>
            </a:pPr>
            <a:r>
              <a:rPr lang="en-US" altLang="en-US" sz="1800" dirty="0">
                <a:solidFill>
                  <a:schemeClr val="bg1"/>
                </a:solidFill>
              </a:rPr>
              <a:t>Spatial analyst</a:t>
            </a:r>
          </a:p>
        </p:txBody>
      </p:sp>
      <p:pic>
        <p:nvPicPr>
          <p:cNvPr id="3077" name="Picture 3">
            <a:extLst>
              <a:ext uri="{FF2B5EF4-FFF2-40B4-BE49-F238E27FC236}">
                <a16:creationId xmlns:a16="http://schemas.microsoft.com/office/drawing/2014/main" id="{8650EFF5-1D18-B5CD-FB9B-E5C2A7BF12B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719638" y="762000"/>
            <a:ext cx="4119562" cy="30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6E9EDA-C4C2-FDAA-DDAE-1CB8BD8B42F9}"/>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3B92657B-AD1C-EF3A-86F5-D4296665B08E}"/>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1554575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A5DEF-9515-7D6D-C8B0-39F6E09C370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D919518F-C859-47C4-6C57-A7DFDC754C4C}"/>
              </a:ext>
            </a:extLst>
          </p:cNvPr>
          <p:cNvSpPr>
            <a:spLocks noGrp="1"/>
          </p:cNvSpPr>
          <p:nvPr>
            <p:ph idx="1"/>
          </p:nvPr>
        </p:nvSpPr>
        <p:spPr/>
        <p:txBody>
          <a:bodyPr/>
          <a:lstStyle/>
          <a:p>
            <a:endParaRPr lang="en-US"/>
          </a:p>
        </p:txBody>
      </p:sp>
      <p:pic>
        <p:nvPicPr>
          <p:cNvPr id="5" name="Picture 4">
            <a:extLst>
              <a:ext uri="{FF2B5EF4-FFF2-40B4-BE49-F238E27FC236}">
                <a16:creationId xmlns:a16="http://schemas.microsoft.com/office/drawing/2014/main" id="{4BB2A179-161F-0F08-B0E5-A97A1BC44C1A}"/>
              </a:ext>
            </a:extLst>
          </p:cNvPr>
          <p:cNvPicPr>
            <a:picLocks noChangeAspect="1"/>
          </p:cNvPicPr>
          <p:nvPr/>
        </p:nvPicPr>
        <p:blipFill>
          <a:blip r:embed="rId3" cstate="email">
            <a:extLst>
              <a:ext uri="{28A0092B-C50C-407E-A947-70E740481C1C}">
                <a14:useLocalDpi xmlns:a14="http://schemas.microsoft.com/office/drawing/2010/main" val="0"/>
              </a:ext>
            </a:extLst>
          </a:blip>
          <a:srcRect r="-1"/>
          <a:stretch>
            <a:fillRect/>
          </a:stretch>
        </p:blipFill>
        <p:spPr>
          <a:xfrm>
            <a:off x="0" y="0"/>
            <a:ext cx="9169400" cy="6858000"/>
          </a:xfrm>
          <a:prstGeom prst="rect">
            <a:avLst/>
          </a:prstGeom>
        </p:spPr>
      </p:pic>
      <p:sp>
        <p:nvSpPr>
          <p:cNvPr id="4" name="Title 1">
            <a:extLst>
              <a:ext uri="{FF2B5EF4-FFF2-40B4-BE49-F238E27FC236}">
                <a16:creationId xmlns:a16="http://schemas.microsoft.com/office/drawing/2014/main" id="{90C3BDFB-4AC0-4808-1D04-6FFBA2F515BA}"/>
              </a:ext>
            </a:extLst>
          </p:cNvPr>
          <p:cNvSpPr txBox="1">
            <a:spLocks noChangeArrowheads="1"/>
          </p:cNvSpPr>
          <p:nvPr/>
        </p:nvSpPr>
        <p:spPr>
          <a:xfrm>
            <a:off x="457200" y="5897562"/>
            <a:ext cx="8229600" cy="1143000"/>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bg1">
                    <a:lumMod val="85000"/>
                  </a:schemeClr>
                </a:solidFill>
                <a:latin typeface="+mj-lt"/>
                <a:ea typeface="+mj-ea"/>
                <a:cs typeface="+mj-cs"/>
              </a:defRPr>
            </a:lvl1pPr>
          </a:lstStyle>
          <a:p>
            <a:r>
              <a:rPr lang="en-US" altLang="en-US" dirty="0">
                <a:solidFill>
                  <a:srgbClr val="404040"/>
                </a:solidFill>
              </a:rPr>
              <a:t>Spatial Analyst Toolbox</a:t>
            </a:r>
          </a:p>
        </p:txBody>
      </p:sp>
    </p:spTree>
    <p:extLst>
      <p:ext uri="{BB962C8B-B14F-4D97-AF65-F5344CB8AC3E}">
        <p14:creationId xmlns:p14="http://schemas.microsoft.com/office/powerpoint/2010/main" val="996696292"/>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2F63A3-940A-D727-8416-18A3CF1FECB4}"/>
              </a:ext>
            </a:extLst>
          </p:cNvPr>
          <p:cNvSpPr>
            <a:spLocks noGrp="1"/>
          </p:cNvSpPr>
          <p:nvPr>
            <p:ph type="title"/>
          </p:nvPr>
        </p:nvSpPr>
        <p:spPr/>
        <p:txBody>
          <a:bodyPr>
            <a:normAutofit/>
          </a:bodyPr>
          <a:lstStyle/>
          <a:p>
            <a:pPr>
              <a:defRPr/>
            </a:pPr>
            <a:r>
              <a:rPr lang="en-US" dirty="0">
                <a:ea typeface="ＭＳ Ｐゴシック" charset="0"/>
              </a:rPr>
              <a:t>3</a:t>
            </a:r>
            <a:r>
              <a:rPr lang="en-US" dirty="0">
                <a:ea typeface="ＭＳ Ｐゴシック" charset="0"/>
                <a:cs typeface="+mj-cs"/>
              </a:rPr>
              <a:t> Things about Spatial analyst</a:t>
            </a:r>
          </a:p>
        </p:txBody>
      </p:sp>
      <p:sp>
        <p:nvSpPr>
          <p:cNvPr id="54275" name="Content Placeholder 2">
            <a:extLst>
              <a:ext uri="{FF2B5EF4-FFF2-40B4-BE49-F238E27FC236}">
                <a16:creationId xmlns:a16="http://schemas.microsoft.com/office/drawing/2014/main" id="{AF4AAC9B-8BBC-ABC8-7B0B-E596EB64CA93}"/>
              </a:ext>
            </a:extLst>
          </p:cNvPr>
          <p:cNvSpPr>
            <a:spLocks noGrp="1" noChangeArrowheads="1"/>
          </p:cNvSpPr>
          <p:nvPr>
            <p:ph idx="1"/>
          </p:nvPr>
        </p:nvSpPr>
        <p:spPr>
          <a:xfrm>
            <a:off x="152400" y="1333577"/>
            <a:ext cx="8686800" cy="5410200"/>
          </a:xfrm>
        </p:spPr>
        <p:txBody>
          <a:bodyPr>
            <a:normAutofit/>
          </a:bodyPr>
          <a:lstStyle/>
          <a:p>
            <a:pPr marL="0" indent="0">
              <a:buNone/>
            </a:pPr>
            <a:r>
              <a:rPr lang="en-US" altLang="en-US" sz="2000" dirty="0"/>
              <a:t>1    The alias is </a:t>
            </a:r>
            <a:r>
              <a:rPr lang="en-US" altLang="en-US" sz="2000" dirty="0" err="1"/>
              <a:t>sa</a:t>
            </a:r>
            <a:r>
              <a:rPr lang="en-US" altLang="en-US" sz="2000" dirty="0"/>
              <a:t> and underscore format is not available (</a:t>
            </a:r>
            <a:r>
              <a:rPr lang="en-US" altLang="en-US" sz="2000" strike="sngStrike" dirty="0" err="1"/>
              <a:t>ToolName_sa</a:t>
            </a:r>
            <a:r>
              <a:rPr lang="en-US" altLang="en-US" sz="2000" dirty="0"/>
              <a:t>)</a:t>
            </a:r>
            <a:endParaRPr lang="en-US" altLang="en-US" sz="1800" dirty="0"/>
          </a:p>
          <a:p>
            <a:pPr marL="0" lvl="1" indent="0">
              <a:buNone/>
            </a:pPr>
            <a:r>
              <a:rPr lang="en-US" altLang="en-US" sz="1800" dirty="0">
                <a:latin typeface="Consolas" panose="020B0609020204030204" pitchFamily="49" charset="0"/>
                <a:cs typeface="Courier New" panose="02070309020205020404" pitchFamily="49" charset="0"/>
              </a:rPr>
              <a:t>	</a:t>
            </a:r>
            <a:r>
              <a:rPr lang="en-US" altLang="en-US" sz="1800" dirty="0" err="1">
                <a:latin typeface="Consolas" panose="020B0609020204030204" pitchFamily="49" charset="0"/>
                <a:cs typeface="Courier New" panose="02070309020205020404" pitchFamily="49" charset="0"/>
              </a:rPr>
              <a:t>outputRast</a:t>
            </a:r>
            <a:r>
              <a:rPr lang="en-US" altLang="en-US" sz="1800" dirty="0">
                <a:latin typeface="Consolas" panose="020B0609020204030204" pitchFamily="49" charset="0"/>
                <a:cs typeface="Courier New" panose="02070309020205020404" pitchFamily="49" charset="0"/>
              </a:rPr>
              <a:t> = </a:t>
            </a:r>
            <a:r>
              <a:rPr lang="en-US" altLang="en-US" sz="1800" dirty="0" err="1">
                <a:latin typeface="Consolas" panose="020B0609020204030204" pitchFamily="49" charset="0"/>
                <a:cs typeface="Courier New" panose="02070309020205020404" pitchFamily="49" charset="0"/>
              </a:rPr>
              <a:t>arcpy.sa.SquareRoot</a:t>
            </a:r>
            <a:r>
              <a:rPr lang="en-US" altLang="en-US" sz="1800" dirty="0">
                <a:latin typeface="Consolas" panose="020B0609020204030204" pitchFamily="49" charset="0"/>
                <a:cs typeface="Courier New" panose="02070309020205020404" pitchFamily="49" charset="0"/>
              </a:rPr>
              <a:t>(</a:t>
            </a:r>
            <a:r>
              <a:rPr lang="en-US" altLang="en-US" sz="1800" dirty="0" err="1">
                <a:latin typeface="Consolas" panose="020B0609020204030204" pitchFamily="49" charset="0"/>
                <a:cs typeface="Courier New" panose="02070309020205020404" pitchFamily="49" charset="0"/>
              </a:rPr>
              <a:t>inRast</a:t>
            </a:r>
            <a:r>
              <a:rPr lang="en-US" altLang="en-US" sz="1800" dirty="0">
                <a:latin typeface="Consolas" panose="020B0609020204030204" pitchFamily="49" charset="0"/>
                <a:cs typeface="Courier New" panose="02070309020205020404" pitchFamily="49" charset="0"/>
              </a:rPr>
              <a:t>)</a:t>
            </a:r>
            <a:endParaRPr lang="en-US" altLang="en-US" sz="2000" dirty="0"/>
          </a:p>
          <a:p>
            <a:pPr marL="0" lvl="1" indent="0">
              <a:buNone/>
            </a:pPr>
            <a:endParaRPr lang="en-US" altLang="en-US" sz="1800" dirty="0"/>
          </a:p>
          <a:p>
            <a:pPr marL="0" indent="0">
              <a:buNone/>
            </a:pPr>
            <a:r>
              <a:rPr lang="en-US" altLang="en-US" sz="2000" dirty="0"/>
              <a:t>2    </a:t>
            </a:r>
            <a:r>
              <a:rPr lang="en-US" altLang="en-US" sz="2000" i="1" dirty="0"/>
              <a:t>Many</a:t>
            </a:r>
            <a:r>
              <a:rPr lang="en-US" altLang="en-US" sz="2000" dirty="0"/>
              <a:t> </a:t>
            </a:r>
            <a:r>
              <a:rPr lang="en-US" altLang="en-US" sz="2000" dirty="0" err="1"/>
              <a:t>sa</a:t>
            </a:r>
            <a:r>
              <a:rPr lang="en-US" altLang="en-US" sz="2000" dirty="0"/>
              <a:t> tools return a Raster object. Call </a:t>
            </a:r>
            <a:r>
              <a:rPr lang="en-US" altLang="en-US" sz="2000" i="1" dirty="0"/>
              <a:t>save</a:t>
            </a:r>
            <a:r>
              <a:rPr lang="en-US" altLang="en-US" sz="2000" dirty="0"/>
              <a:t> to write the raster to disk.</a:t>
            </a:r>
          </a:p>
          <a:p>
            <a:pPr marL="0" lvl="1" indent="0">
              <a:buNone/>
            </a:pPr>
            <a:r>
              <a:rPr lang="en-US" altLang="en-US" sz="1800" dirty="0"/>
              <a:t>	</a:t>
            </a:r>
            <a:r>
              <a:rPr lang="en-US" altLang="en-US" sz="1800" dirty="0" err="1">
                <a:latin typeface="Consolas" panose="020B0609020204030204" pitchFamily="49" charset="0"/>
                <a:cs typeface="Courier New" panose="02070309020205020404" pitchFamily="49" charset="0"/>
              </a:rPr>
              <a:t>outputRast.save</a:t>
            </a:r>
            <a:r>
              <a:rPr lang="en-US" altLang="en-US" sz="1800" dirty="0">
                <a:latin typeface="Consolas" panose="020B0609020204030204" pitchFamily="49" charset="0"/>
                <a:cs typeface="Courier New" panose="02070309020205020404" pitchFamily="49" charset="0"/>
              </a:rPr>
              <a:t>(</a:t>
            </a:r>
            <a:r>
              <a:rPr lang="fr-FR" altLang="en-US" sz="1800" dirty="0">
                <a:latin typeface="Consolas" panose="020B0609020204030204" pitchFamily="49" charset="0"/>
                <a:cs typeface="Courier New" panose="02070309020205020404" pitchFamily="49" charset="0"/>
              </a:rPr>
              <a:t>'</a:t>
            </a:r>
            <a:r>
              <a:rPr lang="en-US" altLang="en-US" sz="1800" dirty="0" err="1">
                <a:latin typeface="Consolas" panose="020B0609020204030204" pitchFamily="49" charset="0"/>
                <a:cs typeface="Courier New" panose="02070309020205020404" pitchFamily="49" charset="0"/>
              </a:rPr>
              <a:t>gettySqRoot</a:t>
            </a:r>
            <a:r>
              <a:rPr lang="fr-FR" altLang="en-US" sz="1800" dirty="0">
                <a:latin typeface="Consolas" panose="020B0609020204030204" pitchFamily="49" charset="0"/>
                <a:cs typeface="Courier New" panose="02070309020205020404" pitchFamily="49" charset="0"/>
              </a:rPr>
              <a:t>’</a:t>
            </a:r>
            <a:r>
              <a:rPr lang="en-US" altLang="en-US" sz="1800" dirty="0">
                <a:latin typeface="Consolas" panose="020B0609020204030204" pitchFamily="49" charset="0"/>
                <a:cs typeface="Courier New" panose="02070309020205020404" pitchFamily="49" charset="0"/>
              </a:rPr>
              <a:t>)</a:t>
            </a:r>
          </a:p>
          <a:p>
            <a:pPr marL="0" indent="0">
              <a:buNone/>
            </a:pPr>
            <a:endParaRPr lang="en-US" altLang="en-US" sz="2800" dirty="0"/>
          </a:p>
          <a:p>
            <a:pPr marL="0" indent="0">
              <a:buNone/>
            </a:pPr>
            <a:r>
              <a:rPr lang="en-US" altLang="en-US" sz="2000" dirty="0"/>
              <a:t>3    Raster object(s) remains in-memory until deleted.</a:t>
            </a:r>
          </a:p>
          <a:p>
            <a:pPr marL="0" lvl="1" indent="0">
              <a:buNone/>
            </a:pPr>
            <a:r>
              <a:rPr lang="en-US" altLang="en-US" sz="1800" dirty="0"/>
              <a:t>	</a:t>
            </a:r>
            <a:r>
              <a:rPr lang="en-US" altLang="en-US" sz="1800" dirty="0">
                <a:latin typeface="Consolas" panose="020B0609020204030204" pitchFamily="49" charset="0"/>
                <a:cs typeface="Courier New" panose="02070309020205020404" pitchFamily="49" charset="0"/>
              </a:rPr>
              <a:t>del </a:t>
            </a:r>
            <a:r>
              <a:rPr lang="en-US" altLang="en-US" sz="1800" dirty="0" err="1">
                <a:latin typeface="Consolas" panose="020B0609020204030204" pitchFamily="49" charset="0"/>
                <a:cs typeface="Courier New" panose="02070309020205020404" pitchFamily="49" charset="0"/>
              </a:rPr>
              <a:t>outputRast</a:t>
            </a:r>
            <a:endParaRPr lang="en-US" altLang="en-US" sz="1800" dirty="0">
              <a:latin typeface="Consolas" panose="020B0609020204030204" pitchFamily="49" charset="0"/>
              <a:cs typeface="Courier New" panose="02070309020205020404" pitchFamily="49" charset="0"/>
            </a:endParaRPr>
          </a:p>
          <a:p>
            <a:pPr marL="0" lvl="1" indent="0"/>
            <a:endParaRPr lang="en-US" alt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275">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427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4275">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27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427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4419-5173-B2F0-FC7D-B2BFBE5C6F6E}"/>
              </a:ext>
            </a:extLst>
          </p:cNvPr>
          <p:cNvSpPr>
            <a:spLocks noGrp="1"/>
          </p:cNvSpPr>
          <p:nvPr>
            <p:ph type="title"/>
          </p:nvPr>
        </p:nvSpPr>
        <p:spPr/>
        <p:txBody>
          <a:bodyPr/>
          <a:lstStyle/>
          <a:p>
            <a:pPr>
              <a:defRPr/>
            </a:pPr>
            <a:r>
              <a:rPr lang="en-US" dirty="0">
                <a:ea typeface="ＭＳ Ｐゴシック" charset="0"/>
                <a:cs typeface="+mj-cs"/>
              </a:rPr>
              <a:t>Compute value on each cell</a:t>
            </a:r>
          </a:p>
        </p:txBody>
      </p:sp>
      <p:sp>
        <p:nvSpPr>
          <p:cNvPr id="56323" name="Content Placeholder 2">
            <a:extLst>
              <a:ext uri="{FF2B5EF4-FFF2-40B4-BE49-F238E27FC236}">
                <a16:creationId xmlns:a16="http://schemas.microsoft.com/office/drawing/2014/main" id="{D9AA0842-DD40-A4CD-F513-147938172493}"/>
              </a:ext>
            </a:extLst>
          </p:cNvPr>
          <p:cNvSpPr>
            <a:spLocks noGrp="1" noChangeArrowheads="1"/>
          </p:cNvSpPr>
          <p:nvPr>
            <p:ph idx="1"/>
          </p:nvPr>
        </p:nvSpPr>
        <p:spPr>
          <a:xfrm>
            <a:off x="685800" y="1752600"/>
            <a:ext cx="5410200" cy="4724400"/>
          </a:xfrm>
        </p:spPr>
        <p:txBody>
          <a:bodyPr>
            <a:normAutofit/>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gettySqRoot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arcpy.sa.SquareRoot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rastObject.save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a:t>
            </a:r>
          </a:p>
          <a:p>
            <a:pPr marL="0" indent="0">
              <a:buNone/>
            </a:pPr>
            <a:endParaRPr lang="en-US" sz="1600" b="0" dirty="0">
              <a:solidFill>
                <a:srgbClr val="569CD6"/>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del</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rastObject</a:t>
            </a:r>
            <a:endParaRPr lang="en-US" sz="1600" b="0" dirty="0">
              <a:solidFill>
                <a:srgbClr val="D4D4D4"/>
              </a:solidFill>
              <a:effectLst/>
              <a:latin typeface="Consolas" panose="020B0609020204030204" pitchFamily="49" charset="0"/>
            </a:endParaRPr>
          </a:p>
        </p:txBody>
      </p:sp>
      <p:pic>
        <p:nvPicPr>
          <p:cNvPr id="33794" name="Picture 2" descr="GSP 270: Raster Data Models">
            <a:extLst>
              <a:ext uri="{FF2B5EF4-FFF2-40B4-BE49-F238E27FC236}">
                <a16:creationId xmlns:a16="http://schemas.microsoft.com/office/drawing/2014/main" id="{D4757DDE-3288-6F3F-7EDE-7DE29A530BE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3600" y="1750741"/>
            <a:ext cx="2969559" cy="15144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4419-5173-B2F0-FC7D-B2BFBE5C6F6E}"/>
              </a:ext>
            </a:extLst>
          </p:cNvPr>
          <p:cNvSpPr>
            <a:spLocks noGrp="1"/>
          </p:cNvSpPr>
          <p:nvPr>
            <p:ph type="title"/>
          </p:nvPr>
        </p:nvSpPr>
        <p:spPr/>
        <p:txBody>
          <a:bodyPr/>
          <a:lstStyle/>
          <a:p>
            <a:pPr>
              <a:defRPr/>
            </a:pPr>
            <a:r>
              <a:rPr lang="en-US" dirty="0">
                <a:ea typeface="ＭＳ Ｐゴシック" charset="0"/>
                <a:cs typeface="+mj-cs"/>
              </a:rPr>
              <a:t>Compute value on each cell</a:t>
            </a:r>
          </a:p>
        </p:txBody>
      </p:sp>
      <p:sp>
        <p:nvSpPr>
          <p:cNvPr id="56323" name="Content Placeholder 2">
            <a:extLst>
              <a:ext uri="{FF2B5EF4-FFF2-40B4-BE49-F238E27FC236}">
                <a16:creationId xmlns:a16="http://schemas.microsoft.com/office/drawing/2014/main" id="{D9AA0842-DD40-A4CD-F513-147938172493}"/>
              </a:ext>
            </a:extLst>
          </p:cNvPr>
          <p:cNvSpPr>
            <a:spLocks noGrp="1" noChangeArrowheads="1"/>
          </p:cNvSpPr>
          <p:nvPr>
            <p:ph idx="1"/>
          </p:nvPr>
        </p:nvSpPr>
        <p:spPr>
          <a:xfrm>
            <a:off x="685800" y="1752600"/>
            <a:ext cx="5410200" cy="4724400"/>
          </a:xfrm>
        </p:spPr>
        <p:txBody>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gettySqRoot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arcpy.sa.SquareRoot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rastObject.save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a:t>
            </a:r>
          </a:p>
          <a:p>
            <a:pPr marL="0" indent="0">
              <a:buNone/>
            </a:pPr>
            <a:endParaRPr lang="en-US" sz="1600" b="0" dirty="0">
              <a:solidFill>
                <a:srgbClr val="569CD6"/>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del</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rastObject</a:t>
            </a:r>
            <a:endParaRPr lang="en-US" sz="1600" b="0" dirty="0">
              <a:solidFill>
                <a:srgbClr val="D4D4D4"/>
              </a:solidFill>
              <a:effectLst/>
              <a:latin typeface="Consolas" panose="020B0609020204030204" pitchFamily="49" charset="0"/>
            </a:endParaRPr>
          </a:p>
          <a:p>
            <a:pPr marL="0" indent="0">
              <a:buFontTx/>
              <a:buNone/>
            </a:pPr>
            <a:endParaRPr lang="en-US" altLang="en-US" sz="2800" dirty="0"/>
          </a:p>
        </p:txBody>
      </p:sp>
      <p:pic>
        <p:nvPicPr>
          <p:cNvPr id="33794" name="Picture 2" descr="GSP 270: Raster Data Models">
            <a:extLst>
              <a:ext uri="{FF2B5EF4-FFF2-40B4-BE49-F238E27FC236}">
                <a16:creationId xmlns:a16="http://schemas.microsoft.com/office/drawing/2014/main" id="{D4757DDE-3288-6F3F-7EDE-7DE29A530BE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3600" y="1750741"/>
            <a:ext cx="2969559" cy="1514475"/>
          </a:xfrm>
          <a:prstGeom prst="rect">
            <a:avLst/>
          </a:prstGeom>
          <a:noFill/>
          <a:extLst>
            <a:ext uri="{909E8E84-426E-40DD-AFC4-6F175D3DCCD1}">
              <a14:hiddenFill xmlns:a14="http://schemas.microsoft.com/office/drawing/2010/main">
                <a:solidFill>
                  <a:srgbClr val="FFFFFF"/>
                </a:solidFill>
              </a14:hiddenFill>
            </a:ext>
          </a:extLst>
        </p:spPr>
      </p:pic>
      <p:sp>
        <p:nvSpPr>
          <p:cNvPr id="3" name="Line 11">
            <a:extLst>
              <a:ext uri="{FF2B5EF4-FFF2-40B4-BE49-F238E27FC236}">
                <a16:creationId xmlns:a16="http://schemas.microsoft.com/office/drawing/2014/main" id="{ACE8DA3A-4FE9-8465-CFC7-0692F65B1117}"/>
              </a:ext>
            </a:extLst>
          </p:cNvPr>
          <p:cNvSpPr>
            <a:spLocks noChangeShapeType="1"/>
          </p:cNvSpPr>
          <p:nvPr/>
        </p:nvSpPr>
        <p:spPr bwMode="auto">
          <a:xfrm>
            <a:off x="237893" y="4267200"/>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04755238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4419-5173-B2F0-FC7D-B2BFBE5C6F6E}"/>
              </a:ext>
            </a:extLst>
          </p:cNvPr>
          <p:cNvSpPr>
            <a:spLocks noGrp="1"/>
          </p:cNvSpPr>
          <p:nvPr>
            <p:ph type="title"/>
          </p:nvPr>
        </p:nvSpPr>
        <p:spPr/>
        <p:txBody>
          <a:bodyPr/>
          <a:lstStyle/>
          <a:p>
            <a:pPr>
              <a:defRPr/>
            </a:pPr>
            <a:r>
              <a:rPr lang="en-US" dirty="0">
                <a:ea typeface="ＭＳ Ｐゴシック" charset="0"/>
                <a:cs typeface="+mj-cs"/>
              </a:rPr>
              <a:t>Compute value on each cell</a:t>
            </a:r>
          </a:p>
        </p:txBody>
      </p:sp>
      <p:sp>
        <p:nvSpPr>
          <p:cNvPr id="56323" name="Content Placeholder 2">
            <a:extLst>
              <a:ext uri="{FF2B5EF4-FFF2-40B4-BE49-F238E27FC236}">
                <a16:creationId xmlns:a16="http://schemas.microsoft.com/office/drawing/2014/main" id="{D9AA0842-DD40-A4CD-F513-147938172493}"/>
              </a:ext>
            </a:extLst>
          </p:cNvPr>
          <p:cNvSpPr>
            <a:spLocks noGrp="1" noChangeArrowheads="1"/>
          </p:cNvSpPr>
          <p:nvPr>
            <p:ph idx="1"/>
          </p:nvPr>
        </p:nvSpPr>
        <p:spPr>
          <a:xfrm>
            <a:off x="685800" y="1752600"/>
            <a:ext cx="5410200" cy="4724400"/>
          </a:xfrm>
        </p:spPr>
        <p:txBody>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gettySqRoot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arcpy.sa.SquareRoot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rastObject.save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a:t>
            </a:r>
          </a:p>
          <a:p>
            <a:pPr marL="0" indent="0">
              <a:buNone/>
            </a:pPr>
            <a:endParaRPr lang="en-US" sz="1600" b="0" dirty="0">
              <a:solidFill>
                <a:srgbClr val="569CD6"/>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del</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rastObject</a:t>
            </a:r>
            <a:endParaRPr lang="en-US" sz="1600" b="0" dirty="0">
              <a:solidFill>
                <a:srgbClr val="D4D4D4"/>
              </a:solidFill>
              <a:effectLst/>
              <a:latin typeface="Consolas" panose="020B0609020204030204" pitchFamily="49" charset="0"/>
            </a:endParaRPr>
          </a:p>
        </p:txBody>
      </p:sp>
      <p:pic>
        <p:nvPicPr>
          <p:cNvPr id="33794" name="Picture 2" descr="GSP 270: Raster Data Models">
            <a:extLst>
              <a:ext uri="{FF2B5EF4-FFF2-40B4-BE49-F238E27FC236}">
                <a16:creationId xmlns:a16="http://schemas.microsoft.com/office/drawing/2014/main" id="{D4757DDE-3288-6F3F-7EDE-7DE29A530BE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3600" y="1750741"/>
            <a:ext cx="2969559" cy="1514475"/>
          </a:xfrm>
          <a:prstGeom prst="rect">
            <a:avLst/>
          </a:prstGeom>
          <a:noFill/>
          <a:extLst>
            <a:ext uri="{909E8E84-426E-40DD-AFC4-6F175D3DCCD1}">
              <a14:hiddenFill xmlns:a14="http://schemas.microsoft.com/office/drawing/2010/main">
                <a:solidFill>
                  <a:srgbClr val="FFFFFF"/>
                </a:solidFill>
              </a14:hiddenFill>
            </a:ext>
          </a:extLst>
        </p:spPr>
      </p:pic>
      <p:sp>
        <p:nvSpPr>
          <p:cNvPr id="3" name="Line 11">
            <a:extLst>
              <a:ext uri="{FF2B5EF4-FFF2-40B4-BE49-F238E27FC236}">
                <a16:creationId xmlns:a16="http://schemas.microsoft.com/office/drawing/2014/main" id="{50DBDADF-A627-F3E7-14C7-CB30265017CF}"/>
              </a:ext>
            </a:extLst>
          </p:cNvPr>
          <p:cNvSpPr>
            <a:spLocks noChangeShapeType="1"/>
          </p:cNvSpPr>
          <p:nvPr/>
        </p:nvSpPr>
        <p:spPr bwMode="auto">
          <a:xfrm>
            <a:off x="228600" y="4876800"/>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67117668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4419-5173-B2F0-FC7D-B2BFBE5C6F6E}"/>
              </a:ext>
            </a:extLst>
          </p:cNvPr>
          <p:cNvSpPr>
            <a:spLocks noGrp="1"/>
          </p:cNvSpPr>
          <p:nvPr>
            <p:ph type="title"/>
          </p:nvPr>
        </p:nvSpPr>
        <p:spPr/>
        <p:txBody>
          <a:bodyPr/>
          <a:lstStyle/>
          <a:p>
            <a:pPr>
              <a:defRPr/>
            </a:pPr>
            <a:r>
              <a:rPr lang="en-US" dirty="0">
                <a:ea typeface="ＭＳ Ｐゴシック" charset="0"/>
                <a:cs typeface="+mj-cs"/>
              </a:rPr>
              <a:t>Compute value on each cell</a:t>
            </a:r>
          </a:p>
        </p:txBody>
      </p:sp>
      <p:sp>
        <p:nvSpPr>
          <p:cNvPr id="56323" name="Content Placeholder 2">
            <a:extLst>
              <a:ext uri="{FF2B5EF4-FFF2-40B4-BE49-F238E27FC236}">
                <a16:creationId xmlns:a16="http://schemas.microsoft.com/office/drawing/2014/main" id="{D9AA0842-DD40-A4CD-F513-147938172493}"/>
              </a:ext>
            </a:extLst>
          </p:cNvPr>
          <p:cNvSpPr>
            <a:spLocks noGrp="1" noChangeArrowheads="1"/>
          </p:cNvSpPr>
          <p:nvPr>
            <p:ph idx="1"/>
          </p:nvPr>
        </p:nvSpPr>
        <p:spPr>
          <a:xfrm>
            <a:off x="685800" y="1752600"/>
            <a:ext cx="5410200" cy="4724400"/>
          </a:xfrm>
        </p:spPr>
        <p:txBody>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/data/ch06'</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getty_rast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gettySqRoot</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arcpy.sa.SquareRoot</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rastObject.save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a:t>
            </a:r>
          </a:p>
          <a:p>
            <a:pPr marL="0" indent="0">
              <a:buNone/>
            </a:pPr>
            <a:endParaRPr lang="en-US" sz="1600" b="0" dirty="0">
              <a:solidFill>
                <a:srgbClr val="569CD6"/>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del</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rastObject</a:t>
            </a:r>
            <a:endParaRPr lang="en-US" sz="1600" b="0" dirty="0">
              <a:solidFill>
                <a:srgbClr val="D4D4D4"/>
              </a:solidFill>
              <a:effectLst/>
              <a:latin typeface="Consolas" panose="020B0609020204030204" pitchFamily="49" charset="0"/>
            </a:endParaRPr>
          </a:p>
        </p:txBody>
      </p:sp>
      <p:pic>
        <p:nvPicPr>
          <p:cNvPr id="33794" name="Picture 2" descr="GSP 270: Raster Data Models">
            <a:extLst>
              <a:ext uri="{FF2B5EF4-FFF2-40B4-BE49-F238E27FC236}">
                <a16:creationId xmlns:a16="http://schemas.microsoft.com/office/drawing/2014/main" id="{D4757DDE-3288-6F3F-7EDE-7DE29A530BEE}"/>
              </a:ext>
            </a:extLst>
          </p:cNvPr>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943600" y="1750741"/>
            <a:ext cx="2969559" cy="1514475"/>
          </a:xfrm>
          <a:prstGeom prst="rect">
            <a:avLst/>
          </a:prstGeom>
          <a:noFill/>
          <a:extLst>
            <a:ext uri="{909E8E84-426E-40DD-AFC4-6F175D3DCCD1}">
              <a14:hiddenFill xmlns:a14="http://schemas.microsoft.com/office/drawing/2010/main">
                <a:solidFill>
                  <a:srgbClr val="FFFFFF"/>
                </a:solidFill>
              </a14:hiddenFill>
            </a:ext>
          </a:extLst>
        </p:spPr>
      </p:pic>
      <p:sp>
        <p:nvSpPr>
          <p:cNvPr id="3" name="Line 11">
            <a:extLst>
              <a:ext uri="{FF2B5EF4-FFF2-40B4-BE49-F238E27FC236}">
                <a16:creationId xmlns:a16="http://schemas.microsoft.com/office/drawing/2014/main" id="{9AB28644-34FC-4744-F799-A16EAD9CA6CF}"/>
              </a:ext>
            </a:extLst>
          </p:cNvPr>
          <p:cNvSpPr>
            <a:spLocks noChangeShapeType="1"/>
          </p:cNvSpPr>
          <p:nvPr/>
        </p:nvSpPr>
        <p:spPr bwMode="auto">
          <a:xfrm>
            <a:off x="228600" y="5410200"/>
            <a:ext cx="457200" cy="0"/>
          </a:xfrm>
          <a:prstGeom prst="line">
            <a:avLst/>
          </a:prstGeom>
          <a:noFill/>
          <a:ln w="38100">
            <a:solidFill>
              <a:srgbClr val="FF0066"/>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extLst>
      <p:ext uri="{BB962C8B-B14F-4D97-AF65-F5344CB8AC3E}">
        <p14:creationId xmlns:p14="http://schemas.microsoft.com/office/powerpoint/2010/main" val="284057310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a:extLst>
              <a:ext uri="{FF2B5EF4-FFF2-40B4-BE49-F238E27FC236}">
                <a16:creationId xmlns:a16="http://schemas.microsoft.com/office/drawing/2014/main" id="{CCAF73B7-E131-7682-165B-D1A4E702C629}"/>
              </a:ext>
            </a:extLst>
          </p:cNvPr>
          <p:cNvSpPr>
            <a:spLocks noGrp="1" noChangeArrowheads="1"/>
          </p:cNvSpPr>
          <p:nvPr>
            <p:ph type="title"/>
          </p:nvPr>
        </p:nvSpPr>
        <p:spPr/>
        <p:txBody>
          <a:bodyPr/>
          <a:lstStyle/>
          <a:p>
            <a:r>
              <a:rPr lang="en-US" altLang="en-US" dirty="0"/>
              <a:t>Importing spatial analyst</a:t>
            </a:r>
          </a:p>
        </p:txBody>
      </p:sp>
      <p:sp>
        <p:nvSpPr>
          <p:cNvPr id="3" name="Content Placeholder 2">
            <a:extLst>
              <a:ext uri="{FF2B5EF4-FFF2-40B4-BE49-F238E27FC236}">
                <a16:creationId xmlns:a16="http://schemas.microsoft.com/office/drawing/2014/main" id="{4F3E4583-D9A9-503C-444A-20A59E8F77DC}"/>
              </a:ext>
            </a:extLst>
          </p:cNvPr>
          <p:cNvSpPr>
            <a:spLocks noGrp="1"/>
          </p:cNvSpPr>
          <p:nvPr>
            <p:ph idx="1"/>
          </p:nvPr>
        </p:nvSpPr>
        <p:spPr>
          <a:xfrm>
            <a:off x="457200" y="1600200"/>
            <a:ext cx="8229600" cy="4800600"/>
          </a:xfrm>
        </p:spPr>
        <p:txBody>
          <a:bodyPr>
            <a:normAutofit fontScale="85000" lnSpcReduction="20000"/>
          </a:bodyPr>
          <a:lstStyle/>
          <a:p>
            <a:pPr marL="0" indent="0">
              <a:buNone/>
              <a:defRPr/>
            </a:pPr>
            <a:r>
              <a:rPr lang="en-US" sz="1900" dirty="0"/>
              <a:t>The ArcGIS Resources Spatial Analyst tool reference pages sometimes use a variation of the import statement in the code samples as in the following code:</a:t>
            </a:r>
          </a:p>
          <a:p>
            <a:pPr marL="0" indent="0">
              <a:buNone/>
              <a:defRPr/>
            </a:pPr>
            <a:endParaRPr lang="en-US" sz="1600" dirty="0"/>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a:solidFill>
                  <a:srgbClr val="569CD6"/>
                </a:solidFill>
                <a:latin typeface="Consolas" panose="020B0609020204030204" pitchFamily="49" charset="0"/>
              </a:rPr>
              <a:t>from</a:t>
            </a:r>
            <a:r>
              <a:rPr lang="en-US" sz="1600" dirty="0">
                <a:latin typeface="Courier New" panose="02070309020205020404" pitchFamily="49" charset="0"/>
                <a:cs typeface="Courier New" panose="02070309020205020404" pitchFamily="49" charset="0"/>
              </a:rPr>
              <a:t> arcpy.sa </a:t>
            </a:r>
            <a:r>
              <a:rPr lang="en-US" sz="1600" dirty="0">
                <a:solidFill>
                  <a:srgbClr val="569CD6"/>
                </a:solidFill>
                <a:latin typeface="Consolas" panose="020B0609020204030204" pitchFamily="49" charset="0"/>
              </a:rPr>
              <a:t>import</a:t>
            </a:r>
            <a:r>
              <a:rPr lang="en-US" sz="1600" dirty="0">
                <a:latin typeface="Courier New" panose="02070309020205020404" pitchFamily="49" charset="0"/>
                <a:cs typeface="Courier New" panose="02070309020205020404" pitchFamily="49" charset="0"/>
              </a:rPr>
              <a:t> * </a:t>
            </a:r>
            <a:r>
              <a:rPr lang="en-US" sz="1600" dirty="0">
                <a:solidFill>
                  <a:srgbClr val="6A9955"/>
                </a:solidFill>
                <a:latin typeface="Consolas" panose="020B0609020204030204" pitchFamily="49" charset="0"/>
              </a:rPr>
              <a:t># Don't use this!</a:t>
            </a:r>
          </a:p>
          <a:p>
            <a:pPr marL="0" indent="0">
              <a:buNone/>
              <a:defRPr/>
            </a:pPr>
            <a:endParaRPr lang="en-US" sz="1600" dirty="0"/>
          </a:p>
          <a:p>
            <a:pPr marL="0" indent="0">
              <a:buNone/>
              <a:defRPr/>
            </a:pPr>
            <a:r>
              <a:rPr lang="en-US" sz="1900" dirty="0"/>
              <a:t>Creates a direct reference to the Spatial Analyst tool; provides a shortcut tools can be called without  arcpy.sa.</a:t>
            </a:r>
          </a:p>
          <a:p>
            <a:pPr marL="0" indent="0">
              <a:buNone/>
              <a:defRPr/>
            </a:pPr>
            <a:r>
              <a:rPr lang="en-US" sz="1900" dirty="0"/>
              <a:t> </a:t>
            </a:r>
          </a:p>
          <a:p>
            <a:pPr marL="0" indent="0">
              <a:buNone/>
              <a:defRPr/>
            </a:pPr>
            <a:r>
              <a:rPr lang="en-US" sz="1900" dirty="0"/>
              <a:t>Can replace this statement:</a:t>
            </a:r>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err="1">
                <a:latin typeface="Courier New" panose="02070309020205020404" pitchFamily="49" charset="0"/>
                <a:cs typeface="Courier New" panose="02070309020205020404" pitchFamily="49" charset="0"/>
              </a:rPr>
              <a:t>outputRast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arcpy.sa.SquareRoot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inRast</a:t>
            </a:r>
            <a:r>
              <a:rPr lang="en-US" sz="1600" dirty="0">
                <a:latin typeface="Courier New" panose="02070309020205020404" pitchFamily="49" charset="0"/>
                <a:cs typeface="Courier New" panose="02070309020205020404" pitchFamily="49" charset="0"/>
              </a:rPr>
              <a:t>)</a:t>
            </a:r>
          </a:p>
          <a:p>
            <a:pPr marL="0" indent="0">
              <a:buNone/>
              <a:defRPr/>
            </a:pPr>
            <a:endParaRPr lang="en-US" sz="1600" dirty="0"/>
          </a:p>
          <a:p>
            <a:pPr marL="0" indent="0">
              <a:buNone/>
              <a:defRPr/>
            </a:pPr>
            <a:r>
              <a:rPr lang="en-US" sz="1900" dirty="0"/>
              <a:t>with the following:</a:t>
            </a:r>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err="1">
                <a:latin typeface="Courier New" panose="02070309020205020404" pitchFamily="49" charset="0"/>
                <a:cs typeface="Courier New" panose="02070309020205020404" pitchFamily="49" charset="0"/>
              </a:rPr>
              <a:t>outputRast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SquareRoot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inRast</a:t>
            </a:r>
            <a:r>
              <a:rPr lang="en-US" sz="1600" dirty="0">
                <a:latin typeface="Courier New" panose="02070309020205020404" pitchFamily="49" charset="0"/>
                <a:cs typeface="Courier New" panose="02070309020205020404" pitchFamily="49" charset="0"/>
              </a:rPr>
              <a:t>)</a:t>
            </a:r>
          </a:p>
          <a:p>
            <a:pPr marL="0" indent="0">
              <a:buNone/>
              <a:defRPr/>
            </a:pPr>
            <a:endParaRPr lang="en-US" sz="1600" dirty="0"/>
          </a:p>
          <a:p>
            <a:pPr marL="0" indent="0">
              <a:buNone/>
              <a:defRPr/>
            </a:pPr>
            <a:r>
              <a:rPr lang="en-US" sz="1900" dirty="0"/>
              <a:t>Confusing code: </a:t>
            </a:r>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err="1">
                <a:latin typeface="Courier New" panose="02070309020205020404" pitchFamily="49" charset="0"/>
                <a:cs typeface="Courier New" panose="02070309020205020404" pitchFamily="49" charset="0"/>
              </a:rPr>
              <a:t>outputRast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inRast</a:t>
            </a:r>
            <a:r>
              <a:rPr lang="en-US" sz="1600" dirty="0">
                <a:latin typeface="Courier New" panose="02070309020205020404" pitchFamily="49" charset="0"/>
                <a:cs typeface="Courier New" panose="02070309020205020404" pitchFamily="49" charset="0"/>
              </a:rPr>
              <a:t>) # Raster operation</a:t>
            </a:r>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err="1">
                <a:latin typeface="Courier New" panose="02070309020205020404" pitchFamily="49" charset="0"/>
                <a:cs typeface="Courier New" panose="02070309020205020404" pitchFamily="49" charset="0"/>
              </a:rPr>
              <a:t>outputNum</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int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myNum</a:t>
            </a:r>
            <a:r>
              <a:rPr lang="en-US" sz="1600" dirty="0">
                <a:latin typeface="Courier New" panose="02070309020205020404" pitchFamily="49" charset="0"/>
                <a:cs typeface="Courier New" panose="02070309020205020404" pitchFamily="49" charset="0"/>
              </a:rPr>
              <a:t>) # Built-in function call </a:t>
            </a:r>
          </a:p>
          <a:p>
            <a:pPr marL="0" indent="0">
              <a:buNone/>
              <a:defRPr/>
            </a:pPr>
            <a:endParaRPr lang="en-US" sz="1600" dirty="0"/>
          </a:p>
          <a:p>
            <a:pPr marL="0" indent="0">
              <a:buNone/>
              <a:defRPr/>
            </a:pPr>
            <a:r>
              <a:rPr lang="en-US" sz="1900" dirty="0">
                <a:solidFill>
                  <a:schemeClr val="accent6">
                    <a:lumMod val="60000"/>
                    <a:lumOff val="40000"/>
                  </a:schemeClr>
                </a:solidFill>
              </a:rPr>
              <a:t>Avoids ambiguities. </a:t>
            </a:r>
            <a:endParaRPr lang="en-US" sz="1900" dirty="0"/>
          </a:p>
          <a:p>
            <a:pPr marL="0" indent="0">
              <a:buNone/>
              <a:defRPr/>
            </a:pPr>
            <a:r>
              <a:rPr lang="en-US" sz="1600" dirty="0">
                <a:latin typeface="Courier New" panose="02070309020205020404" pitchFamily="49" charset="0"/>
                <a:cs typeface="Courier New" panose="02070309020205020404" pitchFamily="49" charset="0"/>
              </a:rPr>
              <a:t>&gt;&gt;&gt; </a:t>
            </a:r>
            <a:r>
              <a:rPr lang="en-US" sz="1600" dirty="0">
                <a:solidFill>
                  <a:srgbClr val="569CD6"/>
                </a:solidFill>
                <a:latin typeface="Consolas" panose="020B0609020204030204" pitchFamily="49" charset="0"/>
              </a:rPr>
              <a:t>import </a:t>
            </a:r>
            <a:r>
              <a:rPr lang="en-US" sz="1600" dirty="0">
                <a:latin typeface="Courier New" panose="02070309020205020404" pitchFamily="49" charset="0"/>
                <a:cs typeface="Courier New" panose="02070309020205020404" pitchFamily="49" charset="0"/>
              </a:rPr>
              <a:t>arcpy   </a:t>
            </a:r>
            <a:r>
              <a:rPr lang="en-US" sz="1600" dirty="0">
                <a:solidFill>
                  <a:srgbClr val="6A9955"/>
                </a:solidFill>
                <a:latin typeface="Consolas" panose="020B0609020204030204" pitchFamily="49" charset="0"/>
              </a:rPr>
              <a:t># Use this!</a:t>
            </a:r>
            <a:endParaRPr lang="en-US" sz="1600" dirty="0">
              <a:latin typeface="Courier New" panose="02070309020205020404" pitchFamily="49" charset="0"/>
              <a:cs typeface="Courier New" panose="02070309020205020404" pitchFamily="49" charset="0"/>
            </a:endParaRPr>
          </a:p>
          <a:p>
            <a:pPr marL="0" indent="0">
              <a:buFontTx/>
              <a:buNone/>
              <a:defRPr/>
            </a:pPr>
            <a:r>
              <a:rPr lang="en-US" sz="1600" dirty="0">
                <a:latin typeface="Courier New" panose="02070309020205020404" pitchFamily="49" charset="0"/>
                <a:cs typeface="Courier New" panose="02070309020205020404" pitchFamily="49" charset="0"/>
              </a:rPr>
              <a:t>&gt;&gt;&gt; </a:t>
            </a:r>
            <a:r>
              <a:rPr lang="en-US" sz="1600" dirty="0" err="1">
                <a:latin typeface="Courier New" panose="02070309020205020404" pitchFamily="49" charset="0"/>
                <a:cs typeface="Courier New" panose="02070309020205020404" pitchFamily="49" charset="0"/>
              </a:rPr>
              <a:t>outputRast</a:t>
            </a:r>
            <a:r>
              <a:rPr lang="en-US" sz="1600" dirty="0">
                <a:latin typeface="Courier New" panose="02070309020205020404" pitchFamily="49" charset="0"/>
                <a:cs typeface="Courier New" panose="02070309020205020404" pitchFamily="49" charset="0"/>
              </a:rPr>
              <a:t> = </a:t>
            </a:r>
            <a:r>
              <a:rPr lang="en-US" sz="1600" dirty="0" err="1">
                <a:latin typeface="Courier New" panose="02070309020205020404" pitchFamily="49" charset="0"/>
                <a:cs typeface="Courier New" panose="02070309020205020404" pitchFamily="49" charset="0"/>
              </a:rPr>
              <a:t>arcpy.sa.SquareRoot</a:t>
            </a:r>
            <a:r>
              <a:rPr lang="en-US" sz="1600" dirty="0">
                <a:latin typeface="Courier New" panose="02070309020205020404" pitchFamily="49" charset="0"/>
                <a:cs typeface="Courier New" panose="02070309020205020404" pitchFamily="49" charset="0"/>
              </a:rPr>
              <a:t>(</a:t>
            </a:r>
            <a:r>
              <a:rPr lang="en-US" sz="1600" dirty="0" err="1">
                <a:latin typeface="Courier New" panose="02070309020205020404" pitchFamily="49" charset="0"/>
                <a:cs typeface="Courier New" panose="02070309020205020404" pitchFamily="49" charset="0"/>
              </a:rPr>
              <a:t>inRast</a:t>
            </a:r>
            <a:r>
              <a:rPr lang="en-US" sz="1600" dirty="0">
                <a:latin typeface="Courier New" panose="02070309020205020404" pitchFamily="49" charset="0"/>
                <a:cs typeface="Courier New" panose="02070309020205020404" pitchFamily="49" charset="0"/>
              </a:rPr>
              <a:t>)</a:t>
            </a:r>
          </a:p>
          <a:p>
            <a:pPr marL="0" indent="0">
              <a:buFontTx/>
              <a:buNone/>
              <a:defRPr/>
            </a:pPr>
            <a:endParaRPr lang="en-US" sz="1600" dirty="0">
              <a:latin typeface="Courier New" panose="02070309020205020404" pitchFamily="49" charset="0"/>
              <a:cs typeface="Courier New" panose="02070309020205020404" pitchFamily="49"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6" end="1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17" end="1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18" end="1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781C1A-6720-6791-DA70-8FF92DE342D4}"/>
              </a:ext>
            </a:extLst>
          </p:cNvPr>
          <p:cNvSpPr>
            <a:spLocks noGrp="1"/>
          </p:cNvSpPr>
          <p:nvPr>
            <p:ph type="title"/>
          </p:nvPr>
        </p:nvSpPr>
        <p:spPr/>
        <p:txBody>
          <a:bodyPr/>
          <a:lstStyle/>
          <a:p>
            <a:pPr>
              <a:defRPr/>
            </a:pPr>
            <a:r>
              <a:rPr lang="en-US" dirty="0" err="1">
                <a:ea typeface="ＭＳ Ｐゴシック" charset="0"/>
                <a:cs typeface="+mj-cs"/>
              </a:rPr>
              <a:t>sa</a:t>
            </a:r>
            <a:r>
              <a:rPr lang="en-US" dirty="0">
                <a:ea typeface="ＭＳ Ｐゴシック" charset="0"/>
                <a:cs typeface="+mj-cs"/>
              </a:rPr>
              <a:t> raster calculator tool</a:t>
            </a:r>
          </a:p>
        </p:txBody>
      </p:sp>
      <p:sp>
        <p:nvSpPr>
          <p:cNvPr id="36867" name="Content Placeholder 2">
            <a:extLst>
              <a:ext uri="{FF2B5EF4-FFF2-40B4-BE49-F238E27FC236}">
                <a16:creationId xmlns:a16="http://schemas.microsoft.com/office/drawing/2014/main" id="{A736FCA9-08BC-BB5F-7762-EFEE839B045D}"/>
              </a:ext>
            </a:extLst>
          </p:cNvPr>
          <p:cNvSpPr>
            <a:spLocks noGrp="1"/>
          </p:cNvSpPr>
          <p:nvPr>
            <p:ph idx="1"/>
          </p:nvPr>
        </p:nvSpPr>
        <p:spPr/>
        <p:txBody>
          <a:bodyPr>
            <a:normAutofit fontScale="92500" lnSpcReduction="10000"/>
          </a:bodyPr>
          <a:lstStyle/>
          <a:p>
            <a:pPr>
              <a:defRPr/>
            </a:pPr>
            <a:r>
              <a:rPr lang="en-US" altLang="en-US" sz="2800" dirty="0"/>
              <a:t>Performs map algebra (operations on each cell).</a:t>
            </a:r>
          </a:p>
          <a:p>
            <a:pPr marL="0" indent="0">
              <a:buFontTx/>
              <a:buNone/>
              <a:defRPr/>
            </a:pPr>
            <a:r>
              <a:rPr lang="en-US" altLang="en-US" sz="2400" dirty="0">
                <a:latin typeface="Courier New" panose="02070309020205020404" pitchFamily="49" charset="0"/>
                <a:cs typeface="Courier New" panose="02070309020205020404" pitchFamily="49" charset="0"/>
              </a:rPr>
              <a:t>     </a:t>
            </a:r>
            <a:r>
              <a:rPr lang="en-US" altLang="en-US" sz="2400" dirty="0" err="1">
                <a:latin typeface="Courier New" panose="02070309020205020404" pitchFamily="49" charset="0"/>
                <a:cs typeface="Courier New" panose="02070309020205020404" pitchFamily="49" charset="0"/>
              </a:rPr>
              <a:t>arcpy.sa.RasterCalculator</a:t>
            </a:r>
            <a:r>
              <a:rPr lang="en-US" altLang="en-US" sz="2400" dirty="0">
                <a:latin typeface="Courier New" panose="02070309020205020404" pitchFamily="49" charset="0"/>
                <a:cs typeface="Courier New" panose="02070309020205020404" pitchFamily="49" charset="0"/>
              </a:rPr>
              <a:t>(a, b, sum)</a:t>
            </a:r>
          </a:p>
          <a:p>
            <a:pPr marL="0" indent="0">
              <a:buFontTx/>
              <a:buNone/>
              <a:defRPr/>
            </a:pPr>
            <a:endParaRPr lang="en-US" altLang="en-US" sz="2400" dirty="0">
              <a:latin typeface="Courier New" panose="02070309020205020404" pitchFamily="49" charset="0"/>
              <a:cs typeface="Courier New" panose="02070309020205020404" pitchFamily="49" charset="0"/>
            </a:endParaRPr>
          </a:p>
          <a:p>
            <a:pPr>
              <a:defRPr/>
            </a:pPr>
            <a:r>
              <a:rPr lang="en-US" altLang="en-US" sz="2800" dirty="0"/>
              <a:t>Use </a:t>
            </a:r>
            <a:r>
              <a:rPr lang="en-US" altLang="en-US" sz="2800" dirty="0" err="1"/>
              <a:t>sa</a:t>
            </a:r>
            <a:r>
              <a:rPr lang="en-US" altLang="en-US" sz="2800" dirty="0"/>
              <a:t> math toolset instead</a:t>
            </a:r>
          </a:p>
          <a:p>
            <a:pPr marL="800100" lvl="2" indent="0">
              <a:buFontTx/>
              <a:buNone/>
              <a:defRPr/>
            </a:pPr>
            <a:r>
              <a:rPr lang="en-US" altLang="en-US" sz="2000" dirty="0">
                <a:latin typeface="Courier New" panose="02070309020205020404" pitchFamily="49" charset="0"/>
                <a:cs typeface="Courier New" panose="02070309020205020404" pitchFamily="49" charset="0"/>
              </a:rPr>
              <a:t>outRast1 </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arcpy</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sa</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Times</a:t>
            </a:r>
            <a:r>
              <a:rPr lang="en-US" altLang="en-US" sz="2000" b="1" dirty="0">
                <a:latin typeface="Courier New" panose="02070309020205020404" pitchFamily="49" charset="0"/>
                <a:cs typeface="Courier New" panose="02070309020205020404" pitchFamily="49" charset="0"/>
              </a:rPr>
              <a:t>(5,</a:t>
            </a:r>
            <a:r>
              <a:rPr lang="en-US" altLang="en-US" sz="2000" dirty="0">
                <a:latin typeface="Courier New" panose="02070309020205020404" pitchFamily="49" charset="0"/>
                <a:cs typeface="Courier New" panose="02070309020205020404" pitchFamily="49" charset="0"/>
              </a:rPr>
              <a:t> </a:t>
            </a:r>
            <a:r>
              <a:rPr lang="fr-FR"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getty_rast</a:t>
            </a:r>
            <a:r>
              <a:rPr lang="fr-FR" altLang="en-US" sz="2000" dirty="0">
                <a:latin typeface="Courier New" panose="02070309020205020404" pitchFamily="49" charset="0"/>
                <a:cs typeface="Courier New" panose="02070309020205020404" pitchFamily="49" charset="0"/>
              </a:rPr>
              <a:t>'</a:t>
            </a:r>
            <a:r>
              <a:rPr lang="en-US" altLang="en-US" sz="2000" b="1" dirty="0">
                <a:latin typeface="Courier New" panose="02070309020205020404" pitchFamily="49" charset="0"/>
                <a:cs typeface="Courier New" panose="02070309020205020404" pitchFamily="49" charset="0"/>
              </a:rPr>
              <a:t>)</a:t>
            </a:r>
          </a:p>
          <a:p>
            <a:pPr marL="800100" lvl="2" indent="0">
              <a:buFontTx/>
              <a:buNone/>
              <a:defRPr/>
            </a:pPr>
            <a:r>
              <a:rPr lang="en-US" altLang="en-US" sz="2000" dirty="0">
                <a:latin typeface="Courier New" panose="02070309020205020404" pitchFamily="49" charset="0"/>
                <a:cs typeface="Courier New" panose="02070309020205020404" pitchFamily="49" charset="0"/>
              </a:rPr>
              <a:t>outRast2 </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arcpy</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sa</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Minus</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outRast1</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2)</a:t>
            </a:r>
          </a:p>
          <a:p>
            <a:pPr marL="800100" lvl="2" indent="0">
              <a:buFontTx/>
              <a:buNone/>
              <a:defRPr/>
            </a:pPr>
            <a:r>
              <a:rPr lang="en-US" altLang="en-US" sz="2000" dirty="0">
                <a:latin typeface="Courier New" panose="02070309020205020404" pitchFamily="49" charset="0"/>
                <a:cs typeface="Courier New" panose="02070309020205020404" pitchFamily="49" charset="0"/>
              </a:rPr>
              <a:t>outRast2</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save</a:t>
            </a:r>
            <a:r>
              <a:rPr lang="en-US" altLang="en-US" sz="2000" b="1" dirty="0">
                <a:latin typeface="Courier New" panose="02070309020205020404" pitchFamily="49" charset="0"/>
                <a:cs typeface="Courier New" panose="02070309020205020404" pitchFamily="49" charset="0"/>
              </a:rPr>
              <a:t>(</a:t>
            </a:r>
            <a:r>
              <a:rPr lang="fr-FR"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equationRast</a:t>
            </a:r>
            <a:r>
              <a:rPr lang="fr-FR" altLang="en-US" sz="2000" dirty="0">
                <a:latin typeface="Courier New" panose="02070309020205020404" pitchFamily="49" charset="0"/>
                <a:cs typeface="Courier New" panose="02070309020205020404" pitchFamily="49" charset="0"/>
              </a:rPr>
              <a:t>'</a:t>
            </a:r>
            <a:r>
              <a:rPr lang="en-US" altLang="en-US" sz="2000" b="1" dirty="0">
                <a:latin typeface="Courier New" panose="02070309020205020404" pitchFamily="49" charset="0"/>
                <a:cs typeface="Courier New" panose="02070309020205020404" pitchFamily="49" charset="0"/>
              </a:rPr>
              <a:t>)</a:t>
            </a:r>
            <a:r>
              <a:rPr lang="en-US" altLang="en-US" dirty="0"/>
              <a:t>	</a:t>
            </a:r>
          </a:p>
          <a:p>
            <a:pPr marL="800100" lvl="2" indent="0">
              <a:buFontTx/>
              <a:buNone/>
              <a:defRPr/>
            </a:pPr>
            <a:endParaRPr lang="en-US" altLang="en-US" dirty="0"/>
          </a:p>
          <a:p>
            <a:pPr>
              <a:defRPr/>
            </a:pPr>
            <a:r>
              <a:rPr lang="en-US" altLang="en-US" sz="2800" dirty="0"/>
              <a:t>Or create Raster Object and use operators</a:t>
            </a:r>
          </a:p>
          <a:p>
            <a:pPr marL="800100" lvl="2" indent="0">
              <a:buFontTx/>
              <a:buNone/>
              <a:defRPr/>
            </a:pPr>
            <a:r>
              <a:rPr lang="en-US" altLang="en-US" sz="2000" dirty="0" err="1">
                <a:latin typeface="Courier New" panose="02070309020205020404" pitchFamily="49" charset="0"/>
                <a:cs typeface="Courier New" panose="02070309020205020404" pitchFamily="49" charset="0"/>
              </a:rPr>
              <a:t>rastObj</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dirty="0" err="1">
                <a:latin typeface="Courier New" panose="02070309020205020404" pitchFamily="49" charset="0"/>
                <a:cs typeface="Courier New" panose="02070309020205020404" pitchFamily="49" charset="0"/>
              </a:rPr>
              <a:t>arcpy</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Raster</a:t>
            </a:r>
            <a:r>
              <a:rPr lang="en-US" altLang="en-US" sz="2000" b="1" dirty="0">
                <a:latin typeface="Courier New" panose="02070309020205020404" pitchFamily="49" charset="0"/>
                <a:cs typeface="Courier New" panose="02070309020205020404" pitchFamily="49" charset="0"/>
              </a:rPr>
              <a:t>(</a:t>
            </a:r>
            <a:r>
              <a:rPr lang="fr-FR" altLang="en-US" sz="2000" dirty="0">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getty_rast</a:t>
            </a:r>
            <a:r>
              <a:rPr lang="fr-FR" altLang="en-US" sz="2000" dirty="0">
                <a:latin typeface="Courier New" panose="02070309020205020404" pitchFamily="49" charset="0"/>
                <a:cs typeface="Courier New" panose="02070309020205020404" pitchFamily="49" charset="0"/>
              </a:rPr>
              <a:t>'</a:t>
            </a:r>
            <a:r>
              <a:rPr lang="en-US" altLang="en-US" sz="2000" b="1" dirty="0">
                <a:latin typeface="Courier New" panose="02070309020205020404" pitchFamily="49" charset="0"/>
                <a:cs typeface="Courier New" panose="02070309020205020404" pitchFamily="49" charset="0"/>
              </a:rPr>
              <a:t>)</a:t>
            </a:r>
            <a:endParaRPr lang="en-US" altLang="en-US" sz="2000" dirty="0">
              <a:latin typeface="Courier New" panose="02070309020205020404" pitchFamily="49" charset="0"/>
              <a:cs typeface="Courier New" panose="02070309020205020404" pitchFamily="49" charset="0"/>
            </a:endParaRPr>
          </a:p>
          <a:p>
            <a:pPr marL="800100" lvl="2" indent="0">
              <a:buFontTx/>
              <a:buNone/>
              <a:defRPr/>
            </a:pPr>
            <a:r>
              <a:rPr lang="en-US" altLang="en-US" sz="2000" dirty="0" err="1">
                <a:latin typeface="Courier New" panose="02070309020205020404" pitchFamily="49" charset="0"/>
                <a:cs typeface="Courier New" panose="02070309020205020404" pitchFamily="49" charset="0"/>
              </a:rPr>
              <a:t>outRast</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5*</a:t>
            </a:r>
            <a:r>
              <a:rPr lang="en-US" altLang="en-US" sz="2000" dirty="0" err="1">
                <a:latin typeface="Courier New" panose="02070309020205020404" pitchFamily="49" charset="0"/>
                <a:cs typeface="Courier New" panose="02070309020205020404" pitchFamily="49" charset="0"/>
              </a:rPr>
              <a:t>rastObj</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 </a:t>
            </a:r>
            <a:r>
              <a:rPr lang="en-US" altLang="en-US" sz="2000" b="1" dirty="0">
                <a:latin typeface="Courier New" panose="02070309020205020404" pitchFamily="49" charset="0"/>
                <a:cs typeface="Courier New" panose="02070309020205020404" pitchFamily="49" charset="0"/>
              </a:rPr>
              <a:t>2</a:t>
            </a:r>
            <a:endParaRPr lang="en-US" altLang="en-US" sz="2000" dirty="0">
              <a:latin typeface="Courier New" panose="02070309020205020404" pitchFamily="49" charset="0"/>
              <a:cs typeface="Courier New" panose="02070309020205020404" pitchFamily="49" charset="0"/>
            </a:endParaRPr>
          </a:p>
          <a:p>
            <a:pPr marL="800100" lvl="2" indent="0">
              <a:buFontTx/>
              <a:buNone/>
              <a:defRPr/>
            </a:pPr>
            <a:r>
              <a:rPr lang="en-US" altLang="en-US" sz="2000" dirty="0" err="1">
                <a:latin typeface="Courier New" panose="02070309020205020404" pitchFamily="49" charset="0"/>
                <a:cs typeface="Courier New" panose="02070309020205020404" pitchFamily="49" charset="0"/>
              </a:rPr>
              <a:t>outRast</a:t>
            </a:r>
            <a:r>
              <a:rPr lang="en-US" altLang="en-US" sz="2000" b="1" dirty="0" err="1">
                <a:latin typeface="Courier New" panose="02070309020205020404" pitchFamily="49" charset="0"/>
                <a:cs typeface="Courier New" panose="02070309020205020404" pitchFamily="49" charset="0"/>
              </a:rPr>
              <a:t>.</a:t>
            </a:r>
            <a:r>
              <a:rPr lang="en-US" altLang="en-US" sz="2000" dirty="0" err="1">
                <a:latin typeface="Courier New" panose="02070309020205020404" pitchFamily="49" charset="0"/>
                <a:cs typeface="Courier New" panose="02070309020205020404" pitchFamily="49" charset="0"/>
              </a:rPr>
              <a:t>save</a:t>
            </a:r>
            <a:r>
              <a:rPr lang="en-US" altLang="en-US" sz="2000" b="1" dirty="0">
                <a:latin typeface="Courier New" panose="02070309020205020404" pitchFamily="49" charset="0"/>
                <a:cs typeface="Courier New" panose="02070309020205020404" pitchFamily="49" charset="0"/>
              </a:rPr>
              <a:t>(</a:t>
            </a:r>
            <a:r>
              <a:rPr lang="fr-FR" altLang="en-US" sz="2000" dirty="0">
                <a:latin typeface="Courier New" panose="02070309020205020404" pitchFamily="49" charset="0"/>
                <a:cs typeface="Courier New" panose="02070309020205020404" pitchFamily="49" charset="0"/>
              </a:rPr>
              <a:t>'</a:t>
            </a:r>
            <a:r>
              <a:rPr lang="en-US" altLang="en-US" sz="2000" dirty="0">
                <a:latin typeface="Courier New" panose="02070309020205020404" pitchFamily="49" charset="0"/>
                <a:cs typeface="Courier New" panose="02070309020205020404" pitchFamily="49" charset="0"/>
              </a:rPr>
              <a:t>equationRast2</a:t>
            </a:r>
            <a:r>
              <a:rPr lang="fr-FR" altLang="en-US" sz="2000" dirty="0">
                <a:latin typeface="Courier New" panose="02070309020205020404" pitchFamily="49" charset="0"/>
                <a:cs typeface="Courier New" panose="02070309020205020404" pitchFamily="49" charset="0"/>
              </a:rPr>
              <a:t>'</a:t>
            </a:r>
            <a:r>
              <a:rPr lang="en-US" altLang="en-US" sz="2000" b="1" dirty="0">
                <a:latin typeface="Courier New" panose="02070309020205020404" pitchFamily="49" charset="0"/>
                <a:cs typeface="Courier New" panose="02070309020205020404" pitchFamily="49" charset="0"/>
              </a:rPr>
              <a:t>)</a:t>
            </a:r>
            <a:r>
              <a:rPr lang="en-US" altLang="en-US" dirty="0"/>
              <a:t>	</a:t>
            </a:r>
          </a:p>
          <a:p>
            <a:pPr>
              <a:defRPr/>
            </a:pPr>
            <a:endParaRPr lang="en-US" altLang="en-US" dirty="0"/>
          </a:p>
          <a:p>
            <a:pPr>
              <a:defRPr/>
            </a:pPr>
            <a:endParaRPr lang="en-US" altLang="en-US" dirty="0"/>
          </a:p>
          <a:p>
            <a:pPr>
              <a:defRPr/>
            </a:pPr>
            <a:endParaRPr lang="en-US" altLang="en-US" dirty="0"/>
          </a:p>
        </p:txBody>
      </p:sp>
      <p:grpSp>
        <p:nvGrpSpPr>
          <p:cNvPr id="58373" name="Group 6">
            <a:extLst>
              <a:ext uri="{FF2B5EF4-FFF2-40B4-BE49-F238E27FC236}">
                <a16:creationId xmlns:a16="http://schemas.microsoft.com/office/drawing/2014/main" id="{C3E6AE91-D8B1-FA70-6006-F5C37B8081DA}"/>
              </a:ext>
            </a:extLst>
          </p:cNvPr>
          <p:cNvGrpSpPr>
            <a:grpSpLocks/>
          </p:cNvGrpSpPr>
          <p:nvPr/>
        </p:nvGrpSpPr>
        <p:grpSpPr bwMode="auto">
          <a:xfrm>
            <a:off x="2819400" y="2041525"/>
            <a:ext cx="3352800" cy="473075"/>
            <a:chOff x="1371600" y="1813560"/>
            <a:chExt cx="3352800" cy="472440"/>
          </a:xfrm>
        </p:grpSpPr>
        <p:cxnSp>
          <p:nvCxnSpPr>
            <p:cNvPr id="58374" name="Straight Connector 4">
              <a:extLst>
                <a:ext uri="{FF2B5EF4-FFF2-40B4-BE49-F238E27FC236}">
                  <a16:creationId xmlns:a16="http://schemas.microsoft.com/office/drawing/2014/main" id="{DDFD8F47-16CF-9665-911B-D920F7FF0833}"/>
                </a:ext>
              </a:extLst>
            </p:cNvPr>
            <p:cNvCxnSpPr>
              <a:cxnSpLocks noChangeShapeType="1"/>
            </p:cNvCxnSpPr>
            <p:nvPr/>
          </p:nvCxnSpPr>
          <p:spPr bwMode="auto">
            <a:xfrm>
              <a:off x="1600200" y="1813560"/>
              <a:ext cx="3124200" cy="472440"/>
            </a:xfrm>
            <a:prstGeom prst="line">
              <a:avLst/>
            </a:prstGeom>
            <a:noFill/>
            <a:ln w="19050">
              <a:solidFill>
                <a:srgbClr val="FF0066"/>
              </a:solidFill>
              <a:round/>
              <a:headEnd/>
              <a:tailEnd/>
            </a:ln>
            <a:extLst>
              <a:ext uri="{909E8E84-426E-40DD-AFC4-6F175D3DCCD1}">
                <a14:hiddenFill xmlns:a14="http://schemas.microsoft.com/office/drawing/2010/main">
                  <a:noFill/>
                </a14:hiddenFill>
              </a:ext>
            </a:extLst>
          </p:spPr>
        </p:cxnSp>
        <p:cxnSp>
          <p:nvCxnSpPr>
            <p:cNvPr id="58375" name="Straight Connector 5">
              <a:extLst>
                <a:ext uri="{FF2B5EF4-FFF2-40B4-BE49-F238E27FC236}">
                  <a16:creationId xmlns:a16="http://schemas.microsoft.com/office/drawing/2014/main" id="{959322A8-B704-7DDD-7633-5A887F53B4B1}"/>
                </a:ext>
              </a:extLst>
            </p:cNvPr>
            <p:cNvCxnSpPr>
              <a:cxnSpLocks noChangeShapeType="1"/>
            </p:cNvCxnSpPr>
            <p:nvPr/>
          </p:nvCxnSpPr>
          <p:spPr bwMode="auto">
            <a:xfrm flipV="1">
              <a:off x="1371600" y="1813560"/>
              <a:ext cx="3048000" cy="388416"/>
            </a:xfrm>
            <a:prstGeom prst="line">
              <a:avLst/>
            </a:prstGeom>
            <a:noFill/>
            <a:ln w="19050">
              <a:solidFill>
                <a:srgbClr val="FF0066"/>
              </a:solidFill>
              <a:round/>
              <a:headEnd/>
              <a:tailEnd/>
            </a:ln>
            <a:extLst>
              <a:ext uri="{909E8E84-426E-40DD-AFC4-6F175D3DCCD1}">
                <a14:hiddenFill xmlns:a14="http://schemas.microsoft.com/office/drawing/2010/main">
                  <a:noFill/>
                </a14:hiddenFill>
              </a:ext>
            </a:extLst>
          </p:spPr>
        </p:cxnSp>
      </p:gr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24419-5173-B2F0-FC7D-B2BFBE5C6F6E}"/>
              </a:ext>
            </a:extLst>
          </p:cNvPr>
          <p:cNvSpPr>
            <a:spLocks noGrp="1"/>
          </p:cNvSpPr>
          <p:nvPr>
            <p:ph type="title"/>
          </p:nvPr>
        </p:nvSpPr>
        <p:spPr/>
        <p:txBody>
          <a:bodyPr/>
          <a:lstStyle/>
          <a:p>
            <a:pPr>
              <a:defRPr/>
            </a:pPr>
            <a:r>
              <a:rPr lang="en-US" dirty="0">
                <a:ea typeface="ＭＳ Ｐゴシック" charset="0"/>
                <a:cs typeface="+mj-cs"/>
              </a:rPr>
              <a:t>Compute value on each cell</a:t>
            </a:r>
          </a:p>
        </p:txBody>
      </p:sp>
      <p:sp>
        <p:nvSpPr>
          <p:cNvPr id="56323" name="Content Placeholder 2">
            <a:extLst>
              <a:ext uri="{FF2B5EF4-FFF2-40B4-BE49-F238E27FC236}">
                <a16:creationId xmlns:a16="http://schemas.microsoft.com/office/drawing/2014/main" id="{D9AA0842-DD40-A4CD-F513-147938172493}"/>
              </a:ext>
            </a:extLst>
          </p:cNvPr>
          <p:cNvSpPr>
            <a:spLocks noGrp="1" noChangeArrowheads="1"/>
          </p:cNvSpPr>
          <p:nvPr>
            <p:ph idx="1"/>
          </p:nvPr>
        </p:nvSpPr>
        <p:spPr>
          <a:xfrm>
            <a:off x="685800" y="1752600"/>
            <a:ext cx="6019800" cy="4724400"/>
          </a:xfrm>
        </p:spPr>
        <p:txBody>
          <a:bodyPr/>
          <a:lstStyle/>
          <a:p>
            <a:pPr marL="0" indent="0">
              <a:buNone/>
            </a:pPr>
            <a:r>
              <a:rPr lang="en-US" sz="1600" b="0" dirty="0">
                <a:solidFill>
                  <a:srgbClr val="569CD6"/>
                </a:solidFill>
                <a:effectLst/>
                <a:latin typeface="Consolas" panose="020B0609020204030204" pitchFamily="49" charset="0"/>
              </a:rPr>
              <a:t>import</a:t>
            </a:r>
            <a:r>
              <a:rPr lang="en-US" sz="1600" b="0" dirty="0">
                <a:solidFill>
                  <a:srgbClr val="D4D4D4"/>
                </a:solidFill>
                <a:effectLst/>
                <a:latin typeface="Consolas" panose="020B0609020204030204" pitchFamily="49" charset="0"/>
              </a:rPr>
              <a:t> arcpy</a:t>
            </a:r>
          </a:p>
          <a:p>
            <a:pPr marL="0" indent="0">
              <a:buNone/>
            </a:pPr>
            <a:r>
              <a:rPr lang="en-US" sz="1600" b="0" dirty="0" err="1">
                <a:solidFill>
                  <a:srgbClr val="D4D4D4"/>
                </a:solidFill>
                <a:effectLst/>
                <a:latin typeface="Consolas" panose="020B0609020204030204" pitchFamily="49" charset="0"/>
              </a:rPr>
              <a:t>arcpy.env.workspace</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r>
              <a:rPr lang="en-US" sz="1600" b="0" dirty="0" err="1">
                <a:solidFill>
                  <a:srgbClr val="CE9178"/>
                </a:solidFill>
                <a:effectLst/>
                <a:latin typeface="Consolas" panose="020B0609020204030204" pitchFamily="49" charset="0"/>
              </a:rPr>
              <a:t>alaska.gdb</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'C:/</a:t>
            </a:r>
            <a:r>
              <a:rPr lang="en-US" sz="1600" b="0" dirty="0" err="1">
                <a:solidFill>
                  <a:srgbClr val="CE9178"/>
                </a:solidFill>
                <a:effectLst/>
                <a:latin typeface="Consolas" panose="020B0609020204030204" pitchFamily="49" charset="0"/>
              </a:rPr>
              <a:t>gispy</a:t>
            </a:r>
            <a:r>
              <a:rPr lang="en-US" sz="1600" b="0" dirty="0">
                <a:solidFill>
                  <a:srgbClr val="CE9178"/>
                </a:solidFill>
                <a:effectLst/>
                <a:latin typeface="Consolas" panose="020B0609020204030204" pitchFamily="49" charset="0"/>
              </a:rPr>
              <a:t>/scratch/'</a:t>
            </a: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arcpy.env.overwriteOutput</a:t>
            </a:r>
            <a:r>
              <a:rPr lang="en-US" sz="1600" b="0" dirty="0">
                <a:solidFill>
                  <a:srgbClr val="D4D4D4"/>
                </a:solidFill>
                <a:effectLst/>
                <a:latin typeface="Consolas" panose="020B0609020204030204" pitchFamily="49" charset="0"/>
              </a:rPr>
              <a:t> = </a:t>
            </a:r>
            <a:r>
              <a:rPr lang="en-US" sz="1600" b="0" dirty="0">
                <a:solidFill>
                  <a:srgbClr val="569CD6"/>
                </a:solidFill>
                <a:effectLst/>
                <a:latin typeface="Consolas" panose="020B0609020204030204" pitchFamily="49" charset="0"/>
              </a:rPr>
              <a:t>True</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arcpy.Raster</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elev</a:t>
            </a:r>
            <a:r>
              <a:rPr lang="en-US" sz="1600" b="0" dirty="0">
                <a:solidFill>
                  <a:srgbClr val="CE9178"/>
                </a:solidFill>
                <a:effectLst/>
                <a:latin typeface="Consolas" panose="020B0609020204030204" pitchFamily="49" charset="0"/>
              </a:rPr>
              <a:t>'</a:t>
            </a:r>
            <a:r>
              <a:rPr lang="en-US" sz="1600" b="0" dirty="0">
                <a:solidFill>
                  <a:srgbClr val="D4D4D4"/>
                </a:solidFill>
                <a:effectLst/>
                <a:latin typeface="Consolas" panose="020B0609020204030204" pitchFamily="49" charset="0"/>
              </a:rPr>
              <a:t>)</a:t>
            </a:r>
          </a:p>
          <a:p>
            <a:pPr marL="0" indent="0">
              <a:buNone/>
            </a:pP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 = </a:t>
            </a:r>
            <a:r>
              <a:rPr lang="en-US" sz="1600" b="0" dirty="0" err="1">
                <a:solidFill>
                  <a:srgbClr val="D4D4D4"/>
                </a:solidFill>
                <a:effectLst/>
                <a:latin typeface="Consolas" panose="020B0609020204030204" pitchFamily="49" charset="0"/>
              </a:rPr>
              <a:t>outDir</a:t>
            </a:r>
            <a:r>
              <a:rPr lang="en-US" sz="1600" b="0" dirty="0">
                <a:solidFill>
                  <a:srgbClr val="D4D4D4"/>
                </a:solidFill>
                <a:effectLst/>
                <a:latin typeface="Consolas" panose="020B0609020204030204" pitchFamily="49" charset="0"/>
              </a:rPr>
              <a:t> + </a:t>
            </a:r>
            <a:r>
              <a:rPr lang="en-US" sz="1600" b="0" dirty="0">
                <a:solidFill>
                  <a:srgbClr val="CE9178"/>
                </a:solidFill>
                <a:effectLst/>
                <a:latin typeface="Consolas" panose="020B0609020204030204" pitchFamily="49" charset="0"/>
              </a:rPr>
              <a:t>'</a:t>
            </a:r>
            <a:r>
              <a:rPr lang="en-US" sz="1600" b="0" dirty="0" err="1">
                <a:solidFill>
                  <a:srgbClr val="CE9178"/>
                </a:solidFill>
                <a:effectLst/>
                <a:latin typeface="Consolas" panose="020B0609020204030204" pitchFamily="49" charset="0"/>
              </a:rPr>
              <a:t>exag</a:t>
            </a:r>
            <a:r>
              <a:rPr lang="en-US" sz="1600" b="0" dirty="0">
                <a:solidFill>
                  <a:srgbClr val="CE9178"/>
                </a:solidFill>
                <a:effectLst/>
                <a:latin typeface="Consolas" panose="020B0609020204030204" pitchFamily="49" charset="0"/>
              </a:rPr>
              <a:t>'</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arcpy.CheckOutExtension</a:t>
            </a:r>
            <a:r>
              <a:rPr lang="en-US" sz="1600" b="0" dirty="0">
                <a:solidFill>
                  <a:srgbClr val="D4D4D4"/>
                </a:solidFill>
                <a:effectLst/>
                <a:latin typeface="Consolas" panose="020B0609020204030204" pitchFamily="49" charset="0"/>
              </a:rPr>
              <a:t>(</a:t>
            </a:r>
            <a:r>
              <a:rPr lang="en-US" sz="1600" b="0" dirty="0">
                <a:solidFill>
                  <a:srgbClr val="CE9178"/>
                </a:solidFill>
                <a:effectLst/>
                <a:latin typeface="Consolas" panose="020B0609020204030204" pitchFamily="49" charset="0"/>
              </a:rPr>
              <a:t>'Spatial'</a:t>
            </a:r>
            <a:r>
              <a:rPr lang="en-US" sz="1600" b="0" dirty="0">
                <a:solidFill>
                  <a:srgbClr val="D4D4D4"/>
                </a:solidFill>
                <a:effectLst/>
                <a:latin typeface="Consolas" panose="020B0609020204030204" pitchFamily="49" charset="0"/>
              </a:rPr>
              <a:t>)</a:t>
            </a: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a:t>
            </a:r>
            <a:r>
              <a:rPr lang="en-US" sz="1600" b="0" dirty="0">
                <a:solidFill>
                  <a:srgbClr val="D4D4D4"/>
                </a:solidFill>
                <a:effectLst/>
                <a:latin typeface="Consolas" panose="020B0609020204030204" pitchFamily="49" charset="0"/>
              </a:rPr>
              <a:t> = </a:t>
            </a:r>
            <a:r>
              <a:rPr lang="en-US" sz="1600" dirty="0">
                <a:solidFill>
                  <a:srgbClr val="D4D4D4"/>
                </a:solidFill>
                <a:latin typeface="Consolas" panose="020B0609020204030204" pitchFamily="49" charset="0"/>
              </a:rPr>
              <a:t>(2 * </a:t>
            </a:r>
            <a:r>
              <a:rPr lang="en-US" sz="1600" b="0" dirty="0" err="1">
                <a:solidFill>
                  <a:srgbClr val="D4D4D4"/>
                </a:solidFill>
                <a:effectLst/>
                <a:latin typeface="Consolas" panose="020B0609020204030204" pitchFamily="49" charset="0"/>
              </a:rPr>
              <a:t>inRast</a:t>
            </a:r>
            <a:r>
              <a:rPr lang="en-US" sz="1600" b="0" dirty="0">
                <a:solidFill>
                  <a:srgbClr val="D4D4D4"/>
                </a:solidFill>
                <a:effectLst/>
                <a:latin typeface="Consolas" panose="020B0609020204030204" pitchFamily="49" charset="0"/>
              </a:rPr>
              <a:t>)</a:t>
            </a:r>
            <a:r>
              <a:rPr lang="en-US" sz="1600" dirty="0">
                <a:solidFill>
                  <a:srgbClr val="D4D4D4"/>
                </a:solidFill>
                <a:latin typeface="Consolas" panose="020B0609020204030204" pitchFamily="49" charset="0"/>
              </a:rPr>
              <a:t> + 4 </a:t>
            </a:r>
            <a:endParaRPr lang="en-US" sz="1600" b="0" dirty="0">
              <a:solidFill>
                <a:srgbClr val="D4D4D4"/>
              </a:solidFill>
              <a:effectLst/>
              <a:latin typeface="Consolas" panose="020B0609020204030204" pitchFamily="49" charset="0"/>
            </a:endParaRPr>
          </a:p>
          <a:p>
            <a:pPr marL="0" indent="0">
              <a:buNone/>
            </a:pPr>
            <a:endParaRPr lang="en-US" sz="1600" b="0" dirty="0">
              <a:solidFill>
                <a:srgbClr val="D4D4D4"/>
              </a:solidFill>
              <a:effectLst/>
              <a:latin typeface="Consolas" panose="020B0609020204030204" pitchFamily="49" charset="0"/>
            </a:endParaRPr>
          </a:p>
          <a:p>
            <a:pPr marL="0" indent="0">
              <a:buNone/>
            </a:pPr>
            <a:r>
              <a:rPr lang="en-US" sz="1600" b="0" dirty="0" err="1">
                <a:solidFill>
                  <a:srgbClr val="D4D4D4"/>
                </a:solidFill>
                <a:effectLst/>
                <a:latin typeface="Consolas" panose="020B0609020204030204" pitchFamily="49" charset="0"/>
              </a:rPr>
              <a:t>rastObject.save</a:t>
            </a:r>
            <a:r>
              <a:rPr lang="en-US" sz="1600" b="0" dirty="0">
                <a:solidFill>
                  <a:srgbClr val="D4D4D4"/>
                </a:solidFill>
                <a:effectLst/>
                <a:latin typeface="Consolas" panose="020B0609020204030204" pitchFamily="49" charset="0"/>
              </a:rPr>
              <a:t>(</a:t>
            </a:r>
            <a:r>
              <a:rPr lang="en-US" sz="1600" b="0" dirty="0" err="1">
                <a:solidFill>
                  <a:srgbClr val="D4D4D4"/>
                </a:solidFill>
                <a:effectLst/>
                <a:latin typeface="Consolas" panose="020B0609020204030204" pitchFamily="49" charset="0"/>
              </a:rPr>
              <a:t>outputRastName</a:t>
            </a:r>
            <a:r>
              <a:rPr lang="en-US" sz="1600" b="0" dirty="0">
                <a:solidFill>
                  <a:srgbClr val="D4D4D4"/>
                </a:solidFill>
                <a:effectLst/>
                <a:latin typeface="Consolas" panose="020B0609020204030204" pitchFamily="49" charset="0"/>
              </a:rPr>
              <a:t>)</a:t>
            </a:r>
          </a:p>
          <a:p>
            <a:pPr marL="0" indent="0">
              <a:buNone/>
            </a:pPr>
            <a:endParaRPr lang="en-US" sz="1600" b="0" dirty="0">
              <a:solidFill>
                <a:srgbClr val="569CD6"/>
              </a:solidFill>
              <a:effectLst/>
              <a:latin typeface="Consolas" panose="020B0609020204030204" pitchFamily="49" charset="0"/>
            </a:endParaRPr>
          </a:p>
          <a:p>
            <a:pPr marL="0" indent="0">
              <a:buNone/>
            </a:pPr>
            <a:r>
              <a:rPr lang="en-US" sz="1600" b="0" dirty="0">
                <a:solidFill>
                  <a:srgbClr val="569CD6"/>
                </a:solidFill>
                <a:effectLst/>
                <a:latin typeface="Consolas" panose="020B0609020204030204" pitchFamily="49" charset="0"/>
              </a:rPr>
              <a:t>del</a:t>
            </a:r>
            <a:r>
              <a:rPr lang="en-US" sz="1600" b="0" dirty="0">
                <a:solidFill>
                  <a:srgbClr val="D4D4D4"/>
                </a:solidFill>
                <a:effectLst/>
                <a:latin typeface="Consolas" panose="020B0609020204030204" pitchFamily="49" charset="0"/>
              </a:rPr>
              <a:t> </a:t>
            </a:r>
            <a:r>
              <a:rPr lang="en-US" sz="1600" b="0" dirty="0" err="1">
                <a:solidFill>
                  <a:srgbClr val="D4D4D4"/>
                </a:solidFill>
                <a:effectLst/>
                <a:latin typeface="Consolas" panose="020B0609020204030204" pitchFamily="49" charset="0"/>
              </a:rPr>
              <a:t>rastObject</a:t>
            </a:r>
            <a:endParaRPr lang="en-US" sz="1600" b="0" dirty="0">
              <a:solidFill>
                <a:srgbClr val="D4D4D4"/>
              </a:solidFill>
              <a:effectLst/>
              <a:latin typeface="Consolas" panose="020B0609020204030204" pitchFamily="49" charset="0"/>
            </a:endParaRPr>
          </a:p>
        </p:txBody>
      </p:sp>
    </p:spTree>
    <p:extLst>
      <p:ext uri="{BB962C8B-B14F-4D97-AF65-F5344CB8AC3E}">
        <p14:creationId xmlns:p14="http://schemas.microsoft.com/office/powerpoint/2010/main" val="4045479260"/>
      </p:ext>
    </p:extLst>
  </p:cSld>
  <p:clrMapOvr>
    <a:masterClrMapping/>
  </p:clrMapOvr>
</p:sld>
</file>

<file path=ppt/theme/theme1.xml><?xml version="1.0" encoding="utf-8"?>
<a:theme xmlns:a="http://schemas.openxmlformats.org/drawingml/2006/main" name="darkGray">
  <a:themeElements>
    <a:clrScheme name="Dark Gray Background">
      <a:dk1>
        <a:srgbClr val="404040"/>
      </a:dk1>
      <a:lt1>
        <a:srgbClr val="D9D9D9"/>
      </a:lt1>
      <a:dk2>
        <a:srgbClr val="4A452A"/>
      </a:dk2>
      <a:lt2>
        <a:srgbClr val="D9D9FF"/>
      </a:lt2>
      <a:accent1>
        <a:srgbClr val="FF0066"/>
      </a:accent1>
      <a:accent2>
        <a:srgbClr val="FFFF00"/>
      </a:accent2>
      <a:accent3>
        <a:srgbClr val="9BBB59"/>
      </a:accent3>
      <a:accent4>
        <a:srgbClr val="8064A2"/>
      </a:accent4>
      <a:accent5>
        <a:srgbClr val="4BACC6"/>
      </a:accent5>
      <a:accent6>
        <a:srgbClr val="F79646"/>
      </a:accent6>
      <a:hlink>
        <a:srgbClr val="548DD4"/>
      </a:hlink>
      <a:folHlink>
        <a:srgbClr val="C6D9F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25400">
          <a:solidFill>
            <a:schemeClr val="tx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darkGray" id="{DD07916B-B922-41C8-A0BD-2B62AD19FAEB}" vid="{88E25944-78C2-4916-9367-9F1CEDC951B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A4CFCC2C4B8A04D8365FF380D80C6F8" ma:contentTypeVersion="2" ma:contentTypeDescription="Create a new document." ma:contentTypeScope="" ma:versionID="40dd1d9c74c9cead38290d97c070f57e">
  <xsd:schema xmlns:xsd="http://www.w3.org/2001/XMLSchema" xmlns:xs="http://www.w3.org/2001/XMLSchema" xmlns:p="http://schemas.microsoft.com/office/2006/metadata/properties" xmlns:ns3="98953c36-47f9-4038-aad2-41074b9cf7cc" targetNamespace="http://schemas.microsoft.com/office/2006/metadata/properties" ma:root="true" ma:fieldsID="54f2d79b10e2e6fdc7e293772c30335e" ns3:_="">
    <xsd:import namespace="98953c36-47f9-4038-aad2-41074b9cf7cc"/>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98953c36-47f9-4038-aad2-41074b9cf7c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93A678C2-363A-4C5F-AB34-FEDD1A0F43E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98953c36-47f9-4038-aad2-41074b9cf7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E070D84-9E99-4062-AF6E-2D8CF4E316F2}">
  <ds:schemaRefs>
    <ds:schemaRef ds:uri="http://schemas.microsoft.com/sharepoint/v3/contenttype/forms"/>
  </ds:schemaRefs>
</ds:datastoreItem>
</file>

<file path=customXml/itemProps3.xml><?xml version="1.0" encoding="utf-8"?>
<ds:datastoreItem xmlns:ds="http://schemas.openxmlformats.org/officeDocument/2006/customXml" ds:itemID="{9CF1E811-A113-48A6-8A8A-CB69D9B26D77}">
  <ds:schemaRefs>
    <ds:schemaRef ds:uri="http://purl.org/dc/dcmitype/"/>
    <ds:schemaRef ds:uri="http://www.w3.org/XML/1998/namespace"/>
    <ds:schemaRef ds:uri="http://purl.org/dc/elements/1.1/"/>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98953c36-47f9-4038-aad2-41074b9cf7cc"/>
    <ds:schemaRef ds:uri="http://schemas.microsoft.com/office/2006/metadata/properties"/>
  </ds:schemaRefs>
</ds:datastoreItem>
</file>

<file path=docProps/app.xml><?xml version="1.0" encoding="utf-8"?>
<Properties xmlns="http://schemas.openxmlformats.org/officeDocument/2006/extended-properties" xmlns:vt="http://schemas.openxmlformats.org/officeDocument/2006/docPropsVTypes">
  <Template/>
  <TotalTime>62652</TotalTime>
  <Words>8840</Words>
  <Application>Microsoft Office PowerPoint</Application>
  <PresentationFormat>On-screen Show (4:3)</PresentationFormat>
  <Paragraphs>1603</Paragraphs>
  <Slides>122</Slides>
  <Notes>93</Notes>
  <HiddenSlides>5</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122</vt:i4>
      </vt:variant>
    </vt:vector>
  </HeadingPairs>
  <TitlesOfParts>
    <vt:vector size="137" baseType="lpstr">
      <vt:lpstr>ＭＳ Ｐゴシック</vt:lpstr>
      <vt:lpstr>Arial</vt:lpstr>
      <vt:lpstr>Arial Unicode MS</vt:lpstr>
      <vt:lpstr>Avenir Next W01</vt:lpstr>
      <vt:lpstr>Calibri</vt:lpstr>
      <vt:lpstr>CIDFont+F2</vt:lpstr>
      <vt:lpstr>Comic Sans MS</vt:lpstr>
      <vt:lpstr>Consolas</vt:lpstr>
      <vt:lpstr>Courier New</vt:lpstr>
      <vt:lpstr>HtbgnkMlttsrTimes-Roman</vt:lpstr>
      <vt:lpstr>Roboto</vt:lpstr>
      <vt:lpstr>Times New Roman</vt:lpstr>
      <vt:lpstr>Wingdings</vt:lpstr>
      <vt:lpstr>WyhqfjTimes-Roman</vt:lpstr>
      <vt:lpstr>darkGray</vt:lpstr>
      <vt:lpstr>PowerPoint Presentation</vt:lpstr>
      <vt:lpstr>E-education (EE) program</vt:lpstr>
      <vt:lpstr>PowerPoint Presentation</vt:lpstr>
      <vt:lpstr>PowerPoint Presentation</vt:lpstr>
      <vt:lpstr>PowerPoint Presentation</vt:lpstr>
      <vt:lpstr>PowerPoint Presentation</vt:lpstr>
      <vt:lpstr>PowerPoint Presentation</vt:lpstr>
      <vt:lpstr>Calling tools with arcpy</vt:lpstr>
      <vt:lpstr>Calling tools with arcpy</vt:lpstr>
      <vt:lpstr>Code and GIS</vt:lpstr>
      <vt:lpstr>Python and GIS</vt:lpstr>
      <vt:lpstr>Programming and ArcGIS</vt:lpstr>
      <vt:lpstr>arcpy</vt:lpstr>
      <vt:lpstr>What can arcpy do?</vt:lpstr>
      <vt:lpstr>PowerPoint Presentation</vt:lpstr>
      <vt:lpstr>OOP &amp; dot notation</vt:lpstr>
      <vt:lpstr>Practice with objects you know already</vt:lpstr>
      <vt:lpstr>arcpy overview</vt:lpstr>
      <vt:lpstr>PowerPoint Presentation</vt:lpstr>
      <vt:lpstr>PowerPoint Presentation</vt:lpstr>
      <vt:lpstr>Geospatial Analysis</vt:lpstr>
      <vt:lpstr>Geospatial Analysis</vt:lpstr>
      <vt:lpstr>Geospatial Analysis</vt:lpstr>
      <vt:lpstr>Proximity / Overlay</vt:lpstr>
      <vt:lpstr>Raster Analysis</vt:lpstr>
      <vt:lpstr>PowerPoint Presentation</vt:lpstr>
      <vt:lpstr>PowerPoint Presentation</vt:lpstr>
      <vt:lpstr>Help</vt:lpstr>
      <vt:lpstr>Help</vt:lpstr>
      <vt:lpstr>Help</vt:lpstr>
      <vt:lpstr>Help</vt:lpstr>
      <vt:lpstr>Help</vt:lpstr>
      <vt:lpstr>PowerPoint Presentation</vt:lpstr>
      <vt:lpstr>PowerPoint Presentation</vt:lpstr>
      <vt:lpstr>PowerPoint Presentation</vt:lpstr>
      <vt:lpstr>PowerPoint Presentation</vt:lpstr>
      <vt:lpstr>PowerPoint Presentation</vt:lpstr>
      <vt:lpstr>PowerPoint Presentation</vt:lpstr>
      <vt:lpstr>Copy code snippet</vt:lpstr>
      <vt:lpstr>(or) Copy code snippet</vt:lpstr>
      <vt:lpstr>Community message boards</vt:lpstr>
      <vt:lpstr>PowerPoint Presentation</vt:lpstr>
      <vt:lpstr>Calling tools with arcpy</vt:lpstr>
      <vt:lpstr>Aggregate polygons</vt:lpstr>
      <vt:lpstr>Syntax for calling tools </vt:lpstr>
      <vt:lpstr>Two formats</vt:lpstr>
      <vt:lpstr>Underscore format</vt:lpstr>
      <vt:lpstr>Two formats</vt:lpstr>
      <vt:lpstr>Toolbox Aliases </vt:lpstr>
      <vt:lpstr>Simple script calling a tool</vt:lpstr>
      <vt:lpstr>Positional Arguments</vt:lpstr>
      <vt:lpstr>Positional Arguments</vt:lpstr>
      <vt:lpstr>Keyword Arguments</vt:lpstr>
      <vt:lpstr>Keyword Arguments</vt:lpstr>
      <vt:lpstr>Equivalent tool calls</vt:lpstr>
      <vt:lpstr>Code signature</vt:lpstr>
      <vt:lpstr>PowerPoint Presentation</vt:lpstr>
      <vt:lpstr>arcpy properties and methods</vt:lpstr>
      <vt:lpstr>PowerPoint Presentation</vt:lpstr>
      <vt:lpstr>Environment Settings</vt:lpstr>
      <vt:lpstr>Dot notation &amp; arcpy properties</vt:lpstr>
      <vt:lpstr>Dot notation &amp; arcpy methods</vt:lpstr>
      <vt:lpstr>PowerPoint Presentation</vt:lpstr>
      <vt:lpstr>Tools and the workspace</vt:lpstr>
      <vt:lpstr>Workspace &amp; file names</vt:lpstr>
      <vt:lpstr>Absolute vs. relative paths</vt:lpstr>
      <vt:lpstr>Workspace and arcpy.Exists()</vt:lpstr>
      <vt:lpstr>Typical geoprocessing script flow</vt:lpstr>
      <vt:lpstr>Why use variables?</vt:lpstr>
      <vt:lpstr>Typical geoprocessing script flow</vt:lpstr>
      <vt:lpstr>PowerPoint Presentation</vt:lpstr>
      <vt:lpstr>Tool parameters</vt:lpstr>
      <vt:lpstr>PowerPoint Presentation</vt:lpstr>
      <vt:lpstr>Parameters</vt:lpstr>
      <vt:lpstr>Parameters</vt:lpstr>
      <vt:lpstr>Distance parameters</vt:lpstr>
      <vt:lpstr>Linear units</vt:lpstr>
      <vt:lpstr>Unit not specified?</vt:lpstr>
      <vt:lpstr>PowerPoint Presentation</vt:lpstr>
      <vt:lpstr>Wildfire Damage Assessment</vt:lpstr>
      <vt:lpstr>Wildfire Damage Assessment script</vt:lpstr>
      <vt:lpstr>Wildfire Damage Assessment script</vt:lpstr>
      <vt:lpstr>Wildfire Damage Assessment script</vt:lpstr>
      <vt:lpstr>Multi-part parameters</vt:lpstr>
      <vt:lpstr>Expression parameters</vt:lpstr>
      <vt:lpstr>Expression parameters</vt:lpstr>
      <vt:lpstr>Expression parameters</vt:lpstr>
      <vt:lpstr>Expression parameters</vt:lpstr>
      <vt:lpstr>Summary</vt:lpstr>
      <vt:lpstr>PowerPoint Presentation</vt:lpstr>
      <vt:lpstr>PowerPoint Presentation</vt:lpstr>
      <vt:lpstr>3 Things about Spatial analyst</vt:lpstr>
      <vt:lpstr>Compute value on each cell</vt:lpstr>
      <vt:lpstr>Compute value on each cell</vt:lpstr>
      <vt:lpstr>Compute value on each cell</vt:lpstr>
      <vt:lpstr>Compute value on each cell</vt:lpstr>
      <vt:lpstr>Importing spatial analyst</vt:lpstr>
      <vt:lpstr>sa raster calculator tool</vt:lpstr>
      <vt:lpstr>Compute value on each cell</vt:lpstr>
      <vt:lpstr>Summary</vt:lpstr>
      <vt:lpstr>PowerPoint Presentation</vt:lpstr>
      <vt:lpstr>Tool results</vt:lpstr>
      <vt:lpstr>Tool Results</vt:lpstr>
      <vt:lpstr>Tool Results</vt:lpstr>
      <vt:lpstr>Tool Results</vt:lpstr>
      <vt:lpstr>Example: Create a file GDB</vt:lpstr>
      <vt:lpstr>Tool Results from CreateFileGDB</vt:lpstr>
      <vt:lpstr>arcpy Result object</vt:lpstr>
      <vt:lpstr>arcpy Result object</vt:lpstr>
      <vt:lpstr>arcpy Result object</vt:lpstr>
      <vt:lpstr>arcpy Result object</vt:lpstr>
      <vt:lpstr>Printing the results</vt:lpstr>
      <vt:lpstr>Tool Results Example 2</vt:lpstr>
      <vt:lpstr>Get all results with a loop</vt:lpstr>
      <vt:lpstr>Summary</vt:lpstr>
      <vt:lpstr>PowerPoint Presentation</vt:lpstr>
      <vt:lpstr>Calling Tools Series Summary</vt:lpstr>
      <vt:lpstr>PowerPoint Presentation</vt:lpstr>
      <vt:lpstr>PowerPoint Presentation</vt:lpstr>
      <vt:lpstr>Open a Python Notebook in ArcGIS Pro</vt:lpstr>
      <vt:lpstr>Open a Python Notebook in ArcGIS Pro</vt:lpstr>
      <vt:lpstr>Open a Python Notebook in ArcGIS Pro</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Lab Manager</dc:creator>
  <cp:lastModifiedBy>Laura Gray Tateosian</cp:lastModifiedBy>
  <cp:revision>214</cp:revision>
  <dcterms:created xsi:type="dcterms:W3CDTF">2012-07-25T22:39:06Z</dcterms:created>
  <dcterms:modified xsi:type="dcterms:W3CDTF">2026-02-02T18:17:16Z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0x0101000A4CFCC2C4B8A04D8365FF380D80C6F8</vt:lpwstr>
  </property>
</Properties>
</file>